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74" r:id="rId5"/>
    <p:sldId id="264" r:id="rId6"/>
    <p:sldId id="270" r:id="rId7"/>
    <p:sldId id="273" r:id="rId8"/>
    <p:sldId id="271" r:id="rId9"/>
    <p:sldId id="260" r:id="rId10"/>
    <p:sldId id="261" r:id="rId11"/>
    <p:sldId id="263" r:id="rId12"/>
    <p:sldId id="265" r:id="rId13"/>
    <p:sldId id="266" r:id="rId14"/>
    <p:sldId id="267" r:id="rId15"/>
    <p:sldId id="276" r:id="rId1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5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6961" y="1735328"/>
            <a:ext cx="3917950" cy="416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043" y="631697"/>
            <a:ext cx="11449913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3807" y="1705102"/>
            <a:ext cx="9184385" cy="241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42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9113" y="6419797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5" y="0"/>
            <a:ext cx="12187555" cy="6858000"/>
            <a:chOff x="4756" y="0"/>
            <a:chExt cx="12187555" cy="6858000"/>
          </a:xfrm>
        </p:grpSpPr>
        <p:sp>
          <p:nvSpPr>
            <p:cNvPr id="3" name="object 3"/>
            <p:cNvSpPr/>
            <p:nvPr/>
          </p:nvSpPr>
          <p:spPr>
            <a:xfrm>
              <a:off x="4756" y="0"/>
              <a:ext cx="12187243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70498" y="1293071"/>
              <a:ext cx="835430" cy="9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79820" y="2269671"/>
            <a:ext cx="27827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10" dirty="0" smtClean="0">
                <a:solidFill>
                  <a:srgbClr val="FFFFFF"/>
                </a:solidFill>
                <a:latin typeface="Arial"/>
                <a:cs typeface="Arial"/>
              </a:rPr>
              <a:t>УПРАВЛЕНИЕ </a:t>
            </a: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ФЕДЕРАЛЬН</a:t>
            </a:r>
            <a:r>
              <a:rPr lang="ru-RU" sz="1000" spc="-10" dirty="0" smtClean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r>
              <a:rPr sz="1000"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 smtClean="0">
                <a:solidFill>
                  <a:srgbClr val="FFFFFF"/>
                </a:solidFill>
                <a:latin typeface="Arial"/>
                <a:cs typeface="Arial"/>
              </a:rPr>
              <a:t>СЛУЖБ</a:t>
            </a:r>
            <a:r>
              <a:rPr lang="ru-RU" sz="1000" spc="-10" dirty="0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ГОСУДАРСТВЕННОЙ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"/>
                <a:cs typeface="Arial"/>
              </a:rPr>
              <a:t>СТАТИСТИКИ</a:t>
            </a:r>
            <a:r>
              <a:rPr lang="ru-RU" sz="10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ru-RU" sz="1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000" spc="-5" dirty="0" smtClean="0">
                <a:solidFill>
                  <a:srgbClr val="FFFFFF"/>
                </a:solidFill>
                <a:latin typeface="Arial"/>
                <a:cs typeface="Arial"/>
              </a:rPr>
              <a:t>ПО КРАСНОДАРСКОМУ КРАЮ И </a:t>
            </a:r>
            <a:br>
              <a:rPr lang="ru-RU" sz="10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000" spc="-5" dirty="0" smtClean="0">
                <a:solidFill>
                  <a:srgbClr val="FFFFFF"/>
                </a:solidFill>
                <a:latin typeface="Arial"/>
                <a:cs typeface="Arial"/>
              </a:rPr>
              <a:t>РЕСПУБЛИКЕ АДЫГЕЯ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55907" y="4642154"/>
            <a:ext cx="495300" cy="498475"/>
            <a:chOff x="11455907" y="4642154"/>
            <a:chExt cx="495300" cy="498475"/>
          </a:xfrm>
        </p:grpSpPr>
        <p:sp>
          <p:nvSpPr>
            <p:cNvPr id="7" name="object 7"/>
            <p:cNvSpPr/>
            <p:nvPr/>
          </p:nvSpPr>
          <p:spPr>
            <a:xfrm>
              <a:off x="11455907" y="4642154"/>
              <a:ext cx="495300" cy="498475"/>
            </a:xfrm>
            <a:custGeom>
              <a:avLst/>
              <a:gdLst/>
              <a:ahLst/>
              <a:cxnLst/>
              <a:rect l="l" t="t" r="r" b="b"/>
              <a:pathLst>
                <a:path w="495300" h="498475">
                  <a:moveTo>
                    <a:pt x="495173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5173" y="497916"/>
                  </a:lnTo>
                  <a:lnTo>
                    <a:pt x="49517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35739" y="4760975"/>
              <a:ext cx="153924" cy="2880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48200" y="3744167"/>
            <a:ext cx="7156577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lang="ru-RU" sz="2800" b="1" spc="-5" dirty="0" smtClean="0">
                <a:solidFill>
                  <a:srgbClr val="FFFFFF"/>
                </a:solidFill>
                <a:latin typeface="Arial"/>
                <a:cs typeface="Arial"/>
              </a:rPr>
              <a:t>ПОДГОТОВКИ </a:t>
            </a:r>
            <a:r>
              <a:rPr lang="ru-RU" sz="2800" b="1" spc="-5" dirty="0" smtClean="0">
                <a:solidFill>
                  <a:srgbClr val="FFFFFF"/>
                </a:solidFill>
                <a:latin typeface="Arial"/>
                <a:cs typeface="Arial"/>
              </a:rPr>
              <a:t>К ПРОВЕДЕНИЮ </a:t>
            </a:r>
            <a:r>
              <a:rPr sz="2800" b="1" spc="-65" dirty="0" smtClean="0">
                <a:solidFill>
                  <a:srgbClr val="FFFFFF"/>
                </a:solidFill>
                <a:latin typeface="Arial"/>
                <a:cs typeface="Arial"/>
              </a:rPr>
              <a:t>ВСЕРОССИЙСКОЙ 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ПЕРЕПИСИ 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НАСЕЛЕНИЯ 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9202479" y="5715000"/>
            <a:ext cx="2748728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rgbClr val="334285"/>
                </a:solidFill>
                <a:latin typeface="Arial"/>
                <a:cs typeface="Arial"/>
              </a:rPr>
              <a:t>Лагуточкина</a:t>
            </a:r>
          </a:p>
          <a:p>
            <a:pPr marL="12700" marR="5080" algn="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rgbClr val="334285"/>
                </a:solidFill>
                <a:latin typeface="Arial"/>
                <a:cs typeface="Arial"/>
              </a:rPr>
              <a:t>Валерия Валерьевна</a:t>
            </a:r>
            <a:endParaRPr dirty="0">
              <a:solidFill>
                <a:srgbClr val="33428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06908" y="4104132"/>
            <a:ext cx="11115675" cy="2519680"/>
            <a:chOff x="406908" y="4104132"/>
            <a:chExt cx="11115675" cy="2519680"/>
          </a:xfrm>
        </p:grpSpPr>
        <p:sp>
          <p:nvSpPr>
            <p:cNvPr id="7" name="object 7"/>
            <p:cNvSpPr/>
            <p:nvPr/>
          </p:nvSpPr>
          <p:spPr>
            <a:xfrm>
              <a:off x="4740185" y="4104132"/>
              <a:ext cx="6782378" cy="2519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908" y="4687824"/>
              <a:ext cx="4467860" cy="0"/>
            </a:xfrm>
            <a:custGeom>
              <a:avLst/>
              <a:gdLst/>
              <a:ahLst/>
              <a:cxnLst/>
              <a:rect l="l" t="t" r="r" b="b"/>
              <a:pathLst>
                <a:path w="4467860">
                  <a:moveTo>
                    <a:pt x="0" y="0"/>
                  </a:moveTo>
                  <a:lnTo>
                    <a:pt x="4467859" y="0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10" name="object 10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1043" y="790194"/>
            <a:ext cx="63150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ПОДБОР </a:t>
            </a:r>
            <a:r>
              <a:rPr dirty="0"/>
              <a:t>ПЕРЕПИСНОГО</a:t>
            </a:r>
            <a:r>
              <a:rPr spc="-55" dirty="0"/>
              <a:t> </a:t>
            </a:r>
            <a:r>
              <a:rPr spc="-10" dirty="0"/>
              <a:t>ПЕРСОНАЛА</a:t>
            </a:r>
          </a:p>
        </p:txBody>
      </p:sp>
      <p:sp>
        <p:nvSpPr>
          <p:cNvPr id="16" name="object 16"/>
          <p:cNvSpPr/>
          <p:nvPr/>
        </p:nvSpPr>
        <p:spPr>
          <a:xfrm>
            <a:off x="9613392" y="1629155"/>
            <a:ext cx="987551" cy="1078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730240" y="1629155"/>
            <a:ext cx="922019" cy="1446530"/>
            <a:chOff x="5730240" y="1629155"/>
            <a:chExt cx="922019" cy="1446530"/>
          </a:xfrm>
        </p:grpSpPr>
        <p:sp>
          <p:nvSpPr>
            <p:cNvPr id="18" name="object 18"/>
            <p:cNvSpPr/>
            <p:nvPr/>
          </p:nvSpPr>
          <p:spPr>
            <a:xfrm>
              <a:off x="5730240" y="1629155"/>
              <a:ext cx="922019" cy="10789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78246" y="3056381"/>
              <a:ext cx="793115" cy="0"/>
            </a:xfrm>
            <a:custGeom>
              <a:avLst/>
              <a:gdLst/>
              <a:ahLst/>
              <a:cxnLst/>
              <a:rect l="l" t="t" r="r" b="b"/>
              <a:pathLst>
                <a:path w="793115">
                  <a:moveTo>
                    <a:pt x="0" y="0"/>
                  </a:moveTo>
                  <a:lnTo>
                    <a:pt x="792606" y="0"/>
                  </a:lnTo>
                </a:path>
              </a:pathLst>
            </a:custGeom>
            <a:ln w="38100">
              <a:solidFill>
                <a:srgbClr val="334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06038" y="2670809"/>
            <a:ext cx="970421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900" b="1" dirty="0" err="1" smtClean="0">
                <a:solidFill>
                  <a:srgbClr val="334285"/>
                </a:solidFill>
                <a:latin typeface="Arial"/>
                <a:cs typeface="Arial"/>
              </a:rPr>
              <a:t>Росс</a:t>
            </a:r>
            <a:r>
              <a:rPr sz="900" b="1" spc="-35" dirty="0" err="1" smtClean="0">
                <a:solidFill>
                  <a:srgbClr val="334285"/>
                </a:solidFill>
                <a:latin typeface="Arial"/>
                <a:cs typeface="Arial"/>
              </a:rPr>
              <a:t>т</a:t>
            </a:r>
            <a:r>
              <a:rPr sz="900" b="1" dirty="0" err="1" smtClean="0">
                <a:solidFill>
                  <a:srgbClr val="334285"/>
                </a:solidFill>
                <a:latin typeface="Arial"/>
                <a:cs typeface="Arial"/>
              </a:rPr>
              <a:t>ат</a:t>
            </a:r>
            <a:endParaRPr lang="ru-RU" sz="900" b="1" dirty="0" smtClean="0">
              <a:solidFill>
                <a:srgbClr val="334285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900" b="1" dirty="0" err="1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44309" y="2572559"/>
            <a:ext cx="4511040" cy="502920"/>
            <a:chOff x="6544309" y="2572559"/>
            <a:chExt cx="4511040" cy="502920"/>
          </a:xfrm>
        </p:grpSpPr>
        <p:sp>
          <p:nvSpPr>
            <p:cNvPr id="22" name="object 22"/>
            <p:cNvSpPr/>
            <p:nvPr/>
          </p:nvSpPr>
          <p:spPr>
            <a:xfrm>
              <a:off x="6544309" y="2572559"/>
              <a:ext cx="455295" cy="496570"/>
            </a:xfrm>
            <a:custGeom>
              <a:avLst/>
              <a:gdLst/>
              <a:ahLst/>
              <a:cxnLst/>
              <a:rect l="l" t="t" r="r" b="b"/>
              <a:pathLst>
                <a:path w="455295" h="496569">
                  <a:moveTo>
                    <a:pt x="348054" y="83999"/>
                  </a:moveTo>
                  <a:lnTo>
                    <a:pt x="0" y="470995"/>
                  </a:lnTo>
                  <a:lnTo>
                    <a:pt x="28448" y="496522"/>
                  </a:lnTo>
                  <a:lnTo>
                    <a:pt x="376315" y="109490"/>
                  </a:lnTo>
                  <a:lnTo>
                    <a:pt x="359664" y="99647"/>
                  </a:lnTo>
                  <a:lnTo>
                    <a:pt x="348054" y="83999"/>
                  </a:lnTo>
                  <a:close/>
                </a:path>
                <a:path w="455295" h="496569">
                  <a:moveTo>
                    <a:pt x="452441" y="44402"/>
                  </a:moveTo>
                  <a:lnTo>
                    <a:pt x="383667" y="44402"/>
                  </a:lnTo>
                  <a:lnTo>
                    <a:pt x="411988" y="69802"/>
                  </a:lnTo>
                  <a:lnTo>
                    <a:pt x="376315" y="109490"/>
                  </a:lnTo>
                  <a:lnTo>
                    <a:pt x="379158" y="111170"/>
                  </a:lnTo>
                  <a:lnTo>
                    <a:pt x="400843" y="114204"/>
                  </a:lnTo>
                  <a:lnTo>
                    <a:pt x="422100" y="108880"/>
                  </a:lnTo>
                  <a:lnTo>
                    <a:pt x="440309" y="95329"/>
                  </a:lnTo>
                  <a:lnTo>
                    <a:pt x="451832" y="75779"/>
                  </a:lnTo>
                  <a:lnTo>
                    <a:pt x="454866" y="54086"/>
                  </a:lnTo>
                  <a:lnTo>
                    <a:pt x="452441" y="44402"/>
                  </a:lnTo>
                  <a:close/>
                </a:path>
                <a:path w="455295" h="496569">
                  <a:moveTo>
                    <a:pt x="383667" y="44402"/>
                  </a:moveTo>
                  <a:lnTo>
                    <a:pt x="348054" y="83999"/>
                  </a:lnTo>
                  <a:lnTo>
                    <a:pt x="359664" y="99647"/>
                  </a:lnTo>
                  <a:lnTo>
                    <a:pt x="376315" y="109490"/>
                  </a:lnTo>
                  <a:lnTo>
                    <a:pt x="411988" y="69802"/>
                  </a:lnTo>
                  <a:lnTo>
                    <a:pt x="383667" y="44402"/>
                  </a:lnTo>
                  <a:close/>
                </a:path>
                <a:path w="455295" h="496569">
                  <a:moveTo>
                    <a:pt x="394811" y="0"/>
                  </a:moveTo>
                  <a:lnTo>
                    <a:pt x="373554" y="5324"/>
                  </a:lnTo>
                  <a:lnTo>
                    <a:pt x="355346" y="18875"/>
                  </a:lnTo>
                  <a:lnTo>
                    <a:pt x="343822" y="38425"/>
                  </a:lnTo>
                  <a:lnTo>
                    <a:pt x="340788" y="60118"/>
                  </a:lnTo>
                  <a:lnTo>
                    <a:pt x="346112" y="81383"/>
                  </a:lnTo>
                  <a:lnTo>
                    <a:pt x="348054" y="83999"/>
                  </a:lnTo>
                  <a:lnTo>
                    <a:pt x="383667" y="44402"/>
                  </a:lnTo>
                  <a:lnTo>
                    <a:pt x="452441" y="44402"/>
                  </a:lnTo>
                  <a:lnTo>
                    <a:pt x="449542" y="32821"/>
                  </a:lnTo>
                  <a:lnTo>
                    <a:pt x="435991" y="14557"/>
                  </a:lnTo>
                  <a:lnTo>
                    <a:pt x="416496" y="3034"/>
                  </a:lnTo>
                  <a:lnTo>
                    <a:pt x="394811" y="0"/>
                  </a:lnTo>
                  <a:close/>
                </a:path>
              </a:pathLst>
            </a:custGeom>
            <a:solidFill>
              <a:srgbClr val="33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31735" y="2624328"/>
              <a:ext cx="757555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174" y="0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07243" y="2572559"/>
              <a:ext cx="455295" cy="496570"/>
            </a:xfrm>
            <a:custGeom>
              <a:avLst/>
              <a:gdLst/>
              <a:ahLst/>
              <a:cxnLst/>
              <a:rect l="l" t="t" r="r" b="b"/>
              <a:pathLst>
                <a:path w="455295" h="496569">
                  <a:moveTo>
                    <a:pt x="106933" y="84006"/>
                  </a:moveTo>
                  <a:lnTo>
                    <a:pt x="95329" y="99647"/>
                  </a:lnTo>
                  <a:lnTo>
                    <a:pt x="78585" y="109516"/>
                  </a:lnTo>
                  <a:lnTo>
                    <a:pt x="426545" y="496522"/>
                  </a:lnTo>
                  <a:lnTo>
                    <a:pt x="454866" y="470995"/>
                  </a:lnTo>
                  <a:lnTo>
                    <a:pt x="106933" y="84006"/>
                  </a:lnTo>
                  <a:close/>
                </a:path>
                <a:path w="455295" h="496569">
                  <a:moveTo>
                    <a:pt x="60118" y="0"/>
                  </a:moveTo>
                  <a:lnTo>
                    <a:pt x="38425" y="3034"/>
                  </a:lnTo>
                  <a:lnTo>
                    <a:pt x="18875" y="14557"/>
                  </a:lnTo>
                  <a:lnTo>
                    <a:pt x="5324" y="32821"/>
                  </a:lnTo>
                  <a:lnTo>
                    <a:pt x="0" y="54086"/>
                  </a:lnTo>
                  <a:lnTo>
                    <a:pt x="3034" y="75779"/>
                  </a:lnTo>
                  <a:lnTo>
                    <a:pt x="14557" y="95329"/>
                  </a:lnTo>
                  <a:lnTo>
                    <a:pt x="32821" y="108880"/>
                  </a:lnTo>
                  <a:lnTo>
                    <a:pt x="54086" y="114204"/>
                  </a:lnTo>
                  <a:lnTo>
                    <a:pt x="75779" y="111170"/>
                  </a:lnTo>
                  <a:lnTo>
                    <a:pt x="78585" y="109516"/>
                  </a:lnTo>
                  <a:lnTo>
                    <a:pt x="42878" y="69802"/>
                  </a:lnTo>
                  <a:lnTo>
                    <a:pt x="71326" y="44402"/>
                  </a:lnTo>
                  <a:lnTo>
                    <a:pt x="112006" y="44402"/>
                  </a:lnTo>
                  <a:lnTo>
                    <a:pt x="111170" y="38425"/>
                  </a:lnTo>
                  <a:lnTo>
                    <a:pt x="99647" y="18875"/>
                  </a:lnTo>
                  <a:lnTo>
                    <a:pt x="81383" y="5324"/>
                  </a:lnTo>
                  <a:lnTo>
                    <a:pt x="60118" y="0"/>
                  </a:lnTo>
                  <a:close/>
                </a:path>
                <a:path w="455295" h="496569">
                  <a:moveTo>
                    <a:pt x="71326" y="44402"/>
                  </a:moveTo>
                  <a:lnTo>
                    <a:pt x="42878" y="69802"/>
                  </a:lnTo>
                  <a:lnTo>
                    <a:pt x="78585" y="109516"/>
                  </a:lnTo>
                  <a:lnTo>
                    <a:pt x="95329" y="99647"/>
                  </a:lnTo>
                  <a:lnTo>
                    <a:pt x="106933" y="84006"/>
                  </a:lnTo>
                  <a:lnTo>
                    <a:pt x="71326" y="44402"/>
                  </a:lnTo>
                  <a:close/>
                </a:path>
                <a:path w="455295" h="496569">
                  <a:moveTo>
                    <a:pt x="112006" y="44402"/>
                  </a:moveTo>
                  <a:lnTo>
                    <a:pt x="71326" y="44402"/>
                  </a:lnTo>
                  <a:lnTo>
                    <a:pt x="106933" y="84006"/>
                  </a:lnTo>
                  <a:lnTo>
                    <a:pt x="108880" y="81383"/>
                  </a:lnTo>
                  <a:lnTo>
                    <a:pt x="114204" y="60118"/>
                  </a:lnTo>
                  <a:lnTo>
                    <a:pt x="112006" y="4440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17763" y="2624328"/>
              <a:ext cx="757555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301" y="0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36201" y="3056381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0" y="0"/>
                  </a:moveTo>
                  <a:lnTo>
                    <a:pt x="1799971" y="0"/>
                  </a:lnTo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362313" y="2670809"/>
            <a:ext cx="13690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>
              <a:lnSpc>
                <a:spcPts val="969"/>
              </a:lnSpc>
              <a:spcBef>
                <a:spcPts val="100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Министерство</a:t>
            </a:r>
            <a:endParaRPr sz="900">
              <a:latin typeface="Arial"/>
              <a:cs typeface="Arial"/>
            </a:endParaRPr>
          </a:p>
          <a:p>
            <a:pPr marL="12700" marR="5080" indent="76200">
              <a:lnSpc>
                <a:spcPct val="80000"/>
              </a:lnSpc>
              <a:spcBef>
                <a:spcPts val="105"/>
              </a:spcBef>
            </a:pPr>
            <a:r>
              <a:rPr sz="900" b="1" spc="-5" dirty="0">
                <a:solidFill>
                  <a:srgbClr val="585858"/>
                </a:solidFill>
                <a:latin typeface="Arial"/>
                <a:cs typeface="Arial"/>
              </a:rPr>
              <a:t>образования </a:t>
            </a: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науки  </a:t>
            </a:r>
            <a:r>
              <a:rPr sz="900" b="1" dirty="0">
                <a:solidFill>
                  <a:srgbClr val="585858"/>
                </a:solidFill>
                <a:latin typeface="Arial"/>
                <a:cs typeface="Arial"/>
              </a:rPr>
              <a:t>Российской</a:t>
            </a:r>
            <a:r>
              <a:rPr sz="900" b="1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85858"/>
                </a:solidFill>
                <a:latin typeface="Arial"/>
                <a:cs typeface="Arial"/>
              </a:rPr>
              <a:t>Федерации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54658" y="1548383"/>
            <a:ext cx="7059930" cy="1823085"/>
            <a:chOff x="1454658" y="1548383"/>
            <a:chExt cx="7059930" cy="1823085"/>
          </a:xfrm>
        </p:grpSpPr>
        <p:sp>
          <p:nvSpPr>
            <p:cNvPr id="30" name="object 30"/>
            <p:cNvSpPr/>
            <p:nvPr/>
          </p:nvSpPr>
          <p:spPr>
            <a:xfrm>
              <a:off x="7373111" y="1548383"/>
              <a:ext cx="1080516" cy="10789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15428" y="2471927"/>
              <a:ext cx="899159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46239" y="2572559"/>
              <a:ext cx="455295" cy="496570"/>
            </a:xfrm>
            <a:custGeom>
              <a:avLst/>
              <a:gdLst/>
              <a:ahLst/>
              <a:cxnLst/>
              <a:rect l="l" t="t" r="r" b="b"/>
              <a:pathLst>
                <a:path w="455295" h="496569">
                  <a:moveTo>
                    <a:pt x="106933" y="84006"/>
                  </a:moveTo>
                  <a:lnTo>
                    <a:pt x="95329" y="99647"/>
                  </a:lnTo>
                  <a:lnTo>
                    <a:pt x="78585" y="109516"/>
                  </a:lnTo>
                  <a:lnTo>
                    <a:pt x="426545" y="496522"/>
                  </a:lnTo>
                  <a:lnTo>
                    <a:pt x="454866" y="470995"/>
                  </a:lnTo>
                  <a:lnTo>
                    <a:pt x="106933" y="84006"/>
                  </a:lnTo>
                  <a:close/>
                </a:path>
                <a:path w="455295" h="496569">
                  <a:moveTo>
                    <a:pt x="60118" y="0"/>
                  </a:moveTo>
                  <a:lnTo>
                    <a:pt x="38425" y="3034"/>
                  </a:lnTo>
                  <a:lnTo>
                    <a:pt x="18875" y="14557"/>
                  </a:lnTo>
                  <a:lnTo>
                    <a:pt x="5324" y="32821"/>
                  </a:lnTo>
                  <a:lnTo>
                    <a:pt x="0" y="54086"/>
                  </a:lnTo>
                  <a:lnTo>
                    <a:pt x="3034" y="75779"/>
                  </a:lnTo>
                  <a:lnTo>
                    <a:pt x="14557" y="95329"/>
                  </a:lnTo>
                  <a:lnTo>
                    <a:pt x="32821" y="108880"/>
                  </a:lnTo>
                  <a:lnTo>
                    <a:pt x="54086" y="114204"/>
                  </a:lnTo>
                  <a:lnTo>
                    <a:pt x="75779" y="111170"/>
                  </a:lnTo>
                  <a:lnTo>
                    <a:pt x="78585" y="109516"/>
                  </a:lnTo>
                  <a:lnTo>
                    <a:pt x="42878" y="69802"/>
                  </a:lnTo>
                  <a:lnTo>
                    <a:pt x="71326" y="44402"/>
                  </a:lnTo>
                  <a:lnTo>
                    <a:pt x="112006" y="44402"/>
                  </a:lnTo>
                  <a:lnTo>
                    <a:pt x="111170" y="38425"/>
                  </a:lnTo>
                  <a:lnTo>
                    <a:pt x="99647" y="18875"/>
                  </a:lnTo>
                  <a:lnTo>
                    <a:pt x="81383" y="5324"/>
                  </a:lnTo>
                  <a:lnTo>
                    <a:pt x="60118" y="0"/>
                  </a:lnTo>
                  <a:close/>
                </a:path>
                <a:path w="455295" h="496569">
                  <a:moveTo>
                    <a:pt x="71326" y="44402"/>
                  </a:moveTo>
                  <a:lnTo>
                    <a:pt x="42878" y="69802"/>
                  </a:lnTo>
                  <a:lnTo>
                    <a:pt x="78585" y="109516"/>
                  </a:lnTo>
                  <a:lnTo>
                    <a:pt x="95329" y="99647"/>
                  </a:lnTo>
                  <a:lnTo>
                    <a:pt x="106933" y="84006"/>
                  </a:lnTo>
                  <a:lnTo>
                    <a:pt x="71326" y="44402"/>
                  </a:lnTo>
                  <a:close/>
                </a:path>
                <a:path w="455295" h="496569">
                  <a:moveTo>
                    <a:pt x="112006" y="44402"/>
                  </a:moveTo>
                  <a:lnTo>
                    <a:pt x="71326" y="44402"/>
                  </a:lnTo>
                  <a:lnTo>
                    <a:pt x="106933" y="84006"/>
                  </a:lnTo>
                  <a:lnTo>
                    <a:pt x="108880" y="81383"/>
                  </a:lnTo>
                  <a:lnTo>
                    <a:pt x="114204" y="60118"/>
                  </a:lnTo>
                  <a:lnTo>
                    <a:pt x="112006" y="44402"/>
                  </a:lnTo>
                  <a:close/>
                </a:path>
              </a:pathLst>
            </a:custGeom>
            <a:solidFill>
              <a:srgbClr val="33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51247" y="2624327"/>
              <a:ext cx="757555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301" y="0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29609" y="2572559"/>
              <a:ext cx="455295" cy="496570"/>
            </a:xfrm>
            <a:custGeom>
              <a:avLst/>
              <a:gdLst/>
              <a:ahLst/>
              <a:cxnLst/>
              <a:rect l="l" t="t" r="r" b="b"/>
              <a:pathLst>
                <a:path w="455295" h="496569">
                  <a:moveTo>
                    <a:pt x="348054" y="83999"/>
                  </a:moveTo>
                  <a:lnTo>
                    <a:pt x="0" y="470995"/>
                  </a:lnTo>
                  <a:lnTo>
                    <a:pt x="28448" y="496522"/>
                  </a:lnTo>
                  <a:lnTo>
                    <a:pt x="376315" y="109490"/>
                  </a:lnTo>
                  <a:lnTo>
                    <a:pt x="359663" y="99647"/>
                  </a:lnTo>
                  <a:lnTo>
                    <a:pt x="348054" y="83999"/>
                  </a:lnTo>
                  <a:close/>
                </a:path>
                <a:path w="455295" h="496569">
                  <a:moveTo>
                    <a:pt x="452441" y="44402"/>
                  </a:moveTo>
                  <a:lnTo>
                    <a:pt x="383666" y="44402"/>
                  </a:lnTo>
                  <a:lnTo>
                    <a:pt x="411988" y="69802"/>
                  </a:lnTo>
                  <a:lnTo>
                    <a:pt x="376315" y="109490"/>
                  </a:lnTo>
                  <a:lnTo>
                    <a:pt x="379158" y="111170"/>
                  </a:lnTo>
                  <a:lnTo>
                    <a:pt x="400843" y="114204"/>
                  </a:lnTo>
                  <a:lnTo>
                    <a:pt x="422100" y="108880"/>
                  </a:lnTo>
                  <a:lnTo>
                    <a:pt x="440309" y="95329"/>
                  </a:lnTo>
                  <a:lnTo>
                    <a:pt x="451832" y="75779"/>
                  </a:lnTo>
                  <a:lnTo>
                    <a:pt x="454866" y="54086"/>
                  </a:lnTo>
                  <a:lnTo>
                    <a:pt x="452441" y="44402"/>
                  </a:lnTo>
                  <a:close/>
                </a:path>
                <a:path w="455295" h="496569">
                  <a:moveTo>
                    <a:pt x="383666" y="44402"/>
                  </a:moveTo>
                  <a:lnTo>
                    <a:pt x="348054" y="83999"/>
                  </a:lnTo>
                  <a:lnTo>
                    <a:pt x="359663" y="99647"/>
                  </a:lnTo>
                  <a:lnTo>
                    <a:pt x="376315" y="109490"/>
                  </a:lnTo>
                  <a:lnTo>
                    <a:pt x="411988" y="69802"/>
                  </a:lnTo>
                  <a:lnTo>
                    <a:pt x="383666" y="44402"/>
                  </a:lnTo>
                  <a:close/>
                </a:path>
                <a:path w="455295" h="496569">
                  <a:moveTo>
                    <a:pt x="394811" y="0"/>
                  </a:moveTo>
                  <a:lnTo>
                    <a:pt x="373554" y="5324"/>
                  </a:lnTo>
                  <a:lnTo>
                    <a:pt x="355345" y="18875"/>
                  </a:lnTo>
                  <a:lnTo>
                    <a:pt x="343822" y="38425"/>
                  </a:lnTo>
                  <a:lnTo>
                    <a:pt x="340788" y="60118"/>
                  </a:lnTo>
                  <a:lnTo>
                    <a:pt x="346112" y="81383"/>
                  </a:lnTo>
                  <a:lnTo>
                    <a:pt x="348054" y="83999"/>
                  </a:lnTo>
                  <a:lnTo>
                    <a:pt x="383666" y="44402"/>
                  </a:lnTo>
                  <a:lnTo>
                    <a:pt x="452441" y="44402"/>
                  </a:lnTo>
                  <a:lnTo>
                    <a:pt x="449542" y="32821"/>
                  </a:lnTo>
                  <a:lnTo>
                    <a:pt x="435990" y="14557"/>
                  </a:lnTo>
                  <a:lnTo>
                    <a:pt x="416496" y="3034"/>
                  </a:lnTo>
                  <a:lnTo>
                    <a:pt x="394811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54658" y="3056381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179997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63696" y="2624327"/>
              <a:ext cx="757555" cy="0"/>
            </a:xfrm>
            <a:custGeom>
              <a:avLst/>
              <a:gdLst/>
              <a:ahLst/>
              <a:cxnLst/>
              <a:rect l="l" t="t" r="r" b="b"/>
              <a:pathLst>
                <a:path w="757554">
                  <a:moveTo>
                    <a:pt x="0" y="0"/>
                  </a:moveTo>
                  <a:lnTo>
                    <a:pt x="757301" y="0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9831" y="1548383"/>
              <a:ext cx="1080515" cy="10789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32147" y="2471927"/>
              <a:ext cx="899160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40" name="object 40"/>
          <p:cNvSpPr txBox="1"/>
          <p:nvPr/>
        </p:nvSpPr>
        <p:spPr>
          <a:xfrm>
            <a:off x="378968" y="3186794"/>
            <a:ext cx="4752339" cy="3352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Росстат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обратился </a:t>
            </a: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в</a:t>
            </a:r>
            <a:r>
              <a:rPr sz="1600" b="1" spc="10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Министерство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75"/>
              </a:spcBef>
            </a:pP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образования </a:t>
            </a: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и </a:t>
            </a: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науки Российской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Федерации 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для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привлечения студентов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высших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учебных 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заведений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для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работы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по сбору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сведений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о 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населении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с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возможностью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зачёта</a:t>
            </a:r>
            <a:r>
              <a:rPr sz="1600" spc="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работы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90000"/>
              </a:lnSpc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переписчиком в качестве</a:t>
            </a:r>
            <a:r>
              <a:rPr sz="1600" spc="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практики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Arial"/>
              <a:cs typeface="Arial"/>
            </a:endParaRPr>
          </a:p>
          <a:p>
            <a:pPr marL="12700" marR="166370">
              <a:lnSpc>
                <a:spcPct val="90000"/>
              </a:lnSpc>
              <a:spcBef>
                <a:spcPts val="600"/>
              </a:spcBef>
            </a:pPr>
            <a:r>
              <a:rPr lang="ru-RU" sz="1600" b="1" spc="-5" dirty="0" err="1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r>
              <a:rPr lang="ru-RU" sz="1600" b="1" spc="-5" dirty="0" smtClean="0">
                <a:solidFill>
                  <a:srgbClr val="334285"/>
                </a:solidFill>
                <a:latin typeface="Arial"/>
                <a:cs typeface="Arial"/>
              </a:rPr>
              <a:t> обратился к руководителям Высших учебных заведений</a:t>
            </a:r>
            <a:br>
              <a:rPr lang="ru-RU" sz="1600" b="1" spc="-5" dirty="0" smtClean="0">
                <a:solidFill>
                  <a:srgbClr val="334285"/>
                </a:solidFill>
                <a:latin typeface="Arial"/>
                <a:cs typeface="Arial"/>
              </a:rPr>
            </a:br>
            <a:r>
              <a:rPr lang="ru-RU" sz="1600" b="1" spc="-5" dirty="0" smtClean="0">
                <a:solidFill>
                  <a:srgbClr val="334285"/>
                </a:solidFill>
                <a:latin typeface="Arial"/>
                <a:cs typeface="Arial"/>
              </a:rPr>
              <a:t>Краснодарского края </a:t>
            </a: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для привлечения студентов и преподавательского состава </a:t>
            </a:r>
            <a:r>
              <a:rPr sz="1600" spc="-5" dirty="0" smtClean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 err="1" smtClean="0">
                <a:solidFill>
                  <a:srgbClr val="585858"/>
                </a:solidFill>
                <a:latin typeface="Arial"/>
                <a:cs typeface="Arial"/>
              </a:rPr>
              <a:t>качестве</a:t>
            </a:r>
            <a:r>
              <a:rPr sz="160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 err="1" smtClean="0">
                <a:solidFill>
                  <a:srgbClr val="585858"/>
                </a:solidFill>
                <a:latin typeface="Arial"/>
                <a:cs typeface="Arial"/>
              </a:rPr>
              <a:t>переписчиков</a:t>
            </a: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. </a:t>
            </a:r>
          </a:p>
          <a:p>
            <a:pPr marL="12700">
              <a:lnSpc>
                <a:spcPct val="90000"/>
              </a:lnSpc>
            </a:pP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В настоящее время ответ предоставили </a:t>
            </a:r>
            <a:b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ru-RU" sz="1600" u="sng" spc="-5" dirty="0" smtClean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ru-RU" sz="1600" u="sng" spc="-5" dirty="0" smtClean="0">
                <a:solidFill>
                  <a:srgbClr val="585858"/>
                </a:solidFill>
                <a:latin typeface="Arial"/>
                <a:cs typeface="Arial"/>
              </a:rPr>
              <a:t>ВУЗов</a:t>
            </a: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 и согласие дали </a:t>
            </a:r>
            <a:r>
              <a:rPr lang="ru-RU" sz="1600" spc="-5" dirty="0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работу в качестве переписчиков в </a:t>
            </a:r>
            <a:r>
              <a:rPr lang="ru-RU" sz="1600" spc="-5" smtClean="0">
                <a:solidFill>
                  <a:srgbClr val="585858"/>
                </a:solidFill>
                <a:latin typeface="Arial"/>
                <a:cs typeface="Arial"/>
              </a:rPr>
              <a:t>ВПН-2020 </a:t>
            </a:r>
            <a:r>
              <a:rPr lang="ru-RU" sz="1600" u="sng" spc="-5" smtClean="0">
                <a:solidFill>
                  <a:srgbClr val="585858"/>
                </a:solidFill>
                <a:latin typeface="Arial"/>
                <a:cs typeface="Arial"/>
              </a:rPr>
              <a:t>980 </a:t>
            </a:r>
            <a:r>
              <a:rPr lang="ru-RU" sz="1600" u="sng" spc="-5" dirty="0" smtClean="0">
                <a:solidFill>
                  <a:srgbClr val="585858"/>
                </a:solidFill>
                <a:latin typeface="Arial"/>
                <a:cs typeface="Arial"/>
              </a:rPr>
              <a:t>студентов</a:t>
            </a:r>
            <a:r>
              <a:rPr lang="ru-RU" sz="1600" spc="-5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rgbClr val="585858"/>
              </a:solidFill>
              <a:latin typeface="Arial"/>
              <a:cs typeface="Arial"/>
            </a:endParaRPr>
          </a:p>
        </p:txBody>
      </p:sp>
      <p:pic>
        <p:nvPicPr>
          <p:cNvPr id="7171" name="Picture 3" descr="C:\Users\Пользователь\Desktop\КАРТИНКИ\ISJa5t2Qfj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70" y="2156615"/>
            <a:ext cx="831341" cy="8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ьзователь\Desktop\КАРТИНКИ\6zUNMfzlTV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82" y="2148019"/>
            <a:ext cx="804173" cy="8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6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557527"/>
            <a:ext cx="5649595" cy="4678680"/>
            <a:chOff x="0" y="1557527"/>
            <a:chExt cx="5649595" cy="4678680"/>
          </a:xfrm>
        </p:grpSpPr>
        <p:sp>
          <p:nvSpPr>
            <p:cNvPr id="5" name="object 5"/>
            <p:cNvSpPr/>
            <p:nvPr/>
          </p:nvSpPr>
          <p:spPr>
            <a:xfrm>
              <a:off x="0" y="1557527"/>
              <a:ext cx="5649467" cy="4678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557527"/>
              <a:ext cx="263525" cy="3739515"/>
            </a:xfrm>
            <a:custGeom>
              <a:avLst/>
              <a:gdLst/>
              <a:ahLst/>
              <a:cxnLst/>
              <a:rect l="l" t="t" r="r" b="b"/>
              <a:pathLst>
                <a:path w="263525" h="3739515">
                  <a:moveTo>
                    <a:pt x="263258" y="0"/>
                  </a:moveTo>
                  <a:lnTo>
                    <a:pt x="0" y="0"/>
                  </a:lnTo>
                  <a:lnTo>
                    <a:pt x="0" y="3739261"/>
                  </a:lnTo>
                  <a:lnTo>
                    <a:pt x="263258" y="3739261"/>
                  </a:lnTo>
                  <a:lnTo>
                    <a:pt x="263258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907023" y="1684020"/>
            <a:ext cx="1080516" cy="1080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1878" y="3359658"/>
            <a:ext cx="5178425" cy="0"/>
          </a:xfrm>
          <a:custGeom>
            <a:avLst/>
            <a:gdLst/>
            <a:ahLst/>
            <a:cxnLst/>
            <a:rect l="l" t="t" r="r" b="b"/>
            <a:pathLst>
              <a:path w="5178425">
                <a:moveTo>
                  <a:pt x="0" y="0"/>
                </a:moveTo>
                <a:lnTo>
                  <a:pt x="5178171" y="0"/>
                </a:lnTo>
              </a:path>
            </a:pathLst>
          </a:custGeom>
          <a:ln w="38100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67146" y="1742313"/>
            <a:ext cx="5133340" cy="443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539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Руководитель</a:t>
            </a:r>
            <a:r>
              <a:rPr sz="2000" b="1" spc="1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4285"/>
                </a:solidFill>
                <a:latin typeface="Arial"/>
                <a:cs typeface="Arial"/>
              </a:rPr>
              <a:t>Росстата</a:t>
            </a:r>
            <a:endParaRPr sz="2000" dirty="0">
              <a:latin typeface="Arial"/>
              <a:cs typeface="Arial"/>
            </a:endParaRPr>
          </a:p>
          <a:p>
            <a:pPr marL="1255395">
              <a:lnSpc>
                <a:spcPct val="100000"/>
              </a:lnSpc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подписал обращение к</a:t>
            </a:r>
            <a:r>
              <a:rPr sz="2000" b="1" spc="-12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4285"/>
                </a:solidFill>
                <a:latin typeface="Arial"/>
                <a:cs typeface="Arial"/>
              </a:rPr>
              <a:t>главам</a:t>
            </a:r>
            <a:endParaRPr sz="2000" dirty="0">
              <a:latin typeface="Arial"/>
              <a:cs typeface="Arial"/>
            </a:endParaRPr>
          </a:p>
          <a:p>
            <a:pPr marL="1255395">
              <a:lnSpc>
                <a:spcPct val="100000"/>
              </a:lnSpc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религиозных</a:t>
            </a:r>
            <a:r>
              <a:rPr sz="2000" b="1" spc="-4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конфессий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Arial"/>
              <a:cs typeface="Arial"/>
            </a:endParaRPr>
          </a:p>
          <a:p>
            <a:pPr marL="12700" marR="268605">
              <a:lnSpc>
                <a:spcPts val="1540"/>
              </a:lnSpc>
            </a:pP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Взаимодействие </a:t>
            </a: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с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религиозными </a:t>
            </a: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конфессиями  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осуществляется </a:t>
            </a: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по </a:t>
            </a: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следующим</a:t>
            </a:r>
            <a:r>
              <a:rPr sz="1600" b="1" spc="16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направлениям:</a:t>
            </a:r>
            <a:endParaRPr sz="1600" dirty="0">
              <a:latin typeface="Arial"/>
              <a:cs typeface="Arial"/>
            </a:endParaRPr>
          </a:p>
          <a:p>
            <a:pPr marL="355600" marR="690245" indent="-342900">
              <a:lnSpc>
                <a:spcPts val="1300"/>
              </a:lnSpc>
              <a:spcBef>
                <a:spcPts val="1135"/>
              </a:spcBef>
              <a:buClr>
                <a:srgbClr val="334285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содействие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проведении разъяснений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о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благородных  целях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задачах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переписи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среди граждан, исповедующих  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ту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или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иную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религию;</a:t>
            </a:r>
            <a:endParaRPr sz="1200" dirty="0">
              <a:latin typeface="Arial"/>
              <a:cs typeface="Arial"/>
            </a:endParaRPr>
          </a:p>
          <a:p>
            <a:pPr marL="355600" marR="541020" indent="-342900">
              <a:lnSpc>
                <a:spcPts val="1300"/>
              </a:lnSpc>
              <a:spcBef>
                <a:spcPts val="994"/>
              </a:spcBef>
              <a:buClr>
                <a:srgbClr val="334285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информировании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верующих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о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Всероссийской переписи 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2020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года 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при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выступлениях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средствах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массовой  информации, упоминание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о </a:t>
            </a:r>
            <a:r>
              <a:rPr sz="1200" spc="-45" dirty="0">
                <a:solidFill>
                  <a:srgbClr val="585858"/>
                </a:solidFill>
                <a:latin typeface="Arial"/>
                <a:cs typeface="Arial"/>
              </a:rPr>
              <a:t>подготовке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к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переписи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населения 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печатных изданиях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сайтах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религиозных</a:t>
            </a:r>
            <a:r>
              <a:rPr sz="12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конфессий,</a:t>
            </a:r>
            <a:endParaRPr sz="1200" dirty="0">
              <a:latin typeface="Arial"/>
              <a:cs typeface="Arial"/>
            </a:endParaRPr>
          </a:p>
          <a:p>
            <a:pPr marL="355600">
              <a:lnSpc>
                <a:spcPts val="1265"/>
              </a:lnSpc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телевизионных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585858"/>
                </a:solidFill>
                <a:latin typeface="Arial"/>
                <a:cs typeface="Arial"/>
              </a:rPr>
              <a:t>радиопередачах;</a:t>
            </a:r>
            <a:endParaRPr sz="1200" dirty="0">
              <a:latin typeface="Arial"/>
              <a:cs typeface="Arial"/>
            </a:endParaRPr>
          </a:p>
          <a:p>
            <a:pPr marL="355600" marR="655955" indent="-342900">
              <a:lnSpc>
                <a:spcPts val="1300"/>
              </a:lnSpc>
              <a:spcBef>
                <a:spcPts val="1010"/>
              </a:spcBef>
              <a:buClr>
                <a:srgbClr val="334285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взаимодействие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территориальными органами 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Росстата, 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том числе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передачи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по запросу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данных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о</a:t>
            </a:r>
            <a:r>
              <a:rPr sz="12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численности</a:t>
            </a:r>
            <a:endParaRPr sz="1200" dirty="0">
              <a:latin typeface="Arial"/>
              <a:cs typeface="Arial"/>
            </a:endParaRPr>
          </a:p>
          <a:p>
            <a:pPr marL="355600">
              <a:lnSpc>
                <a:spcPts val="12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проживающих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монастырях,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духовных учебных</a:t>
            </a:r>
            <a:r>
              <a:rPr sz="1200" spc="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заведениях</a:t>
            </a:r>
            <a:endParaRPr sz="1200" dirty="0">
              <a:latin typeface="Arial"/>
              <a:cs typeface="Arial"/>
            </a:endParaRPr>
          </a:p>
          <a:p>
            <a:pPr marL="355600" marR="954405">
              <a:lnSpc>
                <a:spcPts val="1300"/>
              </a:lnSpc>
              <a:spcBef>
                <a:spcPts val="9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и иных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учреждениях для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деления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территории  муниципальных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образований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переписные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участки;</a:t>
            </a:r>
            <a:endParaRPr sz="1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334285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организации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переписи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указанных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учреждениях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71043" y="790194"/>
            <a:ext cx="77774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 </a:t>
            </a:r>
            <a:r>
              <a:rPr spc="-40" dirty="0"/>
              <a:t>РАБОТЕ </a:t>
            </a:r>
            <a:r>
              <a:rPr dirty="0"/>
              <a:t>С РЕЛИГИОЗНЫМИ</a:t>
            </a:r>
            <a:r>
              <a:rPr spc="-45" dirty="0"/>
              <a:t> </a:t>
            </a:r>
            <a:r>
              <a:rPr dirty="0"/>
              <a:t>КОНФЕССИЯМИ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043" y="790194"/>
            <a:ext cx="82626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ИНФОРМАЦИОННО-РАЗЪЯСНИТЕЛЬНАЯ</a:t>
            </a:r>
            <a:r>
              <a:rPr spc="-25" dirty="0"/>
              <a:t> </a:t>
            </a:r>
            <a:r>
              <a:rPr spc="-65" dirty="0"/>
              <a:t>РАБОТА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36267" y="1800860"/>
            <a:ext cx="50838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Первый </a:t>
            </a:r>
            <a:r>
              <a:rPr sz="2000" b="1" spc="-20" dirty="0">
                <a:solidFill>
                  <a:srgbClr val="334285"/>
                </a:solidFill>
                <a:latin typeface="Arial"/>
                <a:cs typeface="Arial"/>
              </a:rPr>
              <a:t>флайт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рекламной</a:t>
            </a:r>
            <a:r>
              <a:rPr sz="2000" b="1" spc="-4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кампании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на </a:t>
            </a: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федеральном телевидении</a:t>
            </a:r>
            <a:r>
              <a:rPr sz="2000" b="1" spc="-1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34285"/>
                </a:solidFill>
                <a:latin typeface="Arial"/>
                <a:cs typeface="Arial"/>
              </a:rPr>
              <a:t>начнется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4285"/>
                </a:solidFill>
                <a:latin typeface="Arial"/>
                <a:cs typeface="Arial"/>
              </a:rPr>
              <a:t>30 </a:t>
            </a: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ноября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и </a:t>
            </a: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продлится </a:t>
            </a:r>
            <a:r>
              <a:rPr sz="2000" b="1" spc="-5" dirty="0">
                <a:solidFill>
                  <a:srgbClr val="334285"/>
                </a:solidFill>
                <a:latin typeface="Arial"/>
                <a:cs typeface="Arial"/>
              </a:rPr>
              <a:t>две</a:t>
            </a:r>
            <a:r>
              <a:rPr sz="2000" b="1" spc="-6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недели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151" y="1649905"/>
            <a:ext cx="1051425" cy="1041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3954" y="2873501"/>
            <a:ext cx="6415405" cy="0"/>
          </a:xfrm>
          <a:custGeom>
            <a:avLst/>
            <a:gdLst/>
            <a:ahLst/>
            <a:cxnLst/>
            <a:rect l="l" t="t" r="r" b="b"/>
            <a:pathLst>
              <a:path w="6415405">
                <a:moveTo>
                  <a:pt x="0" y="0"/>
                </a:moveTo>
                <a:lnTo>
                  <a:pt x="6415024" y="0"/>
                </a:lnTo>
              </a:path>
            </a:pathLst>
          </a:custGeom>
          <a:ln w="38100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72450" y="1916938"/>
            <a:ext cx="91821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ТВ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р</a:t>
            </a:r>
            <a:r>
              <a:rPr sz="2000" b="1" spc="-55" dirty="0">
                <a:solidFill>
                  <a:srgbClr val="334285"/>
                </a:solidFill>
                <a:latin typeface="Arial"/>
                <a:cs typeface="Arial"/>
              </a:rPr>
              <a:t>о</a:t>
            </a:r>
            <a:r>
              <a:rPr sz="2000" b="1" spc="-5" dirty="0">
                <a:solidFill>
                  <a:srgbClr val="334285"/>
                </a:solidFill>
                <a:latin typeface="Arial"/>
                <a:cs typeface="Arial"/>
              </a:rPr>
              <a:t>лика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9458" y="1756613"/>
            <a:ext cx="3075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4700" algn="l"/>
              </a:tabLst>
            </a:pPr>
            <a:r>
              <a:rPr sz="7200" b="1" dirty="0">
                <a:solidFill>
                  <a:srgbClr val="334285"/>
                </a:solidFill>
                <a:latin typeface="Arial"/>
                <a:cs typeface="Arial"/>
              </a:rPr>
              <a:t>3	10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04068" y="1912366"/>
            <a:ext cx="10877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радио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роликов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9202" y="2999232"/>
            <a:ext cx="831166" cy="1080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36267" y="3091052"/>
            <a:ext cx="36925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334285"/>
                </a:solidFill>
                <a:latin typeface="Arial"/>
                <a:cs typeface="Arial"/>
              </a:rPr>
              <a:t>Актуализирована Программа  проведения</a:t>
            </a:r>
            <a:r>
              <a:rPr sz="2000" b="1" spc="-12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334285"/>
                </a:solidFill>
                <a:latin typeface="Arial"/>
                <a:cs typeface="Arial"/>
              </a:rPr>
              <a:t>информационно-  </a:t>
            </a:r>
            <a:r>
              <a:rPr sz="2000" b="1" spc="-35" dirty="0">
                <a:solidFill>
                  <a:srgbClr val="334285"/>
                </a:solidFill>
                <a:latin typeface="Arial"/>
                <a:cs typeface="Arial"/>
              </a:rPr>
              <a:t>разъяснительной</a:t>
            </a:r>
            <a:r>
              <a:rPr sz="2000" b="1" spc="-3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334285"/>
                </a:solidFill>
                <a:latin typeface="Arial"/>
                <a:cs typeface="Arial"/>
              </a:rPr>
              <a:t>работы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3954" y="4293870"/>
            <a:ext cx="6415405" cy="0"/>
          </a:xfrm>
          <a:custGeom>
            <a:avLst/>
            <a:gdLst/>
            <a:ahLst/>
            <a:cxnLst/>
            <a:rect l="l" t="t" r="r" b="b"/>
            <a:pathLst>
              <a:path w="6415405">
                <a:moveTo>
                  <a:pt x="0" y="0"/>
                </a:moveTo>
                <a:lnTo>
                  <a:pt x="6415024" y="0"/>
                </a:lnTo>
              </a:path>
            </a:pathLst>
          </a:custGeom>
          <a:ln w="38100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09458" y="2996641"/>
            <a:ext cx="534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334285"/>
                </a:solidFill>
                <a:latin typeface="Arial"/>
                <a:cs typeface="Arial"/>
              </a:rPr>
              <a:t>1</a:t>
            </a:r>
            <a:endParaRPr sz="72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23" name="object 23"/>
          <p:cNvSpPr txBox="1"/>
          <p:nvPr/>
        </p:nvSpPr>
        <p:spPr>
          <a:xfrm>
            <a:off x="8172450" y="3141980"/>
            <a:ext cx="122047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b="1" spc="-15" dirty="0">
                <a:solidFill>
                  <a:srgbClr val="334285"/>
                </a:solidFill>
                <a:latin typeface="Arial"/>
                <a:cs typeface="Arial"/>
              </a:rPr>
              <a:t>квартал  </a:t>
            </a:r>
            <a:r>
              <a:rPr sz="2000" b="1" spc="-5" dirty="0">
                <a:solidFill>
                  <a:srgbClr val="334285"/>
                </a:solidFill>
                <a:latin typeface="Arial"/>
                <a:cs typeface="Arial"/>
              </a:rPr>
              <a:t>2021</a:t>
            </a:r>
            <a:r>
              <a:rPr sz="2000" b="1" spc="-9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года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61909" y="3921074"/>
            <a:ext cx="2994025" cy="464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3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Многие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работы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600" spc="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квартала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перенесены </a:t>
            </a:r>
            <a:r>
              <a:rPr sz="1600" b="1" spc="-5" dirty="0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sz="1600" b="1" spc="-15" dirty="0">
                <a:solidFill>
                  <a:srgbClr val="585858"/>
                </a:solidFill>
                <a:latin typeface="Arial"/>
                <a:cs typeface="Arial"/>
              </a:rPr>
              <a:t>начало 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2021 </a:t>
            </a:r>
            <a:r>
              <a:rPr sz="1600" b="1" spc="-85" dirty="0">
                <a:solidFill>
                  <a:srgbClr val="585858"/>
                </a:solidFill>
                <a:latin typeface="Arial"/>
                <a:cs typeface="Arial"/>
              </a:rPr>
              <a:t>г.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8968" y="4422394"/>
            <a:ext cx="55740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334285"/>
                </a:solidFill>
                <a:latin typeface="Arial"/>
                <a:cs typeface="Arial"/>
              </a:rPr>
              <a:t>Ведется работа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по </a:t>
            </a:r>
            <a:r>
              <a:rPr sz="2000" b="1" spc="-10" dirty="0">
                <a:solidFill>
                  <a:srgbClr val="334285"/>
                </a:solidFill>
                <a:latin typeface="Arial"/>
                <a:cs typeface="Arial"/>
              </a:rPr>
              <a:t>привлечению </a:t>
            </a:r>
            <a:r>
              <a:rPr sz="2000" b="1" spc="-5" dirty="0">
                <a:solidFill>
                  <a:srgbClr val="334285"/>
                </a:solidFill>
                <a:latin typeface="Arial"/>
                <a:cs typeface="Arial"/>
              </a:rPr>
              <a:t>партнеров 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для </a:t>
            </a:r>
            <a:r>
              <a:rPr sz="2000" b="1" spc="-15" dirty="0">
                <a:solidFill>
                  <a:srgbClr val="334285"/>
                </a:solidFill>
                <a:latin typeface="Arial"/>
                <a:cs typeface="Arial"/>
              </a:rPr>
              <a:t>работы </a:t>
            </a:r>
            <a:r>
              <a:rPr sz="2000" b="1" dirty="0">
                <a:solidFill>
                  <a:srgbClr val="334285"/>
                </a:solidFill>
                <a:latin typeface="Arial"/>
                <a:cs typeface="Arial"/>
              </a:rPr>
              <a:t>по </a:t>
            </a:r>
            <a:r>
              <a:rPr sz="2000" b="1" spc="-5" dirty="0">
                <a:solidFill>
                  <a:srgbClr val="334285"/>
                </a:solidFill>
                <a:latin typeface="Arial"/>
                <a:cs typeface="Arial"/>
              </a:rPr>
              <a:t>следующим направлениям: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8968" y="5124145"/>
            <a:ext cx="4667250" cy="11474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290"/>
              </a:spcBef>
              <a:buClr>
                <a:srgbClr val="334285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вовлечение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партнеров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для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информирования 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клиентов,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используя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информационные  ресурсы партнеров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-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сайты,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страницы в  социальных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медиа,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корпоративные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медиа, 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рекламные поверхности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помещениях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sz="1600" spc="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др.)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6425" y="5124145"/>
            <a:ext cx="5988050" cy="117475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55600" marR="5080" indent="-342900">
              <a:lnSpc>
                <a:spcPct val="90100"/>
              </a:lnSpc>
              <a:spcBef>
                <a:spcPts val="285"/>
              </a:spcBef>
              <a:buClr>
                <a:srgbClr val="334285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заключены соглашения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с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ПАО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«СберБанк»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«Почта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Банк» 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отдельными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кредитными организациями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субъектах  Российской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  <a:p>
            <a:pPr marL="355600" marR="2081530" indent="-342900">
              <a:lnSpc>
                <a:spcPts val="1730"/>
              </a:lnSpc>
              <a:spcBef>
                <a:spcPts val="240"/>
              </a:spcBef>
              <a:buClr>
                <a:srgbClr val="334285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мотивация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клиентов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принять участие  в переписи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 портале</a:t>
            </a:r>
            <a:r>
              <a:rPr sz="16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«Госуслуги»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7" name="object 7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043" y="790194"/>
            <a:ext cx="52901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ОСНОВНАЯ ЦЕЛЬ</a:t>
            </a:r>
            <a:r>
              <a:rPr spc="-75" dirty="0"/>
              <a:t> </a:t>
            </a:r>
            <a:r>
              <a:rPr spc="-30" dirty="0"/>
              <a:t>ПРОГРАММЫ</a:t>
            </a:r>
          </a:p>
        </p:txBody>
      </p:sp>
      <p:sp>
        <p:nvSpPr>
          <p:cNvPr id="13" name="object 13"/>
          <p:cNvSpPr/>
          <p:nvPr/>
        </p:nvSpPr>
        <p:spPr>
          <a:xfrm>
            <a:off x="445556" y="3036326"/>
            <a:ext cx="1278879" cy="1399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41773" y="1638385"/>
            <a:ext cx="1475105" cy="1106805"/>
            <a:chOff x="341773" y="1638385"/>
            <a:chExt cx="1475105" cy="1106805"/>
          </a:xfrm>
        </p:grpSpPr>
        <p:sp>
          <p:nvSpPr>
            <p:cNvPr id="15" name="object 15"/>
            <p:cNvSpPr/>
            <p:nvPr/>
          </p:nvSpPr>
          <p:spPr>
            <a:xfrm>
              <a:off x="341773" y="1638385"/>
              <a:ext cx="1474855" cy="11062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77111" y="1937004"/>
              <a:ext cx="483107" cy="359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00990" y="2873501"/>
            <a:ext cx="11046460" cy="0"/>
          </a:xfrm>
          <a:custGeom>
            <a:avLst/>
            <a:gdLst/>
            <a:ahLst/>
            <a:cxnLst/>
            <a:rect l="l" t="t" r="r" b="b"/>
            <a:pathLst>
              <a:path w="11046460">
                <a:moveTo>
                  <a:pt x="0" y="0"/>
                </a:moveTo>
                <a:lnTo>
                  <a:pt x="11046079" y="0"/>
                </a:lnTo>
              </a:path>
            </a:pathLst>
          </a:custGeom>
          <a:ln w="19812">
            <a:solidFill>
              <a:srgbClr val="5858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0580">
              <a:lnSpc>
                <a:spcPts val="1945"/>
              </a:lnSpc>
              <a:spcBef>
                <a:spcPts val="100"/>
              </a:spcBef>
            </a:pPr>
            <a:r>
              <a:rPr spc="-5" dirty="0"/>
              <a:t>разъяснение </a:t>
            </a:r>
            <a:r>
              <a:rPr spc="-10" dirty="0"/>
              <a:t>преимуществ </a:t>
            </a:r>
            <a:r>
              <a:rPr spc="-5" dirty="0"/>
              <a:t>участия </a:t>
            </a:r>
            <a:r>
              <a:rPr dirty="0"/>
              <a:t>в </a:t>
            </a:r>
            <a:r>
              <a:rPr spc="-5" dirty="0"/>
              <a:t>переписи</a:t>
            </a:r>
            <a:r>
              <a:rPr spc="170" dirty="0"/>
              <a:t> </a:t>
            </a:r>
            <a:r>
              <a:rPr spc="-10" dirty="0"/>
              <a:t>населения</a:t>
            </a:r>
          </a:p>
          <a:p>
            <a:pPr marL="830580">
              <a:lnSpc>
                <a:spcPts val="1730"/>
              </a:lnSpc>
            </a:pPr>
            <a:r>
              <a:rPr dirty="0"/>
              <a:t>на </a:t>
            </a:r>
            <a:r>
              <a:rPr spc="-5" dirty="0"/>
              <a:t>Едином </a:t>
            </a:r>
            <a:r>
              <a:rPr spc="-15" dirty="0"/>
              <a:t>портале государственных </a:t>
            </a:r>
            <a:r>
              <a:rPr dirty="0"/>
              <a:t>и </a:t>
            </a:r>
            <a:r>
              <a:rPr spc="-5" dirty="0"/>
              <a:t>муниципальных</a:t>
            </a:r>
            <a:r>
              <a:rPr spc="165" dirty="0"/>
              <a:t> </a:t>
            </a:r>
            <a:r>
              <a:rPr spc="-25" dirty="0"/>
              <a:t>услуг</a:t>
            </a:r>
          </a:p>
          <a:p>
            <a:pPr marL="830580" marR="5080">
              <a:lnSpc>
                <a:spcPct val="80000"/>
              </a:lnSpc>
              <a:spcBef>
                <a:spcPts val="215"/>
              </a:spcBef>
            </a:pPr>
            <a:r>
              <a:rPr b="0" spc="-5" dirty="0">
                <a:solidFill>
                  <a:srgbClr val="585858"/>
                </a:solidFill>
                <a:latin typeface="Arial"/>
                <a:cs typeface="Arial"/>
              </a:rPr>
              <a:t>(функций) </a:t>
            </a:r>
            <a:r>
              <a:rPr b="0" dirty="0">
                <a:solidFill>
                  <a:srgbClr val="585858"/>
                </a:solidFill>
                <a:latin typeface="Arial"/>
                <a:cs typeface="Arial"/>
              </a:rPr>
              <a:t>ЕПГУ с </a:t>
            </a:r>
            <a:r>
              <a:rPr b="0" spc="-20" dirty="0">
                <a:solidFill>
                  <a:srgbClr val="585858"/>
                </a:solidFill>
                <a:latin typeface="Arial"/>
                <a:cs typeface="Arial"/>
              </a:rPr>
              <a:t>целью </a:t>
            </a:r>
            <a:r>
              <a:rPr b="0" spc="-5" dirty="0">
                <a:solidFill>
                  <a:srgbClr val="585858"/>
                </a:solidFill>
                <a:latin typeface="Arial"/>
                <a:cs typeface="Arial"/>
              </a:rPr>
              <a:t>повышения </a:t>
            </a:r>
            <a:r>
              <a:rPr b="0" spc="-15" dirty="0">
                <a:solidFill>
                  <a:srgbClr val="585858"/>
                </a:solidFill>
                <a:latin typeface="Arial"/>
                <a:cs typeface="Arial"/>
              </a:rPr>
              <a:t>готовности </a:t>
            </a:r>
            <a:r>
              <a:rPr b="0" spc="-10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b="0" dirty="0">
                <a:solidFill>
                  <a:srgbClr val="585858"/>
                </a:solidFill>
                <a:latin typeface="Arial"/>
                <a:cs typeface="Arial"/>
              </a:rPr>
              <a:t>к </a:t>
            </a:r>
            <a:r>
              <a:rPr b="0" spc="-10" dirty="0">
                <a:solidFill>
                  <a:srgbClr val="585858"/>
                </a:solidFill>
                <a:latin typeface="Arial"/>
                <a:cs typeface="Arial"/>
              </a:rPr>
              <a:t>предоставлению  сведений </a:t>
            </a:r>
            <a:r>
              <a:rPr b="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b="0" spc="-15" dirty="0">
                <a:solidFill>
                  <a:srgbClr val="585858"/>
                </a:solidFill>
                <a:latin typeface="Arial"/>
                <a:cs typeface="Arial"/>
              </a:rPr>
              <a:t>сети «Интернет» </a:t>
            </a:r>
            <a:r>
              <a:rPr b="0" dirty="0">
                <a:solidFill>
                  <a:srgbClr val="585858"/>
                </a:solidFill>
                <a:latin typeface="Arial"/>
                <a:cs typeface="Arial"/>
              </a:rPr>
              <a:t>и в мобильном приложении </a:t>
            </a:r>
            <a:r>
              <a:rPr b="0" spc="-10" dirty="0">
                <a:solidFill>
                  <a:srgbClr val="585858"/>
                </a:solidFill>
                <a:latin typeface="Arial"/>
                <a:cs typeface="Arial"/>
              </a:rPr>
              <a:t>портала</a:t>
            </a:r>
            <a:r>
              <a:rPr b="0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b="0" spc="-30" dirty="0">
                <a:solidFill>
                  <a:srgbClr val="585858"/>
                </a:solidFill>
                <a:latin typeface="Arial"/>
                <a:cs typeface="Arial"/>
              </a:rPr>
              <a:t>«Госуслуги»</a:t>
            </a:r>
          </a:p>
          <a:p>
            <a:pPr marL="81788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817880"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Arial"/>
              <a:cs typeface="Arial"/>
            </a:endParaRPr>
          </a:p>
          <a:p>
            <a:pPr marL="830580" marR="374015">
              <a:lnSpc>
                <a:spcPct val="98900"/>
              </a:lnSpc>
            </a:pPr>
            <a:r>
              <a:rPr spc="-5" dirty="0"/>
              <a:t>внедрение </a:t>
            </a:r>
            <a:r>
              <a:rPr spc="-15" dirty="0"/>
              <a:t>символики </a:t>
            </a:r>
            <a:r>
              <a:rPr dirty="0"/>
              <a:t>ЕПГУ в видео и </a:t>
            </a:r>
            <a:r>
              <a:rPr spc="-10" dirty="0"/>
              <a:t>инфографических материалах</a:t>
            </a:r>
            <a:r>
              <a:rPr b="0" spc="-10" dirty="0">
                <a:solidFill>
                  <a:srgbClr val="585858"/>
                </a:solidFill>
                <a:latin typeface="Arial"/>
                <a:cs typeface="Arial"/>
              </a:rPr>
              <a:t>,  </a:t>
            </a:r>
            <a:r>
              <a:rPr b="0" spc="-5" dirty="0">
                <a:solidFill>
                  <a:srgbClr val="585858"/>
                </a:solidFill>
                <a:latin typeface="Arial"/>
                <a:cs typeface="Arial"/>
              </a:rPr>
              <a:t>распространяемых </a:t>
            </a:r>
            <a:r>
              <a:rPr b="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b="0" spc="-20" dirty="0">
                <a:solidFill>
                  <a:srgbClr val="585858"/>
                </a:solidFill>
                <a:latin typeface="Arial"/>
                <a:cs typeface="Arial"/>
              </a:rPr>
              <a:t>сети </a:t>
            </a:r>
            <a:r>
              <a:rPr b="0" spc="-10" dirty="0">
                <a:solidFill>
                  <a:srgbClr val="585858"/>
                </a:solidFill>
                <a:latin typeface="Arial"/>
                <a:cs typeface="Arial"/>
              </a:rPr>
              <a:t>«Интернет», </a:t>
            </a:r>
            <a:r>
              <a:rPr b="0" dirty="0">
                <a:solidFill>
                  <a:srgbClr val="585858"/>
                </a:solidFill>
                <a:latin typeface="Arial"/>
                <a:cs typeface="Arial"/>
              </a:rPr>
              <a:t>социальных </a:t>
            </a:r>
            <a:r>
              <a:rPr b="0" spc="-15" dirty="0">
                <a:solidFill>
                  <a:srgbClr val="585858"/>
                </a:solidFill>
                <a:latin typeface="Arial"/>
                <a:cs typeface="Arial"/>
              </a:rPr>
              <a:t>сетях, </a:t>
            </a:r>
            <a:r>
              <a:rPr b="0" spc="-5" dirty="0">
                <a:solidFill>
                  <a:srgbClr val="585858"/>
                </a:solidFill>
                <a:latin typeface="Arial"/>
                <a:cs typeface="Arial"/>
              </a:rPr>
              <a:t>официальных  страницах</a:t>
            </a:r>
            <a:r>
              <a:rPr b="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b="0" spc="-25" dirty="0">
                <a:solidFill>
                  <a:srgbClr val="585858"/>
                </a:solidFill>
                <a:latin typeface="Arial"/>
                <a:cs typeface="Arial"/>
              </a:rPr>
              <a:t>Росстата</a:t>
            </a:r>
          </a:p>
        </p:txBody>
      </p:sp>
      <p:sp>
        <p:nvSpPr>
          <p:cNvPr id="19" name="object 19"/>
          <p:cNvSpPr/>
          <p:nvPr/>
        </p:nvSpPr>
        <p:spPr>
          <a:xfrm>
            <a:off x="300990" y="4588002"/>
            <a:ext cx="11046460" cy="0"/>
          </a:xfrm>
          <a:custGeom>
            <a:avLst/>
            <a:gdLst/>
            <a:ahLst/>
            <a:cxnLst/>
            <a:rect l="l" t="t" r="r" b="b"/>
            <a:pathLst>
              <a:path w="11046460">
                <a:moveTo>
                  <a:pt x="0" y="0"/>
                </a:moveTo>
                <a:lnTo>
                  <a:pt x="11046079" y="0"/>
                </a:lnTo>
              </a:path>
            </a:pathLst>
          </a:custGeom>
          <a:ln w="19812">
            <a:solidFill>
              <a:srgbClr val="5858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22067" y="5115305"/>
            <a:ext cx="5113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4285"/>
                </a:solidFill>
                <a:latin typeface="Arial"/>
                <a:cs typeface="Arial"/>
              </a:rPr>
              <a:t>формирование уверенности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в </a:t>
            </a:r>
            <a:r>
              <a:rPr sz="1800" b="1" spc="-10" dirty="0">
                <a:solidFill>
                  <a:srgbClr val="334285"/>
                </a:solidFill>
                <a:latin typeface="Arial"/>
                <a:cs typeface="Arial"/>
              </a:rPr>
              <a:t>безопасности  </a:t>
            </a:r>
            <a:r>
              <a:rPr sz="1800" b="1" spc="-15" dirty="0">
                <a:solidFill>
                  <a:srgbClr val="334285"/>
                </a:solidFill>
                <a:latin typeface="Arial"/>
                <a:cs typeface="Arial"/>
              </a:rPr>
              <a:t>предоставления </a:t>
            </a:r>
            <a:r>
              <a:rPr sz="1800" b="1" spc="-10" dirty="0">
                <a:solidFill>
                  <a:srgbClr val="334285"/>
                </a:solidFill>
                <a:latin typeface="Arial"/>
                <a:cs typeface="Arial"/>
              </a:rPr>
              <a:t>сведений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на</a:t>
            </a:r>
            <a:r>
              <a:rPr sz="1800" b="1" spc="90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ЕПГУ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0990" y="6188202"/>
            <a:ext cx="11046460" cy="0"/>
          </a:xfrm>
          <a:custGeom>
            <a:avLst/>
            <a:gdLst/>
            <a:ahLst/>
            <a:cxnLst/>
            <a:rect l="l" t="t" r="r" b="b"/>
            <a:pathLst>
              <a:path w="11046460">
                <a:moveTo>
                  <a:pt x="0" y="0"/>
                </a:moveTo>
                <a:lnTo>
                  <a:pt x="11046079" y="0"/>
                </a:lnTo>
              </a:path>
            </a:pathLst>
          </a:custGeom>
          <a:ln w="19812">
            <a:solidFill>
              <a:srgbClr val="58585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7595" y="4894390"/>
            <a:ext cx="1080516" cy="10140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1564" y="1433192"/>
            <a:ext cx="8060436" cy="3950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8968" y="1413713"/>
            <a:ext cx="534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334285"/>
                </a:solidFill>
                <a:latin typeface="Arial"/>
                <a:cs typeface="Arial"/>
              </a:rPr>
              <a:t>5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9482" y="1645665"/>
            <a:ext cx="1399540" cy="7391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algn="just">
              <a:lnSpc>
                <a:spcPts val="1730"/>
              </a:lnSpc>
              <a:spcBef>
                <a:spcPts val="515"/>
              </a:spcBef>
            </a:pPr>
            <a:r>
              <a:rPr sz="1800" b="1" spc="-5" dirty="0">
                <a:solidFill>
                  <a:srgbClr val="334285"/>
                </a:solidFill>
                <a:latin typeface="Arial"/>
                <a:cs typeface="Arial"/>
              </a:rPr>
              <a:t>к</a:t>
            </a:r>
            <a:r>
              <a:rPr sz="1800" b="1" spc="-25" dirty="0">
                <a:solidFill>
                  <a:srgbClr val="334285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334285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334285"/>
                </a:solidFill>
                <a:latin typeface="Arial"/>
                <a:cs typeface="Arial"/>
              </a:rPr>
              <a:t>н</a:t>
            </a:r>
            <a:r>
              <a:rPr sz="1800" b="1" spc="-5" dirty="0">
                <a:solidFill>
                  <a:srgbClr val="334285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334285"/>
                </a:solidFill>
                <a:latin typeface="Arial"/>
                <a:cs typeface="Arial"/>
              </a:rPr>
              <a:t>й</a:t>
            </a:r>
            <a:r>
              <a:rPr sz="1800" b="1" spc="-40" dirty="0">
                <a:solidFill>
                  <a:srgbClr val="334285"/>
                </a:solidFill>
                <a:latin typeface="Arial"/>
                <a:cs typeface="Arial"/>
              </a:rPr>
              <a:t>ш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их  </a:t>
            </a:r>
            <a:r>
              <a:rPr sz="1800" b="1" spc="-10" dirty="0">
                <a:solidFill>
                  <a:srgbClr val="334285"/>
                </a:solidFill>
                <a:latin typeface="Arial"/>
                <a:cs typeface="Arial"/>
              </a:rPr>
              <a:t>аэропортов  </a:t>
            </a:r>
            <a:r>
              <a:rPr sz="1800" b="1" spc="-15" dirty="0">
                <a:solidFill>
                  <a:srgbClr val="334285"/>
                </a:solidFill>
                <a:latin typeface="Arial"/>
                <a:cs typeface="Arial"/>
              </a:rPr>
              <a:t>России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968" y="2469451"/>
            <a:ext cx="2485390" cy="26606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334285"/>
                </a:solidFill>
                <a:latin typeface="Arial"/>
                <a:cs typeface="Arial"/>
              </a:rPr>
              <a:t>Шереметьево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b="1" spc="-20" dirty="0">
                <a:solidFill>
                  <a:srgbClr val="334285"/>
                </a:solidFill>
                <a:latin typeface="Arial"/>
                <a:cs typeface="Arial"/>
              </a:rPr>
              <a:t>Внуково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b="1" spc="-25" dirty="0">
                <a:solidFill>
                  <a:srgbClr val="334285"/>
                </a:solidFill>
                <a:latin typeface="Arial"/>
                <a:cs typeface="Arial"/>
              </a:rPr>
              <a:t>Пулково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b="1" spc="-20" dirty="0">
                <a:solidFill>
                  <a:srgbClr val="334285"/>
                </a:solidFill>
                <a:latin typeface="Arial"/>
                <a:cs typeface="Arial"/>
              </a:rPr>
              <a:t>Симферополь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334285"/>
                </a:solidFill>
                <a:latin typeface="Arial"/>
                <a:cs typeface="Arial"/>
              </a:rPr>
              <a:t>Краснодар</a:t>
            </a:r>
            <a:endParaRPr sz="24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400" b="1" spc="-20" dirty="0">
                <a:solidFill>
                  <a:srgbClr val="334285"/>
                </a:solidFill>
                <a:latin typeface="Arial"/>
                <a:cs typeface="Arial"/>
              </a:rPr>
              <a:t>Кольцово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4607" y="5555996"/>
            <a:ext cx="6838950" cy="81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На обращение 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Росстата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Минтранс </a:t>
            </a:r>
            <a:r>
              <a:rPr sz="1400" b="1" spc="-15" dirty="0">
                <a:solidFill>
                  <a:srgbClr val="334285"/>
                </a:solidFill>
                <a:latin typeface="Arial"/>
                <a:cs typeface="Arial"/>
              </a:rPr>
              <a:t>России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получено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согласие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пяти</a:t>
            </a:r>
            <a:r>
              <a:rPr sz="14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крупнейших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аэропортов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на </a:t>
            </a:r>
            <a:r>
              <a:rPr sz="1400" b="1" spc="-10" dirty="0">
                <a:solidFill>
                  <a:srgbClr val="334285"/>
                </a:solidFill>
                <a:latin typeface="Arial"/>
                <a:cs typeface="Arial"/>
              </a:rPr>
              <a:t>безвозмездной </a:t>
            </a:r>
            <a:r>
              <a:rPr sz="1400" b="1" spc="-15" dirty="0">
                <a:solidFill>
                  <a:srgbClr val="334285"/>
                </a:solidFill>
                <a:latin typeface="Arial"/>
                <a:cs typeface="Arial"/>
              </a:rPr>
              <a:t>основе </a:t>
            </a:r>
            <a:r>
              <a:rPr sz="1400" b="1" spc="-10" dirty="0">
                <a:solidFill>
                  <a:srgbClr val="334285"/>
                </a:solidFill>
                <a:latin typeface="Arial"/>
                <a:cs typeface="Arial"/>
              </a:rPr>
              <a:t>оказать </a:t>
            </a:r>
            <a:r>
              <a:rPr sz="1400" b="1" spc="-5" dirty="0">
                <a:solidFill>
                  <a:srgbClr val="334285"/>
                </a:solidFill>
                <a:latin typeface="Arial"/>
                <a:cs typeface="Arial"/>
              </a:rPr>
              <a:t>содействие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334285"/>
                </a:solidFill>
                <a:latin typeface="Arial"/>
                <a:cs typeface="Arial"/>
              </a:rPr>
              <a:t>размещении</a:t>
            </a:r>
            <a:endParaRPr sz="1400" dirty="0">
              <a:latin typeface="Arial"/>
              <a:cs typeface="Arial"/>
            </a:endParaRPr>
          </a:p>
          <a:p>
            <a:pPr marL="12700" marR="116839">
              <a:lnSpc>
                <a:spcPts val="1510"/>
              </a:lnSpc>
              <a:spcBef>
                <a:spcPts val="110"/>
              </a:spcBef>
            </a:pPr>
            <a:r>
              <a:rPr sz="1400" b="1" spc="-10" dirty="0">
                <a:solidFill>
                  <a:srgbClr val="334285"/>
                </a:solidFill>
                <a:latin typeface="Arial"/>
                <a:cs typeface="Arial"/>
              </a:rPr>
              <a:t>информационных конструкций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334285"/>
                </a:solidFill>
                <a:latin typeface="Arial"/>
                <a:cs typeface="Arial"/>
              </a:rPr>
              <a:t>видеороликов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о </a:t>
            </a:r>
            <a:r>
              <a:rPr sz="1400" b="1" spc="-10" dirty="0">
                <a:solidFill>
                  <a:srgbClr val="334285"/>
                </a:solidFill>
                <a:latin typeface="Arial"/>
                <a:cs typeface="Arial"/>
              </a:rPr>
              <a:t>Всероссийской </a:t>
            </a:r>
            <a:r>
              <a:rPr sz="1400" b="1" dirty="0">
                <a:solidFill>
                  <a:srgbClr val="334285"/>
                </a:solidFill>
                <a:latin typeface="Arial"/>
                <a:cs typeface="Arial"/>
              </a:rPr>
              <a:t>переписи  </a:t>
            </a:r>
            <a:r>
              <a:rPr sz="1400" b="1" spc="-5" dirty="0">
                <a:solidFill>
                  <a:srgbClr val="334285"/>
                </a:solidFill>
                <a:latin typeface="Arial"/>
                <a:cs typeface="Arial"/>
              </a:rPr>
              <a:t>населений 2020 </a:t>
            </a:r>
            <a:r>
              <a:rPr sz="1400" b="1" spc="-10" dirty="0">
                <a:solidFill>
                  <a:srgbClr val="334285"/>
                </a:solidFill>
                <a:latin typeface="Arial"/>
                <a:cs typeface="Arial"/>
              </a:rPr>
              <a:t>года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включая информацию об участии переписи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ЕПГУ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0143" y="5355335"/>
            <a:ext cx="986028" cy="1080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20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>
            <a:spLocks/>
          </p:cNvSpPr>
          <p:nvPr/>
        </p:nvSpPr>
        <p:spPr>
          <a:xfrm>
            <a:off x="390143" y="619508"/>
            <a:ext cx="1034288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600" b="1" i="0">
                <a:solidFill>
                  <a:srgbClr val="334285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spc="-15" dirty="0" smtClean="0"/>
              <a:t>ИНФОРМАЦИОННО-РАЗЪЯСНИТЕЛЬНАЯ</a:t>
            </a:r>
            <a:r>
              <a:rPr lang="ru-RU" spc="-25" dirty="0" smtClean="0"/>
              <a:t> </a:t>
            </a:r>
            <a:r>
              <a:rPr lang="ru-RU" spc="-65" dirty="0" smtClean="0"/>
              <a:t>РАБОТА </a:t>
            </a:r>
            <a:r>
              <a:rPr lang="ru-RU" kern="0" spc="-10" dirty="0" smtClean="0"/>
              <a:t>ВЗАИМОДЕЙСТВИЕ </a:t>
            </a:r>
            <a:r>
              <a:rPr lang="ru-RU" kern="0" dirty="0"/>
              <a:t>С </a:t>
            </a:r>
            <a:r>
              <a:rPr lang="ru-RU" kern="0" spc="-5" dirty="0"/>
              <a:t>ПРОЧИМИ</a:t>
            </a:r>
            <a:r>
              <a:rPr lang="ru-RU" kern="0" spc="-95" dirty="0"/>
              <a:t> </a:t>
            </a:r>
            <a:r>
              <a:rPr lang="ru-RU" kern="0" spc="-10" dirty="0"/>
              <a:t>ОРГАНИЗАЦИЯМИ</a:t>
            </a:r>
            <a:r>
              <a:rPr lang="ru-RU" spc="-65" dirty="0" smtClean="0"/>
              <a:t> </a:t>
            </a:r>
            <a:endParaRPr lang="ru-RU" spc="-6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20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71319" y="2175197"/>
            <a:ext cx="104842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600"/>
              </a:spcAft>
            </a:pPr>
            <a:r>
              <a:rPr lang="ru-RU" sz="7200" dirty="0" smtClean="0">
                <a:solidFill>
                  <a:srgbClr val="334285"/>
                </a:solidFill>
                <a:latin typeface="Arial" pitchFamily="34" charset="0"/>
                <a:ea typeface="Times New Roman"/>
                <a:cs typeface="Arial" pitchFamily="34" charset="0"/>
              </a:rPr>
              <a:t>Спасибо за внимание!</a:t>
            </a:r>
            <a:endParaRPr lang="ru-RU" sz="7200" dirty="0">
              <a:solidFill>
                <a:srgbClr val="334285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41" y="114045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 flipV="1">
            <a:off x="1995377" y="208026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50587" y="230886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83823" y="179831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pic>
        <p:nvPicPr>
          <p:cNvPr id="3074" name="Picture 2" descr="C:\Users\Пользователь\Desktop\КАРТИНКИ\IG_Bystree_tochnee_podrobnee_F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10269"/>
          <a:stretch/>
        </p:blipFill>
        <p:spPr bwMode="auto">
          <a:xfrm>
            <a:off x="1236446" y="649198"/>
            <a:ext cx="9004299" cy="55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object 6"/>
          <p:cNvGrpSpPr/>
          <p:nvPr/>
        </p:nvGrpSpPr>
        <p:grpSpPr>
          <a:xfrm>
            <a:off x="11696700" y="5836329"/>
            <a:ext cx="495300" cy="498475"/>
            <a:chOff x="11455907" y="4642154"/>
            <a:chExt cx="495300" cy="498475"/>
          </a:xfrm>
        </p:grpSpPr>
        <p:sp>
          <p:nvSpPr>
            <p:cNvPr id="30" name="object 7"/>
            <p:cNvSpPr/>
            <p:nvPr/>
          </p:nvSpPr>
          <p:spPr>
            <a:xfrm>
              <a:off x="11455907" y="4642154"/>
              <a:ext cx="495300" cy="498475"/>
            </a:xfrm>
            <a:custGeom>
              <a:avLst/>
              <a:gdLst/>
              <a:ahLst/>
              <a:cxnLst/>
              <a:rect l="l" t="t" r="r" b="b"/>
              <a:pathLst>
                <a:path w="495300" h="498475">
                  <a:moveTo>
                    <a:pt x="495173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5173" y="497916"/>
                  </a:lnTo>
                  <a:lnTo>
                    <a:pt x="49517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8"/>
            <p:cNvSpPr/>
            <p:nvPr/>
          </p:nvSpPr>
          <p:spPr>
            <a:xfrm>
              <a:off x="11635739" y="4760975"/>
              <a:ext cx="153924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pic>
        <p:nvPicPr>
          <p:cNvPr id="5122" name="Picture 2" descr="C:\Users\Пользователь\Desktop\КАРТИНКИ\IG-_-Perepisnye-lis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9197"/>
            <a:ext cx="7584657" cy="52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2"/>
          <p:cNvSpPr txBox="1"/>
          <p:nvPr/>
        </p:nvSpPr>
        <p:spPr>
          <a:xfrm>
            <a:off x="364519" y="13962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object 18"/>
          <p:cNvSpPr/>
          <p:nvPr/>
        </p:nvSpPr>
        <p:spPr>
          <a:xfrm flipV="1">
            <a:off x="2001655" y="23361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"/>
          <p:cNvSpPr/>
          <p:nvPr/>
        </p:nvSpPr>
        <p:spPr>
          <a:xfrm>
            <a:off x="10956865" y="25647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0"/>
          <p:cNvSpPr/>
          <p:nvPr/>
        </p:nvSpPr>
        <p:spPr>
          <a:xfrm>
            <a:off x="10790101" y="20541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6"/>
          <p:cNvGrpSpPr/>
          <p:nvPr/>
        </p:nvGrpSpPr>
        <p:grpSpPr>
          <a:xfrm>
            <a:off x="11696700" y="5664026"/>
            <a:ext cx="495300" cy="498475"/>
            <a:chOff x="11455907" y="4642154"/>
            <a:chExt cx="495300" cy="498475"/>
          </a:xfrm>
        </p:grpSpPr>
        <p:sp>
          <p:nvSpPr>
            <p:cNvPr id="22" name="object 7"/>
            <p:cNvSpPr/>
            <p:nvPr/>
          </p:nvSpPr>
          <p:spPr>
            <a:xfrm>
              <a:off x="11455907" y="4642154"/>
              <a:ext cx="495300" cy="498475"/>
            </a:xfrm>
            <a:custGeom>
              <a:avLst/>
              <a:gdLst/>
              <a:ahLst/>
              <a:cxnLst/>
              <a:rect l="l" t="t" r="r" b="b"/>
              <a:pathLst>
                <a:path w="495300" h="498475">
                  <a:moveTo>
                    <a:pt x="495173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5173" y="497916"/>
                  </a:lnTo>
                  <a:lnTo>
                    <a:pt x="49517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/>
            <p:cNvSpPr/>
            <p:nvPr/>
          </p:nvSpPr>
          <p:spPr>
            <a:xfrm>
              <a:off x="11635739" y="4760975"/>
              <a:ext cx="153924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28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pic>
        <p:nvPicPr>
          <p:cNvPr id="6146" name="Picture 2" descr="C:\Users\Пользователь\Desktop\КАРТИНКИ\IG-_-Novoe-v-perepisnykh-listak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5482" r="2513" b="4280"/>
          <a:stretch/>
        </p:blipFill>
        <p:spPr bwMode="auto">
          <a:xfrm>
            <a:off x="1600200" y="649197"/>
            <a:ext cx="8261131" cy="55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2"/>
          <p:cNvSpPr txBox="1"/>
          <p:nvPr/>
        </p:nvSpPr>
        <p:spPr>
          <a:xfrm>
            <a:off x="375151" y="128735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8"/>
          <p:cNvSpPr/>
          <p:nvPr/>
        </p:nvSpPr>
        <p:spPr>
          <a:xfrm flipV="1">
            <a:off x="2012287" y="222716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10967497" y="245576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0"/>
          <p:cNvSpPr/>
          <p:nvPr/>
        </p:nvSpPr>
        <p:spPr>
          <a:xfrm>
            <a:off x="10800733" y="194521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/>
          <p:cNvGrpSpPr/>
          <p:nvPr/>
        </p:nvGrpSpPr>
        <p:grpSpPr>
          <a:xfrm>
            <a:off x="11696700" y="5700141"/>
            <a:ext cx="495300" cy="498475"/>
            <a:chOff x="11455907" y="4642154"/>
            <a:chExt cx="495300" cy="498475"/>
          </a:xfrm>
        </p:grpSpPr>
        <p:sp>
          <p:nvSpPr>
            <p:cNvPr id="16" name="object 7"/>
            <p:cNvSpPr/>
            <p:nvPr/>
          </p:nvSpPr>
          <p:spPr>
            <a:xfrm>
              <a:off x="11455907" y="4642154"/>
              <a:ext cx="495300" cy="498475"/>
            </a:xfrm>
            <a:custGeom>
              <a:avLst/>
              <a:gdLst/>
              <a:ahLst/>
              <a:cxnLst/>
              <a:rect l="l" t="t" r="r" b="b"/>
              <a:pathLst>
                <a:path w="495300" h="498475">
                  <a:moveTo>
                    <a:pt x="495173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5173" y="497916"/>
                  </a:lnTo>
                  <a:lnTo>
                    <a:pt x="49517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/>
            <p:cNvSpPr/>
            <p:nvPr/>
          </p:nvSpPr>
          <p:spPr>
            <a:xfrm>
              <a:off x="11635739" y="4760975"/>
              <a:ext cx="153924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498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1981200"/>
            <a:ext cx="11088622" cy="3967796"/>
          </a:xfrm>
          <a:prstGeom prst="rect">
            <a:avLst/>
          </a:prstGeom>
          <a:blipFill>
            <a:blip r:embed="rId2" cstate="print"/>
            <a:srcRect/>
            <a:stretch>
              <a:fillRect t="1" b="-6794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698223" y="5699759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dirty="0"/>
              <a:t>КАЛЕНДАРНЫЙ ПЛАН </a:t>
            </a:r>
            <a:r>
              <a:rPr spc="-5" dirty="0" smtClean="0"/>
              <a:t>ПРОВЕДЕНИЯ  </a:t>
            </a:r>
            <a:r>
              <a:rPr lang="ru-RU" spc="-5" dirty="0" smtClean="0"/>
              <a:t/>
            </a:r>
            <a:br>
              <a:rPr lang="ru-RU" spc="-5" dirty="0" smtClean="0"/>
            </a:br>
            <a:r>
              <a:rPr spc="-10" dirty="0" smtClean="0"/>
              <a:t>ВСЕРОССИЙСКОЙ </a:t>
            </a:r>
            <a:r>
              <a:rPr dirty="0"/>
              <a:t>ПЕРЕПИСИ </a:t>
            </a:r>
            <a:r>
              <a:rPr spc="-10" dirty="0"/>
              <a:t>НАСЕЛЕНИЯ </a:t>
            </a:r>
            <a:r>
              <a:rPr dirty="0"/>
              <a:t>2020</a:t>
            </a:r>
            <a:r>
              <a:rPr spc="-40" dirty="0"/>
              <a:t> </a:t>
            </a:r>
            <a:r>
              <a:rPr spc="-20" dirty="0"/>
              <a:t>ГОДА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5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7" t="31374" r="12837" b="55368"/>
          <a:stretch/>
        </p:blipFill>
        <p:spPr bwMode="auto">
          <a:xfrm>
            <a:off x="6915039" y="2909160"/>
            <a:ext cx="1316789" cy="6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 стрелкой 82"/>
          <p:cNvCxnSpPr>
            <a:endCxn id="43" idx="3"/>
          </p:cNvCxnSpPr>
          <p:nvPr/>
        </p:nvCxnSpPr>
        <p:spPr>
          <a:xfrm>
            <a:off x="7410001" y="3534948"/>
            <a:ext cx="0" cy="661229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676986" y="5724632"/>
            <a:ext cx="494030" cy="498475"/>
            <a:chOff x="11698223" y="5699759"/>
            <a:chExt cx="494030" cy="498475"/>
          </a:xfrm>
        </p:grpSpPr>
        <p:sp>
          <p:nvSpPr>
            <p:cNvPr id="8" name="object 8"/>
            <p:cNvSpPr/>
            <p:nvPr/>
          </p:nvSpPr>
          <p:spPr>
            <a:xfrm>
              <a:off x="11698223" y="5699759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78055" y="5818631"/>
              <a:ext cx="152400" cy="288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1801" y="811919"/>
            <a:ext cx="11449913" cy="41306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lang="ru-RU" spc="-20" dirty="0" smtClean="0"/>
              <a:t>СХЕМА ТЕХНОЛОГИЧЕСКОГО ПРОЦЕССА ВПН-2020</a:t>
            </a:r>
            <a:endParaRPr spc="-2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pic>
        <p:nvPicPr>
          <p:cNvPr id="15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5" t="47248" r="2113" b="35915"/>
          <a:stretch/>
        </p:blipFill>
        <p:spPr bwMode="auto">
          <a:xfrm>
            <a:off x="9900741" y="3188252"/>
            <a:ext cx="1192944" cy="9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39718" r="90309" b="47592"/>
          <a:stretch/>
        </p:blipFill>
        <p:spPr bwMode="auto">
          <a:xfrm>
            <a:off x="481612" y="3948486"/>
            <a:ext cx="688068" cy="10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t="12773" r="90340" b="74015"/>
          <a:stretch/>
        </p:blipFill>
        <p:spPr bwMode="auto">
          <a:xfrm>
            <a:off x="481612" y="2005326"/>
            <a:ext cx="68238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5" t="74933" r="43880" b="15724"/>
          <a:stretch/>
        </p:blipFill>
        <p:spPr bwMode="auto">
          <a:xfrm>
            <a:off x="4316488" y="5591902"/>
            <a:ext cx="1374331" cy="7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5" t="68923" r="5135" b="12516"/>
          <a:stretch/>
        </p:blipFill>
        <p:spPr bwMode="auto">
          <a:xfrm>
            <a:off x="10129589" y="4858528"/>
            <a:ext cx="1279033" cy="118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CF5F2"/>
              </a:clrFrom>
              <a:clrTo>
                <a:srgbClr val="ECF5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2" t="15903" r="47838" b="77144"/>
          <a:stretch/>
        </p:blipFill>
        <p:spPr bwMode="auto">
          <a:xfrm>
            <a:off x="3809989" y="2706930"/>
            <a:ext cx="822358" cy="5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CF5F0"/>
              </a:clrFrom>
              <a:clrTo>
                <a:srgbClr val="EC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6" t="45654" r="40352" b="41657"/>
          <a:stretch/>
        </p:blipFill>
        <p:spPr bwMode="auto">
          <a:xfrm>
            <a:off x="4739194" y="4004740"/>
            <a:ext cx="528917" cy="5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26530" y="1616773"/>
            <a:ext cx="1726932" cy="131382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3430" y="1663338"/>
            <a:ext cx="1313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ЦОДФУ - АС ВПН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9470" y="3331667"/>
            <a:ext cx="1739871" cy="172672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9470" y="5442811"/>
            <a:ext cx="1743670" cy="77189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52410" y="3338468"/>
            <a:ext cx="1696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УРОВЕНЬ </a:t>
            </a:r>
            <a:b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ТОГС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7E9E9"/>
              </a:clrFrom>
              <a:clrTo>
                <a:srgbClr val="D7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19852" r="77564" b="74225"/>
          <a:stretch/>
        </p:blipFill>
        <p:spPr bwMode="auto">
          <a:xfrm>
            <a:off x="1602153" y="2560322"/>
            <a:ext cx="501991" cy="2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7E9E9"/>
              </a:clrFrom>
              <a:clrTo>
                <a:srgbClr val="D7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19852" r="77564" b="74225"/>
          <a:stretch/>
        </p:blipFill>
        <p:spPr bwMode="auto">
          <a:xfrm>
            <a:off x="1523135" y="4559178"/>
            <a:ext cx="631060" cy="3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091481" y="3524652"/>
            <a:ext cx="2272727" cy="13338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088476" y="2266679"/>
            <a:ext cx="2275732" cy="117012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94848" y="1645227"/>
            <a:ext cx="2269360" cy="54461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107404" y="1671312"/>
            <a:ext cx="2470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ЦОДФУ – Модуль визуализации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CF5F2"/>
              </a:clrFrom>
              <a:clrTo>
                <a:srgbClr val="ECF5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2" t="15903" r="47838" b="77144"/>
          <a:stretch/>
        </p:blipFill>
        <p:spPr bwMode="auto">
          <a:xfrm>
            <a:off x="3734651" y="4092480"/>
            <a:ext cx="822358" cy="5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099671" y="2272859"/>
            <a:ext cx="2489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ЦОДФУ – Блок сбора данных с ЕГПУ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97496" y="3531896"/>
            <a:ext cx="22473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ЦОДФУ – Блок сбора данных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ПК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6967659" y="2432499"/>
            <a:ext cx="838200" cy="416670"/>
          </a:xfrm>
          <a:prstGeom prst="clou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6933795" y="4169629"/>
            <a:ext cx="952412" cy="464317"/>
          </a:xfrm>
          <a:prstGeom prst="clou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32253" y="4267894"/>
            <a:ext cx="868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9ECE3"/>
              </a:clrFrom>
              <a:clrTo>
                <a:srgbClr val="E9EC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76361" r="87657" b="15112"/>
          <a:stretch/>
        </p:blipFill>
        <p:spPr bwMode="auto">
          <a:xfrm>
            <a:off x="469925" y="5783790"/>
            <a:ext cx="744991" cy="4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0F0"/>
              </a:clrFrom>
              <a:clrTo>
                <a:srgbClr val="F6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0" t="67492" r="59979" b="27901"/>
          <a:stretch/>
        </p:blipFill>
        <p:spPr bwMode="auto">
          <a:xfrm>
            <a:off x="3144141" y="1887011"/>
            <a:ext cx="405019" cy="2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452410" y="5447123"/>
            <a:ext cx="1726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УРОВЕНЬ </a:t>
            </a: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ОГС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07404" y="4969570"/>
            <a:ext cx="2256804" cy="47324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0F0"/>
              </a:clrFrom>
              <a:clrTo>
                <a:srgbClr val="F6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0" t="67492" r="59979" b="27901"/>
          <a:stretch/>
        </p:blipFill>
        <p:spPr bwMode="auto">
          <a:xfrm>
            <a:off x="3126674" y="5131245"/>
            <a:ext cx="439681" cy="3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122354" y="4971486"/>
            <a:ext cx="22473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Платформа управления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9" t="83793" r="7201" b="13601"/>
          <a:stretch/>
        </p:blipFill>
        <p:spPr bwMode="auto">
          <a:xfrm>
            <a:off x="9690183" y="3976490"/>
            <a:ext cx="1083879" cy="2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9" t="83793" r="7201" b="13601"/>
          <a:stretch/>
        </p:blipFill>
        <p:spPr bwMode="auto">
          <a:xfrm>
            <a:off x="6596906" y="3387013"/>
            <a:ext cx="870694" cy="1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/>
          <p:cNvCxnSpPr/>
          <p:nvPr/>
        </p:nvCxnSpPr>
        <p:spPr>
          <a:xfrm flipH="1">
            <a:off x="7947498" y="2632712"/>
            <a:ext cx="1155981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5371652" y="2627850"/>
            <a:ext cx="1316252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125463" y="2347110"/>
            <a:ext cx="744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АНТЕТЫ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36017" y="2380475"/>
            <a:ext cx="744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АНТЕТЫ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5397030" y="2722924"/>
            <a:ext cx="1316252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947498" y="2703263"/>
            <a:ext cx="1155981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578390" y="2736327"/>
            <a:ext cx="935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и КП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98146" y="2723792"/>
            <a:ext cx="935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 и КП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7757962" y="4498726"/>
            <a:ext cx="2445124" cy="754029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endCxn id="15" idx="1"/>
          </p:cNvCxnSpPr>
          <p:nvPr/>
        </p:nvCxnSpPr>
        <p:spPr>
          <a:xfrm flipV="1">
            <a:off x="7842593" y="3650414"/>
            <a:ext cx="2058148" cy="703132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5348199" y="4401788"/>
            <a:ext cx="1646209" cy="1612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550552" y="3993176"/>
            <a:ext cx="110400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Коды подтверждения, мониторинг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Прямая со стрелкой 115"/>
          <p:cNvCxnSpPr/>
          <p:nvPr/>
        </p:nvCxnSpPr>
        <p:spPr>
          <a:xfrm>
            <a:off x="11140970" y="3237872"/>
            <a:ext cx="10346" cy="167189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10727816" y="4156040"/>
            <a:ext cx="0" cy="101776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H="1">
            <a:off x="5455990" y="5724632"/>
            <a:ext cx="490721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0286188" y="4333487"/>
            <a:ext cx="604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177319" y="3007040"/>
            <a:ext cx="604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98396" y="5495524"/>
            <a:ext cx="604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Прямая со стрелкой 128"/>
          <p:cNvCxnSpPr>
            <a:stCxn id="56" idx="3"/>
          </p:cNvCxnSpPr>
          <p:nvPr/>
        </p:nvCxnSpPr>
        <p:spPr>
          <a:xfrm flipV="1">
            <a:off x="5369698" y="4535362"/>
            <a:ext cx="1662555" cy="563082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 rot="20583608">
            <a:off x="5477775" y="4602928"/>
            <a:ext cx="110400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Управление, обновление ПО ПК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232250" y="1629482"/>
            <a:ext cx="86259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мониторинга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7" name="Прямая со стрелкой 136"/>
          <p:cNvCxnSpPr>
            <a:endCxn id="37" idx="1"/>
          </p:cNvCxnSpPr>
          <p:nvPr/>
        </p:nvCxnSpPr>
        <p:spPr>
          <a:xfrm>
            <a:off x="2144451" y="1917533"/>
            <a:ext cx="950397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175407" y="2303677"/>
            <a:ext cx="9242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Коды подтверждения, мониторинг, ЭПЛ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 flipV="1">
            <a:off x="2126500" y="2833674"/>
            <a:ext cx="961976" cy="2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2210697" y="3534948"/>
            <a:ext cx="9261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Коды подтверждения, мониторинг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267504" y="4971486"/>
            <a:ext cx="792087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1128266" y="2679235"/>
            <a:ext cx="406828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1151231" y="4743265"/>
            <a:ext cx="341517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1475214" y="2931630"/>
            <a:ext cx="0" cy="406838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>
            <a:stCxn id="28" idx="2"/>
            <a:endCxn id="42" idx="0"/>
          </p:cNvCxnSpPr>
          <p:nvPr/>
        </p:nvCxnSpPr>
        <p:spPr>
          <a:xfrm>
            <a:off x="1309406" y="5058388"/>
            <a:ext cx="6470" cy="388735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771090" y="5058388"/>
            <a:ext cx="550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5" name="Прямая со стрелкой 174"/>
          <p:cNvCxnSpPr/>
          <p:nvPr/>
        </p:nvCxnSpPr>
        <p:spPr>
          <a:xfrm>
            <a:off x="2175407" y="5946562"/>
            <a:ext cx="2979858" cy="8043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3432306" y="5726356"/>
            <a:ext cx="604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ЭПЛ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8000" y="3615482"/>
            <a:ext cx="110400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Коды подтверждения, мониторинг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8522653" y="3466173"/>
            <a:ext cx="110400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Коды подтверждения, мониторинг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8980524" y="4585222"/>
            <a:ext cx="110400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Коды подтверждения, мониторинг</a:t>
            </a:r>
            <a:endParaRPr lang="ru-RU" sz="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8" name="Прямая соединительная линия 287"/>
          <p:cNvCxnSpPr/>
          <p:nvPr/>
        </p:nvCxnSpPr>
        <p:spPr>
          <a:xfrm>
            <a:off x="7969552" y="3234813"/>
            <a:ext cx="3181764" cy="219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2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74933" r="45163" b="17865"/>
          <a:stretch/>
        </p:blipFill>
        <p:spPr bwMode="auto">
          <a:xfrm>
            <a:off x="9806214" y="5730597"/>
            <a:ext cx="172833" cy="24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74933" r="45163" b="17865"/>
          <a:stretch/>
        </p:blipFill>
        <p:spPr bwMode="auto">
          <a:xfrm>
            <a:off x="10733236" y="4324644"/>
            <a:ext cx="217352" cy="3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74933" r="45163" b="17865"/>
          <a:stretch/>
        </p:blipFill>
        <p:spPr bwMode="auto">
          <a:xfrm>
            <a:off x="10661640" y="2909160"/>
            <a:ext cx="211841" cy="3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51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Picture 2" descr="C:\Users\Пользователь\Pictures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00" t="31261" r="6667" b="67078"/>
          <a:stretch/>
        </p:blipFill>
        <p:spPr bwMode="auto">
          <a:xfrm>
            <a:off x="9235692" y="2853690"/>
            <a:ext cx="593665" cy="1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Рисунок 103" descr="C:\Users\P23_LagutochkinaVV\Desktop\КЛИК\d8c65447950da02ae944df0d77a3bf5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1496" r="16827" b="1069"/>
          <a:stretch/>
        </p:blipFill>
        <p:spPr bwMode="auto">
          <a:xfrm>
            <a:off x="9103479" y="1887011"/>
            <a:ext cx="918079" cy="94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Рисунок 104" descr="C:\Users\P23_LagutochkinaVV\Desktop\КЛИК\пуш-сообщения.jpeg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80" y="2110837"/>
            <a:ext cx="364509" cy="192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Прямая со стрелкой 123"/>
          <p:cNvCxnSpPr/>
          <p:nvPr/>
        </p:nvCxnSpPr>
        <p:spPr>
          <a:xfrm>
            <a:off x="2239272" y="3993140"/>
            <a:ext cx="871598" cy="88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834438" y="2931174"/>
            <a:ext cx="1" cy="30963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232250" y="3240811"/>
            <a:ext cx="7022" cy="196537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endCxn id="54" idx="1"/>
          </p:cNvCxnSpPr>
          <p:nvPr/>
        </p:nvCxnSpPr>
        <p:spPr>
          <a:xfrm>
            <a:off x="2239272" y="5206190"/>
            <a:ext cx="868132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1862803" y="3235908"/>
            <a:ext cx="355647" cy="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241" y="1619764"/>
            <a:ext cx="1133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hangingPunct="0">
              <a:spcAft>
                <a:spcPts val="0"/>
              </a:spcAf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 fontAlgn="base" hangingPunct="0">
              <a:spcAft>
                <a:spcPts val="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Х1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Х2 Х3 Х4 Х5.Х6 Х7.Х8 Х9 Х10.Х11 Х12.Х13 Х14 Х15.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Х16.Х17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Х18.Х19 Х20.Х21 Х22.Х23.Х24 Х25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Х26.Х27.Х28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41" y="772228"/>
            <a:ext cx="495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КОДЫ ПОДТВЕРЖДЕНИЯ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6"/>
          <p:cNvGrpSpPr/>
          <p:nvPr/>
        </p:nvGrpSpPr>
        <p:grpSpPr>
          <a:xfrm>
            <a:off x="11705844" y="5700141"/>
            <a:ext cx="495300" cy="498475"/>
            <a:chOff x="11455907" y="4642154"/>
            <a:chExt cx="495300" cy="498475"/>
          </a:xfrm>
        </p:grpSpPr>
        <p:sp>
          <p:nvSpPr>
            <p:cNvPr id="23" name="object 7"/>
            <p:cNvSpPr/>
            <p:nvPr/>
          </p:nvSpPr>
          <p:spPr>
            <a:xfrm>
              <a:off x="11455907" y="4642154"/>
              <a:ext cx="495300" cy="498475"/>
            </a:xfrm>
            <a:custGeom>
              <a:avLst/>
              <a:gdLst/>
              <a:ahLst/>
              <a:cxnLst/>
              <a:rect l="l" t="t" r="r" b="b"/>
              <a:pathLst>
                <a:path w="495300" h="498475">
                  <a:moveTo>
                    <a:pt x="495173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5173" y="497916"/>
                  </a:lnTo>
                  <a:lnTo>
                    <a:pt x="49517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8"/>
            <p:cNvSpPr/>
            <p:nvPr/>
          </p:nvSpPr>
          <p:spPr>
            <a:xfrm>
              <a:off x="11635739" y="4760975"/>
              <a:ext cx="153924" cy="2880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40779"/>
              </p:ext>
            </p:extLst>
          </p:nvPr>
        </p:nvGraphicFramePr>
        <p:xfrm>
          <a:off x="331660" y="2667000"/>
          <a:ext cx="11297160" cy="22331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86360"/>
                <a:gridCol w="609600"/>
                <a:gridCol w="762000"/>
                <a:gridCol w="685800"/>
                <a:gridCol w="914400"/>
                <a:gridCol w="914400"/>
                <a:gridCol w="990600"/>
                <a:gridCol w="685800"/>
                <a:gridCol w="1066800"/>
                <a:gridCol w="914400"/>
                <a:gridCol w="914400"/>
                <a:gridCol w="990600"/>
                <a:gridCol w="762000"/>
              </a:tblGrid>
              <a:tr h="305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Х1 Х2 Х3 </a:t>
                      </a:r>
                      <a:r>
                        <a:rPr lang="ru-RU" sz="1000" dirty="0" smtClean="0">
                          <a:effectLst/>
                        </a:rPr>
                        <a:t>Х4 Х5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Х6 Х7.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Х8 Х9 Х10.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Х11 Х12.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Х13 Х14 Х15. 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Х16.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Х17 Х18.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Х19 Х20.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Х21 Х22.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Х23.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Х24 Х25 Х26.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Х27.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Х28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334285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/>
                        <a:t>код ОКТМО </a:t>
                      </a:r>
                      <a:br>
                        <a:rPr lang="ru-RU" sz="1000" b="0" dirty="0" smtClean="0"/>
                      </a:br>
                      <a:r>
                        <a:rPr lang="ru-RU" sz="1000" b="0" dirty="0" smtClean="0"/>
                        <a:t>места жительства респондента</a:t>
                      </a:r>
                      <a:endParaRPr lang="ru-RU" sz="10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№ </a:t>
                      </a:r>
                      <a:r>
                        <a:rPr lang="ru-RU" sz="1000" dirty="0" err="1" smtClean="0"/>
                        <a:t>обраба</a:t>
                      </a:r>
                      <a:r>
                        <a:rPr lang="ru-RU" sz="1000" dirty="0" smtClean="0"/>
                        <a:t>-</a:t>
                      </a:r>
                      <a:r>
                        <a:rPr lang="ru-RU" sz="1000" dirty="0" err="1" smtClean="0"/>
                        <a:t>тывае</a:t>
                      </a:r>
                      <a:r>
                        <a:rPr lang="ru-RU" sz="1000" dirty="0" smtClean="0"/>
                        <a:t>-мой территории (ОТ)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№ ПУ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№ СУ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№ помещения в пределах СУ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/>
                        <a:t>код способа переписи: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 1, 4 – ЕПГУ,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2, 5 – </a:t>
                      </a:r>
                      <a:r>
                        <a:rPr lang="ru-RU" sz="1000" dirty="0" err="1" smtClean="0"/>
                        <a:t>СтУ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/>
                        <a:t>№ </a:t>
                      </a:r>
                      <a:r>
                        <a:rPr lang="ru-RU" sz="1000" dirty="0" err="1" smtClean="0"/>
                        <a:t>п.п</a:t>
                      </a:r>
                      <a:r>
                        <a:rPr lang="ru-RU" sz="1000" dirty="0" smtClean="0"/>
                        <a:t>. домохозяйства в пределах помещения,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для временно проживающих значения этих разрядов всегда равны 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/>
                        <a:t>№ </a:t>
                      </a:r>
                      <a:r>
                        <a:rPr lang="ru-RU" sz="1000" dirty="0" err="1" smtClean="0"/>
                        <a:t>п.п</a:t>
                      </a:r>
                      <a:r>
                        <a:rPr lang="ru-RU" sz="1000" dirty="0" smtClean="0"/>
                        <a:t>. лица в пределах </a:t>
                      </a:r>
                      <a:r>
                        <a:rPr lang="ru-RU" sz="1000" dirty="0" err="1" smtClean="0"/>
                        <a:t>домо</a:t>
                      </a:r>
                      <a:r>
                        <a:rPr lang="ru-RU" sz="1000" dirty="0" smtClean="0"/>
                        <a:t>-хозяйства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/>
                        <a:t>родственные отношения в домохозяйстве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(вопрос 3 ЭПЛ, 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вопрос 1 ф. Л), для временно проживающих значения этих разрядов всегда равны 01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/>
                        <a:t>пол респондента: 1 – мужской, 2 – женский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/>
                        <a:t>число исполнив-</a:t>
                      </a:r>
                      <a:r>
                        <a:rPr lang="ru-RU" sz="1000" dirty="0" err="1" smtClean="0"/>
                        <a:t>шихся</a:t>
                      </a:r>
                      <a:r>
                        <a:rPr lang="ru-RU" sz="1000" dirty="0" smtClean="0"/>
                        <a:t> лет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 (вопрос 5 ЭПЛ,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вопрос 3 ф. Л) 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/>
                        <a:t>признак формы ПЛ: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1 – ПЛ  для постоянно проживающих 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(</a:t>
                      </a:r>
                      <a:r>
                        <a:rPr lang="ru-RU" sz="1000" dirty="0" err="1" smtClean="0"/>
                        <a:t>ф.Л</a:t>
                      </a:r>
                      <a:r>
                        <a:rPr lang="ru-RU" sz="1000" dirty="0" smtClean="0"/>
                        <a:t>)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 2 – ПЛ для временно находящихся на</a:t>
                      </a:r>
                      <a:r>
                        <a:rPr lang="en-US" sz="1000" dirty="0" smtClean="0"/>
                        <a:t> </a:t>
                      </a:r>
                      <a:r>
                        <a:rPr lang="ru-RU" sz="1000" dirty="0" smtClean="0"/>
                        <a:t>территории РФ  (ф. В)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контроль-</a:t>
                      </a:r>
                      <a:r>
                        <a:rPr lang="ru-RU" sz="1000" dirty="0" err="1" smtClean="0"/>
                        <a:t>ное</a:t>
                      </a:r>
                      <a:r>
                        <a:rPr lang="ru-RU" sz="1000" dirty="0" smtClean="0"/>
                        <a:t> число</a:t>
                      </a:r>
                      <a:r>
                        <a:rPr lang="ru-RU" sz="1000" dirty="0" smtClean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5542" marR="555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4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7374" y="2843746"/>
            <a:ext cx="1009553" cy="69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02081" y="1551432"/>
            <a:ext cx="11790045" cy="4646295"/>
            <a:chOff x="402081" y="1551432"/>
            <a:chExt cx="11790045" cy="4646295"/>
          </a:xfrm>
        </p:grpSpPr>
        <p:sp>
          <p:nvSpPr>
            <p:cNvPr id="8" name="object 8"/>
            <p:cNvSpPr/>
            <p:nvPr/>
          </p:nvSpPr>
          <p:spPr>
            <a:xfrm>
              <a:off x="6276183" y="1732913"/>
              <a:ext cx="5782876" cy="39288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98224" y="5699760"/>
              <a:ext cx="494030" cy="498475"/>
            </a:xfrm>
            <a:custGeom>
              <a:avLst/>
              <a:gdLst/>
              <a:ahLst/>
              <a:cxnLst/>
              <a:rect l="l" t="t" r="r" b="b"/>
              <a:pathLst>
                <a:path w="494029" h="498475">
                  <a:moveTo>
                    <a:pt x="493649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3649" y="497916"/>
                  </a:lnTo>
                  <a:lnTo>
                    <a:pt x="493649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78055" y="5818632"/>
              <a:ext cx="152400" cy="2880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42687" y="1609344"/>
              <a:ext cx="1533143" cy="20619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0746" y="2654950"/>
              <a:ext cx="929005" cy="1018540"/>
            </a:xfrm>
            <a:custGeom>
              <a:avLst/>
              <a:gdLst/>
              <a:ahLst/>
              <a:cxnLst/>
              <a:rect l="l" t="t" r="r" b="b"/>
              <a:pathLst>
                <a:path w="929004" h="1018539">
                  <a:moveTo>
                    <a:pt x="162427" y="127598"/>
                  </a:moveTo>
                  <a:lnTo>
                    <a:pt x="144764" y="151368"/>
                  </a:lnTo>
                  <a:lnTo>
                    <a:pt x="119350" y="166329"/>
                  </a:lnTo>
                  <a:lnTo>
                    <a:pt x="885428" y="1018397"/>
                  </a:lnTo>
                  <a:lnTo>
                    <a:pt x="928608" y="979662"/>
                  </a:lnTo>
                  <a:lnTo>
                    <a:pt x="162427" y="127598"/>
                  </a:lnTo>
                  <a:close/>
                </a:path>
                <a:path w="929004" h="1018539">
                  <a:moveTo>
                    <a:pt x="91360" y="0"/>
                  </a:moveTo>
                  <a:lnTo>
                    <a:pt x="58392" y="4593"/>
                  </a:lnTo>
                  <a:lnTo>
                    <a:pt x="28686" y="22082"/>
                  </a:lnTo>
                  <a:lnTo>
                    <a:pt x="8098" y="49787"/>
                  </a:lnTo>
                  <a:lnTo>
                    <a:pt x="0" y="82089"/>
                  </a:lnTo>
                  <a:lnTo>
                    <a:pt x="4593" y="115058"/>
                  </a:lnTo>
                  <a:lnTo>
                    <a:pt x="22082" y="144764"/>
                  </a:lnTo>
                  <a:lnTo>
                    <a:pt x="49787" y="165352"/>
                  </a:lnTo>
                  <a:lnTo>
                    <a:pt x="82089" y="173450"/>
                  </a:lnTo>
                  <a:lnTo>
                    <a:pt x="115058" y="168856"/>
                  </a:lnTo>
                  <a:lnTo>
                    <a:pt x="119350" y="166329"/>
                  </a:lnTo>
                  <a:lnTo>
                    <a:pt x="65135" y="106029"/>
                  </a:lnTo>
                  <a:lnTo>
                    <a:pt x="108315" y="67421"/>
                  </a:lnTo>
                  <a:lnTo>
                    <a:pt x="170114" y="67421"/>
                  </a:lnTo>
                  <a:lnTo>
                    <a:pt x="168856" y="58392"/>
                  </a:lnTo>
                  <a:lnTo>
                    <a:pt x="151368" y="28686"/>
                  </a:lnTo>
                  <a:lnTo>
                    <a:pt x="123662" y="8098"/>
                  </a:lnTo>
                  <a:lnTo>
                    <a:pt x="91360" y="0"/>
                  </a:lnTo>
                  <a:close/>
                </a:path>
                <a:path w="929004" h="1018539">
                  <a:moveTo>
                    <a:pt x="108315" y="67421"/>
                  </a:moveTo>
                  <a:lnTo>
                    <a:pt x="65135" y="106029"/>
                  </a:lnTo>
                  <a:lnTo>
                    <a:pt x="119350" y="166329"/>
                  </a:lnTo>
                  <a:lnTo>
                    <a:pt x="144764" y="151368"/>
                  </a:lnTo>
                  <a:lnTo>
                    <a:pt x="162427" y="127598"/>
                  </a:lnTo>
                  <a:lnTo>
                    <a:pt x="108315" y="67421"/>
                  </a:lnTo>
                  <a:close/>
                </a:path>
                <a:path w="929004" h="1018539">
                  <a:moveTo>
                    <a:pt x="170114" y="67421"/>
                  </a:moveTo>
                  <a:lnTo>
                    <a:pt x="108315" y="67421"/>
                  </a:lnTo>
                  <a:lnTo>
                    <a:pt x="162427" y="127598"/>
                  </a:lnTo>
                  <a:lnTo>
                    <a:pt x="165352" y="123662"/>
                  </a:lnTo>
                  <a:lnTo>
                    <a:pt x="173450" y="91360"/>
                  </a:lnTo>
                  <a:lnTo>
                    <a:pt x="170114" y="67421"/>
                  </a:lnTo>
                  <a:close/>
                </a:path>
              </a:pathLst>
            </a:custGeom>
            <a:solidFill>
              <a:srgbClr val="FFA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9943" y="2746248"/>
              <a:ext cx="1451610" cy="7620"/>
            </a:xfrm>
            <a:custGeom>
              <a:avLst/>
              <a:gdLst/>
              <a:ahLst/>
              <a:cxnLst/>
              <a:rect l="l" t="t" r="r" b="b"/>
              <a:pathLst>
                <a:path w="1451610" h="7619">
                  <a:moveTo>
                    <a:pt x="911352" y="0"/>
                  </a:moveTo>
                  <a:lnTo>
                    <a:pt x="1451356" y="0"/>
                  </a:lnTo>
                </a:path>
                <a:path w="1451610" h="7619">
                  <a:moveTo>
                    <a:pt x="0" y="7619"/>
                  </a:moveTo>
                  <a:lnTo>
                    <a:pt x="540004" y="7619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14243" y="1551432"/>
              <a:ext cx="1232916" cy="12329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291" y="5055108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6823" y="1636776"/>
              <a:ext cx="1228344" cy="14386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1291" y="3653027"/>
              <a:ext cx="1257300" cy="0"/>
            </a:xfrm>
            <a:custGeom>
              <a:avLst/>
              <a:gdLst/>
              <a:ahLst/>
              <a:cxnLst/>
              <a:rect l="l" t="t" r="r" b="b"/>
              <a:pathLst>
                <a:path w="1257300">
                  <a:moveTo>
                    <a:pt x="0" y="0"/>
                  </a:moveTo>
                  <a:lnTo>
                    <a:pt x="1257045" y="0"/>
                  </a:lnTo>
                </a:path>
              </a:pathLst>
            </a:custGeom>
            <a:ln w="57912">
              <a:solidFill>
                <a:srgbClr val="334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71043" y="734948"/>
            <a:ext cx="11677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КОНЦЕПЦИЯ </a:t>
            </a:r>
            <a:r>
              <a:rPr sz="2800" spc="-5" dirty="0"/>
              <a:t>И </a:t>
            </a:r>
            <a:r>
              <a:rPr sz="2800" spc="-15" dirty="0"/>
              <a:t>ДОРОЖНАЯ </a:t>
            </a:r>
            <a:r>
              <a:rPr sz="2800" spc="-55" dirty="0"/>
              <a:t>КАРТА </a:t>
            </a:r>
            <a:r>
              <a:rPr sz="2800" spc="-30" dirty="0"/>
              <a:t>ВОЛОНТЕРСКОЙ</a:t>
            </a:r>
            <a:r>
              <a:rPr sz="2800" spc="204" dirty="0"/>
              <a:t> </a:t>
            </a:r>
            <a:r>
              <a:rPr sz="2800" spc="-40" dirty="0"/>
              <a:t>ПРОГРАММЫ</a:t>
            </a:r>
            <a:endParaRPr sz="2800" dirty="0"/>
          </a:p>
        </p:txBody>
      </p:sp>
      <p:sp>
        <p:nvSpPr>
          <p:cNvPr id="22" name="object 22"/>
          <p:cNvSpPr txBox="1"/>
          <p:nvPr/>
        </p:nvSpPr>
        <p:spPr>
          <a:xfrm>
            <a:off x="412191" y="3374212"/>
            <a:ext cx="6264910" cy="272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4285"/>
                </a:solidFill>
                <a:latin typeface="Arial"/>
                <a:cs typeface="Arial"/>
              </a:rPr>
              <a:t>Росстат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12700" marR="1377315">
              <a:lnSpc>
                <a:spcPts val="1730"/>
              </a:lnSpc>
            </a:pP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Росстат </a:t>
            </a: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и </a:t>
            </a:r>
            <a:r>
              <a:rPr sz="1600" b="1" spc="-25" dirty="0">
                <a:solidFill>
                  <a:srgbClr val="334285"/>
                </a:solidFill>
                <a:latin typeface="Arial"/>
                <a:cs typeface="Arial"/>
              </a:rPr>
              <a:t>Росмолодежь </a:t>
            </a: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4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декабря 2019 </a:t>
            </a:r>
            <a:r>
              <a:rPr sz="1600" b="1" spc="-85" dirty="0">
                <a:solidFill>
                  <a:srgbClr val="334285"/>
                </a:solidFill>
                <a:latin typeface="Arial"/>
                <a:cs typeface="Arial"/>
              </a:rPr>
              <a:t>г.  </a:t>
            </a: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заключили Соглашение </a:t>
            </a:r>
            <a:r>
              <a:rPr sz="1600" b="1" spc="-5" dirty="0">
                <a:solidFill>
                  <a:srgbClr val="334285"/>
                </a:solidFill>
                <a:latin typeface="Arial"/>
                <a:cs typeface="Arial"/>
              </a:rPr>
              <a:t>о 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сотрудничестве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, 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направленное на реализацию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проекта</a:t>
            </a:r>
            <a:r>
              <a:rPr sz="1600" spc="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«Волонтеры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605"/>
              </a:lnSpc>
            </a:pP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переписи» и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вовлечение добровольцев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организацию</a:t>
            </a:r>
            <a:r>
              <a:rPr sz="1600" spc="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и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проведение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Всероссийской переписи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r>
              <a:rPr sz="1600" spc="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года.</a:t>
            </a:r>
            <a:endParaRPr sz="1600" dirty="0">
              <a:latin typeface="Arial"/>
              <a:cs typeface="Arial"/>
            </a:endParaRPr>
          </a:p>
          <a:p>
            <a:pPr marL="12700" marR="779145">
              <a:lnSpc>
                <a:spcPct val="100000"/>
              </a:lnSpc>
              <a:spcBef>
                <a:spcPts val="1305"/>
              </a:spcBef>
            </a:pPr>
            <a:r>
              <a:rPr sz="1600" spc="-20" dirty="0">
                <a:solidFill>
                  <a:srgbClr val="585858"/>
                </a:solidFill>
                <a:latin typeface="Arial"/>
                <a:cs typeface="Arial"/>
              </a:rPr>
              <a:t>Подготовлено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обращение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руководителей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обоих ведомств 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высшим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должностным лицам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(руководителям</a:t>
            </a:r>
            <a:r>
              <a:rPr sz="1600" spc="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высших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исполнительных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органов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государственной </a:t>
            </a:r>
            <a:r>
              <a:rPr sz="1600" spc="-10" dirty="0">
                <a:solidFill>
                  <a:srgbClr val="585858"/>
                </a:solidFill>
                <a:latin typeface="Arial"/>
                <a:cs typeface="Arial"/>
              </a:rPr>
              <a:t>власти) </a:t>
            </a:r>
            <a:r>
              <a:rPr sz="1600" spc="-15" dirty="0">
                <a:solidFill>
                  <a:srgbClr val="585858"/>
                </a:solidFill>
                <a:latin typeface="Arial"/>
                <a:cs typeface="Arial"/>
              </a:rPr>
              <a:t>субъектов  Российской Федерации </a:t>
            </a:r>
            <a:r>
              <a:rPr sz="1600" spc="-5" dirty="0">
                <a:solidFill>
                  <a:srgbClr val="585858"/>
                </a:solidFill>
                <a:latin typeface="Arial"/>
                <a:cs typeface="Arial"/>
              </a:rPr>
              <a:t>об </a:t>
            </a:r>
            <a:r>
              <a:rPr sz="1600" b="1" spc="-10" dirty="0">
                <a:solidFill>
                  <a:srgbClr val="334285"/>
                </a:solidFill>
                <a:latin typeface="Arial"/>
                <a:cs typeface="Arial"/>
              </a:rPr>
              <a:t>организации </a:t>
            </a:r>
            <a:r>
              <a:rPr sz="1600" b="1" spc="-20" dirty="0">
                <a:solidFill>
                  <a:srgbClr val="334285"/>
                </a:solidFill>
                <a:latin typeface="Arial"/>
                <a:cs typeface="Arial"/>
              </a:rPr>
              <a:t>волонтерского</a:t>
            </a:r>
            <a:r>
              <a:rPr sz="1600" b="1" spc="24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334285"/>
                </a:solidFill>
                <a:latin typeface="Arial"/>
                <a:cs typeface="Arial"/>
              </a:rPr>
              <a:t>корпуса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1291" y="2662570"/>
            <a:ext cx="6120130" cy="3542029"/>
            <a:chOff x="431291" y="2662570"/>
            <a:chExt cx="6120130" cy="3542029"/>
          </a:xfrm>
        </p:grpSpPr>
        <p:sp>
          <p:nvSpPr>
            <p:cNvPr id="24" name="object 24"/>
            <p:cNvSpPr/>
            <p:nvPr/>
          </p:nvSpPr>
          <p:spPr>
            <a:xfrm>
              <a:off x="431291" y="6201155"/>
              <a:ext cx="6120130" cy="0"/>
            </a:xfrm>
            <a:custGeom>
              <a:avLst/>
              <a:gdLst/>
              <a:ahLst/>
              <a:cxnLst/>
              <a:rect l="l" t="t" r="r" b="b"/>
              <a:pathLst>
                <a:path w="6120130">
                  <a:moveTo>
                    <a:pt x="0" y="0"/>
                  </a:moveTo>
                  <a:lnTo>
                    <a:pt x="6120003" y="0"/>
                  </a:lnTo>
                </a:path>
              </a:pathLst>
            </a:custGeom>
            <a:ln w="6096">
              <a:solidFill>
                <a:srgbClr val="58585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3286" y="2662570"/>
              <a:ext cx="929005" cy="1018540"/>
            </a:xfrm>
            <a:custGeom>
              <a:avLst/>
              <a:gdLst/>
              <a:ahLst/>
              <a:cxnLst/>
              <a:rect l="l" t="t" r="r" b="b"/>
              <a:pathLst>
                <a:path w="929005" h="1018539">
                  <a:moveTo>
                    <a:pt x="766181" y="127598"/>
                  </a:moveTo>
                  <a:lnTo>
                    <a:pt x="0" y="979662"/>
                  </a:lnTo>
                  <a:lnTo>
                    <a:pt x="43180" y="1018397"/>
                  </a:lnTo>
                  <a:lnTo>
                    <a:pt x="809257" y="166329"/>
                  </a:lnTo>
                  <a:lnTo>
                    <a:pt x="783844" y="151368"/>
                  </a:lnTo>
                  <a:lnTo>
                    <a:pt x="766181" y="127598"/>
                  </a:lnTo>
                  <a:close/>
                </a:path>
                <a:path w="929005" h="1018539">
                  <a:moveTo>
                    <a:pt x="924930" y="67421"/>
                  </a:moveTo>
                  <a:lnTo>
                    <a:pt x="820293" y="67421"/>
                  </a:lnTo>
                  <a:lnTo>
                    <a:pt x="863472" y="106029"/>
                  </a:lnTo>
                  <a:lnTo>
                    <a:pt x="809257" y="166329"/>
                  </a:lnTo>
                  <a:lnTo>
                    <a:pt x="813550" y="168856"/>
                  </a:lnTo>
                  <a:lnTo>
                    <a:pt x="846518" y="173450"/>
                  </a:lnTo>
                  <a:lnTo>
                    <a:pt x="878820" y="165352"/>
                  </a:lnTo>
                  <a:lnTo>
                    <a:pt x="906526" y="144764"/>
                  </a:lnTo>
                  <a:lnTo>
                    <a:pt x="924014" y="115058"/>
                  </a:lnTo>
                  <a:lnTo>
                    <a:pt x="928608" y="82089"/>
                  </a:lnTo>
                  <a:lnTo>
                    <a:pt x="924930" y="67421"/>
                  </a:lnTo>
                  <a:close/>
                </a:path>
                <a:path w="929005" h="1018539">
                  <a:moveTo>
                    <a:pt x="820293" y="67421"/>
                  </a:moveTo>
                  <a:lnTo>
                    <a:pt x="766181" y="127598"/>
                  </a:lnTo>
                  <a:lnTo>
                    <a:pt x="783844" y="151368"/>
                  </a:lnTo>
                  <a:lnTo>
                    <a:pt x="809257" y="166329"/>
                  </a:lnTo>
                  <a:lnTo>
                    <a:pt x="863472" y="106029"/>
                  </a:lnTo>
                  <a:lnTo>
                    <a:pt x="820293" y="67421"/>
                  </a:lnTo>
                  <a:close/>
                </a:path>
                <a:path w="929005" h="1018539">
                  <a:moveTo>
                    <a:pt x="837247" y="0"/>
                  </a:moveTo>
                  <a:lnTo>
                    <a:pt x="804945" y="8098"/>
                  </a:lnTo>
                  <a:lnTo>
                    <a:pt x="777239" y="28686"/>
                  </a:lnTo>
                  <a:lnTo>
                    <a:pt x="759751" y="58392"/>
                  </a:lnTo>
                  <a:lnTo>
                    <a:pt x="755157" y="91360"/>
                  </a:lnTo>
                  <a:lnTo>
                    <a:pt x="763256" y="123662"/>
                  </a:lnTo>
                  <a:lnTo>
                    <a:pt x="766181" y="127598"/>
                  </a:lnTo>
                  <a:lnTo>
                    <a:pt x="820293" y="67421"/>
                  </a:lnTo>
                  <a:lnTo>
                    <a:pt x="924930" y="67421"/>
                  </a:lnTo>
                  <a:lnTo>
                    <a:pt x="920509" y="49787"/>
                  </a:lnTo>
                  <a:lnTo>
                    <a:pt x="899921" y="22082"/>
                  </a:lnTo>
                  <a:lnTo>
                    <a:pt x="870215" y="4593"/>
                  </a:lnTo>
                  <a:lnTo>
                    <a:pt x="837247" y="0"/>
                  </a:lnTo>
                  <a:close/>
                </a:path>
              </a:pathLst>
            </a:custGeom>
            <a:solidFill>
              <a:srgbClr val="334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27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3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3379" y="0"/>
            <a:ext cx="11480165" cy="89535"/>
          </a:xfrm>
          <a:custGeom>
            <a:avLst/>
            <a:gdLst/>
            <a:ahLst/>
            <a:cxnLst/>
            <a:rect l="l" t="t" r="r" b="b"/>
            <a:pathLst>
              <a:path w="11480165" h="89535">
                <a:moveTo>
                  <a:pt x="11479657" y="0"/>
                </a:moveTo>
                <a:lnTo>
                  <a:pt x="0" y="0"/>
                </a:lnTo>
                <a:lnTo>
                  <a:pt x="0" y="89335"/>
                </a:lnTo>
                <a:lnTo>
                  <a:pt x="11479657" y="89335"/>
                </a:lnTo>
                <a:lnTo>
                  <a:pt x="11479657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198"/>
            <a:ext cx="219710" cy="738505"/>
          </a:xfrm>
          <a:custGeom>
            <a:avLst/>
            <a:gdLst/>
            <a:ahLst/>
            <a:cxnLst/>
            <a:rect l="l" t="t" r="r" b="b"/>
            <a:pathLst>
              <a:path w="219710" h="738505">
                <a:moveTo>
                  <a:pt x="219125" y="0"/>
                </a:moveTo>
                <a:lnTo>
                  <a:pt x="0" y="0"/>
                </a:lnTo>
                <a:lnTo>
                  <a:pt x="0" y="738403"/>
                </a:lnTo>
                <a:lnTo>
                  <a:pt x="219125" y="738403"/>
                </a:lnTo>
                <a:lnTo>
                  <a:pt x="219125" y="0"/>
                </a:lnTo>
                <a:close/>
              </a:path>
            </a:pathLst>
          </a:custGeom>
          <a:solidFill>
            <a:srgbClr val="E0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21536"/>
            <a:ext cx="219710" cy="4577080"/>
          </a:xfrm>
          <a:custGeom>
            <a:avLst/>
            <a:gdLst/>
            <a:ahLst/>
            <a:cxnLst/>
            <a:rect l="l" t="t" r="r" b="b"/>
            <a:pathLst>
              <a:path w="219710" h="4577080">
                <a:moveTo>
                  <a:pt x="219456" y="0"/>
                </a:moveTo>
                <a:lnTo>
                  <a:pt x="0" y="0"/>
                </a:lnTo>
                <a:lnTo>
                  <a:pt x="0" y="4576572"/>
                </a:lnTo>
                <a:lnTo>
                  <a:pt x="219456" y="4576572"/>
                </a:lnTo>
                <a:lnTo>
                  <a:pt x="219456" y="0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800" y="1812584"/>
            <a:ext cx="575462" cy="762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2258963"/>
            <a:ext cx="2880360" cy="2160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1043" y="790194"/>
            <a:ext cx="661733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58945" algn="l"/>
              </a:tabLst>
            </a:pPr>
            <a:r>
              <a:rPr spc="-5" dirty="0"/>
              <a:t>Н</a:t>
            </a:r>
            <a:r>
              <a:rPr spc="-30" dirty="0"/>
              <a:t>А</a:t>
            </a:r>
            <a:r>
              <a:rPr dirty="0"/>
              <a:t>П</a:t>
            </a:r>
            <a:r>
              <a:rPr spc="-225" dirty="0"/>
              <a:t>Р</a:t>
            </a:r>
            <a:r>
              <a:rPr spc="-5" dirty="0"/>
              <a:t>А</a:t>
            </a:r>
            <a:r>
              <a:rPr spc="-55" dirty="0"/>
              <a:t>В</a:t>
            </a:r>
            <a:r>
              <a:rPr dirty="0"/>
              <a:t>ЛЕ</a:t>
            </a:r>
            <a:r>
              <a:rPr spc="-10" dirty="0"/>
              <a:t>Н</a:t>
            </a:r>
            <a:r>
              <a:rPr dirty="0"/>
              <a:t>ИЕ</a:t>
            </a:r>
            <a:r>
              <a:rPr spc="-35" dirty="0"/>
              <a:t> </a:t>
            </a:r>
            <a:r>
              <a:rPr spc="-225" dirty="0"/>
              <a:t>Р</a:t>
            </a:r>
            <a:r>
              <a:rPr spc="-5" dirty="0"/>
              <a:t>АБО</a:t>
            </a:r>
            <a:r>
              <a:rPr spc="5" dirty="0"/>
              <a:t>Т</a:t>
            </a:r>
            <a:r>
              <a:rPr dirty="0"/>
              <a:t>Ы	</a:t>
            </a:r>
            <a:r>
              <a:rPr spc="-65" dirty="0"/>
              <a:t>В</a:t>
            </a:r>
            <a:r>
              <a:rPr spc="-60" dirty="0"/>
              <a:t>О</a:t>
            </a:r>
            <a:r>
              <a:rPr dirty="0"/>
              <a:t>ЛОНТЕ</a:t>
            </a:r>
            <a:r>
              <a:rPr spc="-35" dirty="0"/>
              <a:t>Р</a:t>
            </a:r>
            <a:r>
              <a:rPr dirty="0"/>
              <a:t>ОВ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619125">
              <a:lnSpc>
                <a:spcPct val="80000"/>
              </a:lnSpc>
              <a:spcBef>
                <a:spcPts val="530"/>
              </a:spcBef>
            </a:pPr>
            <a:r>
              <a:rPr spc="-25" dirty="0"/>
              <a:t>Работа </a:t>
            </a:r>
            <a:r>
              <a:rPr dirty="0"/>
              <a:t>на </a:t>
            </a:r>
            <a:r>
              <a:rPr spc="-10" dirty="0"/>
              <a:t>стационарных  </a:t>
            </a:r>
            <a:r>
              <a:rPr dirty="0"/>
              <a:t>переписных </a:t>
            </a:r>
            <a:r>
              <a:rPr spc="-10" dirty="0"/>
              <a:t>участках </a:t>
            </a:r>
            <a:r>
              <a:rPr dirty="0"/>
              <a:t>в</a:t>
            </a:r>
            <a:r>
              <a:rPr spc="-25" dirty="0"/>
              <a:t> </a:t>
            </a:r>
            <a:r>
              <a:rPr dirty="0"/>
              <a:t>МФЦ</a:t>
            </a:r>
          </a:p>
          <a:p>
            <a:pPr marL="12700">
              <a:lnSpc>
                <a:spcPts val="919"/>
              </a:lnSpc>
            </a:pP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оказание консультативной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помощи жителям,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пришедшим</a:t>
            </a:r>
            <a:r>
              <a:rPr sz="1000" b="0" spc="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в</a:t>
            </a:r>
            <a:endParaRPr sz="1000" dirty="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120"/>
              </a:spcBef>
            </a:pP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многофункциональные центры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предоставления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государственных 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муниципальных </a:t>
            </a:r>
            <a:r>
              <a:rPr sz="1000" b="0" spc="-15" dirty="0">
                <a:solidFill>
                  <a:srgbClr val="585858"/>
                </a:solidFill>
                <a:latin typeface="Arial"/>
                <a:cs typeface="Arial"/>
              </a:rPr>
              <a:t>услуг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с целью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заполнения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переписных листов 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Всероссийской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переписи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населения 2020 года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информационно-  коммуникационной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сети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«Интернет»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«Едином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портале 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государственных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муниципальных </a:t>
            </a:r>
            <a:r>
              <a:rPr sz="1000" b="0" spc="-15" dirty="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r>
              <a:rPr sz="1000" b="0" spc="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(функций)»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 dirty="0">
              <a:latin typeface="Arial"/>
              <a:cs typeface="Arial"/>
            </a:endParaRPr>
          </a:p>
          <a:p>
            <a:pPr marL="12700" marR="551180">
              <a:lnSpc>
                <a:spcPct val="80000"/>
              </a:lnSpc>
            </a:pPr>
            <a:r>
              <a:rPr spc="-10" dirty="0"/>
              <a:t>Участие </a:t>
            </a:r>
            <a:r>
              <a:rPr dirty="0"/>
              <a:t>в </a:t>
            </a:r>
            <a:r>
              <a:rPr spc="-5" dirty="0"/>
              <a:t>мероприятиях </a:t>
            </a:r>
            <a:r>
              <a:rPr dirty="0"/>
              <a:t>по  </a:t>
            </a:r>
            <a:r>
              <a:rPr spc="-10" dirty="0"/>
              <a:t>информированию населения  </a:t>
            </a:r>
            <a:r>
              <a:rPr dirty="0"/>
              <a:t>о </a:t>
            </a:r>
            <a:r>
              <a:rPr spc="-10" dirty="0"/>
              <a:t>Всероссийской </a:t>
            </a:r>
            <a:r>
              <a:rPr dirty="0"/>
              <a:t>переписи  </a:t>
            </a:r>
            <a:r>
              <a:rPr spc="-10" dirty="0"/>
              <a:t>населения </a:t>
            </a:r>
            <a:r>
              <a:rPr spc="-5" dirty="0"/>
              <a:t>2020</a:t>
            </a:r>
            <a:r>
              <a:rPr spc="10" dirty="0"/>
              <a:t> </a:t>
            </a:r>
            <a:r>
              <a:rPr spc="-15" dirty="0"/>
              <a:t>года</a:t>
            </a:r>
          </a:p>
          <a:p>
            <a:pPr marL="12700" marR="379730">
              <a:lnSpc>
                <a:spcPts val="960"/>
              </a:lnSpc>
              <a:spcBef>
                <a:spcPts val="165"/>
              </a:spcBef>
            </a:pP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при массовых мероприятиях,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организации </a:t>
            </a:r>
            <a:r>
              <a:rPr sz="1000" b="0" spc="-15" dirty="0">
                <a:solidFill>
                  <a:srgbClr val="585858"/>
                </a:solidFill>
                <a:latin typeface="Arial"/>
                <a:cs typeface="Arial"/>
              </a:rPr>
              <a:t>уроков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в 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общеобразовательных школах,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в социальных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учреждениях 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(по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ситуации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в связи с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эпидемиологической</a:t>
            </a:r>
            <a:r>
              <a:rPr sz="1000" b="0" spc="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обстановкой)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12700" marR="577215">
              <a:lnSpc>
                <a:spcPct val="80000"/>
              </a:lnSpc>
            </a:pPr>
            <a:r>
              <a:rPr spc="-10" dirty="0"/>
              <a:t>Участие </a:t>
            </a:r>
            <a:r>
              <a:rPr dirty="0"/>
              <a:t>в </a:t>
            </a:r>
            <a:r>
              <a:rPr spc="-20" dirty="0"/>
              <a:t>составе </a:t>
            </a:r>
            <a:r>
              <a:rPr spc="-5" dirty="0"/>
              <a:t>выездных  </a:t>
            </a:r>
            <a:r>
              <a:rPr spc="-10" dirty="0"/>
              <a:t>групп </a:t>
            </a:r>
            <a:r>
              <a:rPr spc="-5" dirty="0"/>
              <a:t>для переписи</a:t>
            </a:r>
            <a:r>
              <a:rPr spc="10" dirty="0"/>
              <a:t> </a:t>
            </a:r>
            <a:r>
              <a:rPr dirty="0"/>
              <a:t>на</a:t>
            </a:r>
          </a:p>
          <a:p>
            <a:pPr marL="12700">
              <a:lnSpc>
                <a:spcPts val="1725"/>
              </a:lnSpc>
            </a:pPr>
            <a:r>
              <a:rPr spc="-5" dirty="0"/>
              <a:t>предприятиях </a:t>
            </a:r>
            <a:r>
              <a:rPr dirty="0"/>
              <a:t>и в</a:t>
            </a:r>
            <a:r>
              <a:rPr spc="5" dirty="0"/>
              <a:t> </a:t>
            </a:r>
            <a:r>
              <a:rPr spc="-5" dirty="0"/>
              <a:t>организациях</a:t>
            </a:r>
          </a:p>
          <a:p>
            <a:pPr marL="12700" marR="468630">
              <a:lnSpc>
                <a:spcPct val="80100"/>
              </a:lnSpc>
              <a:spcBef>
                <a:spcPts val="235"/>
              </a:spcBef>
            </a:pP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информирование работающих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о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Всероссийской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переписи 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населения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возможности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предоставить о себе и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членах 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своего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домохозяйства переписчику </a:t>
            </a:r>
            <a:r>
              <a:rPr sz="1000" b="0" spc="-5" dirty="0">
                <a:solidFill>
                  <a:srgbClr val="585858"/>
                </a:solidFill>
                <a:latin typeface="Arial"/>
                <a:cs typeface="Arial"/>
              </a:rPr>
              <a:t>по месту</a:t>
            </a:r>
            <a:r>
              <a:rPr sz="1000" b="0" spc="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585858"/>
                </a:solidFill>
                <a:latin typeface="Arial"/>
                <a:cs typeface="Arial"/>
              </a:rPr>
              <a:t>работы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227" y="3043427"/>
            <a:ext cx="4992370" cy="0"/>
          </a:xfrm>
          <a:custGeom>
            <a:avLst/>
            <a:gdLst/>
            <a:ahLst/>
            <a:cxnLst/>
            <a:rect l="l" t="t" r="r" b="b"/>
            <a:pathLst>
              <a:path w="4992370">
                <a:moveTo>
                  <a:pt x="0" y="0"/>
                </a:moveTo>
                <a:lnTo>
                  <a:pt x="4991989" y="0"/>
                </a:lnTo>
              </a:path>
            </a:pathLst>
          </a:custGeom>
          <a:ln w="6096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227" y="4581144"/>
            <a:ext cx="4992370" cy="0"/>
          </a:xfrm>
          <a:custGeom>
            <a:avLst/>
            <a:gdLst/>
            <a:ahLst/>
            <a:cxnLst/>
            <a:rect l="l" t="t" r="r" b="b"/>
            <a:pathLst>
              <a:path w="4992370">
                <a:moveTo>
                  <a:pt x="0" y="0"/>
                </a:moveTo>
                <a:lnTo>
                  <a:pt x="4991989" y="0"/>
                </a:lnTo>
              </a:path>
            </a:pathLst>
          </a:custGeom>
          <a:ln w="6096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227" y="6210300"/>
            <a:ext cx="4992370" cy="0"/>
          </a:xfrm>
          <a:custGeom>
            <a:avLst/>
            <a:gdLst/>
            <a:ahLst/>
            <a:cxnLst/>
            <a:rect l="l" t="t" r="r" b="b"/>
            <a:pathLst>
              <a:path w="4992370">
                <a:moveTo>
                  <a:pt x="0" y="0"/>
                </a:moveTo>
                <a:lnTo>
                  <a:pt x="4991989" y="0"/>
                </a:lnTo>
              </a:path>
            </a:pathLst>
          </a:custGeom>
          <a:ln w="6096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75096" y="1735328"/>
            <a:ext cx="367284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К </a:t>
            </a:r>
            <a:r>
              <a:rPr sz="1800" b="1" spc="-15" dirty="0">
                <a:solidFill>
                  <a:srgbClr val="334285"/>
                </a:solidFill>
                <a:latin typeface="Arial"/>
                <a:cs typeface="Arial"/>
              </a:rPr>
              <a:t>работам</a:t>
            </a:r>
            <a:r>
              <a:rPr sz="1800" b="1" spc="1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4285"/>
                </a:solidFill>
                <a:latin typeface="Arial"/>
                <a:cs typeface="Arial"/>
              </a:rPr>
              <a:t>привлекаются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b="1" spc="-20" dirty="0">
                <a:solidFill>
                  <a:srgbClr val="334285"/>
                </a:solidFill>
                <a:latin typeface="Arial"/>
                <a:cs typeface="Arial"/>
              </a:rPr>
              <a:t>волонтеры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в </a:t>
            </a:r>
            <a:r>
              <a:rPr sz="1800" b="1" spc="-15" dirty="0">
                <a:solidFill>
                  <a:srgbClr val="334285"/>
                </a:solidFill>
                <a:latin typeface="Arial"/>
                <a:cs typeface="Arial"/>
              </a:rPr>
              <a:t>возрасте </a:t>
            </a:r>
            <a:r>
              <a:rPr sz="1800" b="1" spc="-5" dirty="0">
                <a:solidFill>
                  <a:srgbClr val="334285"/>
                </a:solidFill>
                <a:latin typeface="Arial"/>
                <a:cs typeface="Arial"/>
              </a:rPr>
              <a:t>18-50</a:t>
            </a:r>
            <a:r>
              <a:rPr sz="1800" b="1" spc="8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34285"/>
                </a:solidFill>
                <a:latin typeface="Arial"/>
                <a:cs typeface="Arial"/>
              </a:rPr>
              <a:t>лет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7868" y="3235451"/>
            <a:ext cx="719328" cy="72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868" y="4744211"/>
            <a:ext cx="719328" cy="720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75096" y="4761687"/>
            <a:ext cx="6012815" cy="90931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5"/>
              </a:spcBef>
            </a:pPr>
            <a:r>
              <a:rPr sz="1800" b="1" spc="-60" dirty="0">
                <a:solidFill>
                  <a:srgbClr val="334285"/>
                </a:solidFill>
                <a:latin typeface="Arial"/>
                <a:cs typeface="Arial"/>
              </a:rPr>
              <a:t>Территориальные </a:t>
            </a:r>
            <a:r>
              <a:rPr sz="1800" b="1" spc="-45" dirty="0">
                <a:solidFill>
                  <a:srgbClr val="334285"/>
                </a:solidFill>
                <a:latin typeface="Arial"/>
                <a:cs typeface="Arial"/>
              </a:rPr>
              <a:t>органы </a:t>
            </a:r>
            <a:r>
              <a:rPr sz="1800" b="1" spc="-60" dirty="0">
                <a:solidFill>
                  <a:srgbClr val="334285"/>
                </a:solidFill>
                <a:latin typeface="Arial"/>
                <a:cs typeface="Arial"/>
              </a:rPr>
              <a:t>Росстата </a:t>
            </a:r>
            <a:r>
              <a:rPr sz="1800" b="1" spc="-45" dirty="0">
                <a:solidFill>
                  <a:srgbClr val="334285"/>
                </a:solidFill>
                <a:latin typeface="Arial"/>
                <a:cs typeface="Arial"/>
              </a:rPr>
              <a:t>окажут </a:t>
            </a:r>
            <a:r>
              <a:rPr sz="1800" b="1" spc="-55" dirty="0">
                <a:solidFill>
                  <a:srgbClr val="334285"/>
                </a:solidFill>
                <a:latin typeface="Arial"/>
                <a:cs typeface="Arial"/>
              </a:rPr>
              <a:t>содействие 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в </a:t>
            </a:r>
            <a:r>
              <a:rPr sz="1800" b="1" spc="-50" dirty="0">
                <a:solidFill>
                  <a:srgbClr val="334285"/>
                </a:solidFill>
                <a:latin typeface="Arial"/>
                <a:cs typeface="Arial"/>
              </a:rPr>
              <a:t>организации </a:t>
            </a:r>
            <a:r>
              <a:rPr sz="1800" b="1" dirty="0">
                <a:solidFill>
                  <a:srgbClr val="334285"/>
                </a:solidFill>
                <a:latin typeface="Arial"/>
                <a:cs typeface="Arial"/>
              </a:rPr>
              <a:t>и </a:t>
            </a:r>
            <a:r>
              <a:rPr sz="1800" b="1" spc="-55" dirty="0">
                <a:solidFill>
                  <a:srgbClr val="334285"/>
                </a:solidFill>
                <a:latin typeface="Arial"/>
                <a:cs typeface="Arial"/>
              </a:rPr>
              <a:t>деятельности </a:t>
            </a:r>
            <a:r>
              <a:rPr sz="1800" b="1" spc="-60" dirty="0">
                <a:solidFill>
                  <a:srgbClr val="334285"/>
                </a:solidFill>
                <a:latin typeface="Arial"/>
                <a:cs typeface="Arial"/>
              </a:rPr>
              <a:t>Волонтерского</a:t>
            </a:r>
            <a:r>
              <a:rPr sz="1800" b="1" spc="-315" dirty="0">
                <a:solidFill>
                  <a:srgbClr val="334285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334285"/>
                </a:solidFill>
                <a:latin typeface="Arial"/>
                <a:cs typeface="Arial"/>
              </a:rPr>
              <a:t>корпуса</a:t>
            </a:r>
            <a:endParaRPr sz="1800" dirty="0">
              <a:latin typeface="Arial"/>
              <a:cs typeface="Arial"/>
            </a:endParaRPr>
          </a:p>
          <a:p>
            <a:pPr marL="12700" marR="451484" algn="just">
              <a:lnSpc>
                <a:spcPts val="960"/>
              </a:lnSpc>
              <a:spcBef>
                <a:spcPts val="180"/>
              </a:spcBef>
            </a:pP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а также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предоставление инфографических, видео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и иных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материалов для информирования  различных целевых аудиторий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о предстоящей переписи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населения, сроках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и способах сбора 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сведений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о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населении, </a:t>
            </a:r>
            <a:r>
              <a:rPr sz="1000" spc="-5" dirty="0">
                <a:solidFill>
                  <a:srgbClr val="585858"/>
                </a:solidFill>
                <a:latin typeface="Arial"/>
                <a:cs typeface="Arial"/>
              </a:rPr>
              <a:t>обеспечение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участников корпуса</a:t>
            </a:r>
            <a:r>
              <a:rPr sz="1000" spc="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Arial"/>
                <a:cs typeface="Arial"/>
              </a:rPr>
              <a:t>экипировкой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29884" y="4581144"/>
            <a:ext cx="6043930" cy="0"/>
          </a:xfrm>
          <a:custGeom>
            <a:avLst/>
            <a:gdLst/>
            <a:ahLst/>
            <a:cxnLst/>
            <a:rect l="l" t="t" r="r" b="b"/>
            <a:pathLst>
              <a:path w="6043930">
                <a:moveTo>
                  <a:pt x="0" y="0"/>
                </a:moveTo>
                <a:lnTo>
                  <a:pt x="6043548" y="0"/>
                </a:lnTo>
              </a:path>
            </a:pathLst>
          </a:custGeom>
          <a:ln w="6096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9884" y="6210300"/>
            <a:ext cx="6043930" cy="0"/>
          </a:xfrm>
          <a:custGeom>
            <a:avLst/>
            <a:gdLst/>
            <a:ahLst/>
            <a:cxnLst/>
            <a:rect l="l" t="t" r="r" b="b"/>
            <a:pathLst>
              <a:path w="6043930">
                <a:moveTo>
                  <a:pt x="0" y="0"/>
                </a:moveTo>
                <a:lnTo>
                  <a:pt x="6043548" y="0"/>
                </a:lnTo>
              </a:path>
            </a:pathLst>
          </a:custGeom>
          <a:ln w="6096">
            <a:solidFill>
              <a:srgbClr val="58585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23" name="object 2"/>
          <p:cNvSpPr txBox="1"/>
          <p:nvPr/>
        </p:nvSpPr>
        <p:spPr>
          <a:xfrm>
            <a:off x="364519" y="162489"/>
            <a:ext cx="163713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80" dirty="0" smtClean="0">
                <a:solidFill>
                  <a:srgbClr val="334285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4" name="object 18"/>
          <p:cNvSpPr/>
          <p:nvPr/>
        </p:nvSpPr>
        <p:spPr>
          <a:xfrm flipV="1">
            <a:off x="2001655" y="256470"/>
            <a:ext cx="8731376" cy="45719"/>
          </a:xfrm>
          <a:custGeom>
            <a:avLst/>
            <a:gdLst/>
            <a:ahLst/>
            <a:cxnLst/>
            <a:rect l="l" t="t" r="r" b="b"/>
            <a:pathLst>
              <a:path w="9271635">
                <a:moveTo>
                  <a:pt x="0" y="0"/>
                </a:moveTo>
                <a:lnTo>
                  <a:pt x="9271254" y="0"/>
                </a:lnTo>
              </a:path>
            </a:pathLst>
          </a:custGeom>
          <a:ln w="25907">
            <a:solidFill>
              <a:srgbClr val="334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9"/>
          <p:cNvSpPr/>
          <p:nvPr/>
        </p:nvSpPr>
        <p:spPr>
          <a:xfrm>
            <a:off x="10956865" y="279330"/>
            <a:ext cx="893444" cy="0"/>
          </a:xfrm>
          <a:custGeom>
            <a:avLst/>
            <a:gdLst/>
            <a:ahLst/>
            <a:cxnLst/>
            <a:rect l="l" t="t" r="r" b="b"/>
            <a:pathLst>
              <a:path w="893445">
                <a:moveTo>
                  <a:pt x="0" y="0"/>
                </a:moveTo>
                <a:lnTo>
                  <a:pt x="893051" y="0"/>
                </a:lnTo>
              </a:path>
            </a:pathLst>
          </a:custGeom>
          <a:ln w="25907">
            <a:solidFill>
              <a:srgbClr val="FFC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0"/>
          <p:cNvSpPr/>
          <p:nvPr/>
        </p:nvSpPr>
        <p:spPr>
          <a:xfrm>
            <a:off x="10790101" y="228275"/>
            <a:ext cx="104775" cy="103505"/>
          </a:xfrm>
          <a:custGeom>
            <a:avLst/>
            <a:gdLst/>
            <a:ahLst/>
            <a:cxnLst/>
            <a:rect l="l" t="t" r="r" b="b"/>
            <a:pathLst>
              <a:path w="104775" h="103504">
                <a:moveTo>
                  <a:pt x="104769" y="0"/>
                </a:moveTo>
                <a:lnTo>
                  <a:pt x="0" y="0"/>
                </a:lnTo>
                <a:lnTo>
                  <a:pt x="0" y="103250"/>
                </a:lnTo>
                <a:lnTo>
                  <a:pt x="104769" y="103250"/>
                </a:lnTo>
                <a:lnTo>
                  <a:pt x="104769" y="0"/>
                </a:lnTo>
                <a:close/>
              </a:path>
            </a:pathLst>
          </a:custGeom>
          <a:solidFill>
            <a:srgbClr val="334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6"/>
          <p:cNvGrpSpPr/>
          <p:nvPr/>
        </p:nvGrpSpPr>
        <p:grpSpPr>
          <a:xfrm>
            <a:off x="11696700" y="5678710"/>
            <a:ext cx="495300" cy="498475"/>
            <a:chOff x="11455907" y="4642154"/>
            <a:chExt cx="495300" cy="498475"/>
          </a:xfrm>
        </p:grpSpPr>
        <p:sp>
          <p:nvSpPr>
            <p:cNvPr id="28" name="object 7"/>
            <p:cNvSpPr/>
            <p:nvPr/>
          </p:nvSpPr>
          <p:spPr>
            <a:xfrm>
              <a:off x="11455907" y="4642154"/>
              <a:ext cx="495300" cy="498475"/>
            </a:xfrm>
            <a:custGeom>
              <a:avLst/>
              <a:gdLst/>
              <a:ahLst/>
              <a:cxnLst/>
              <a:rect l="l" t="t" r="r" b="b"/>
              <a:pathLst>
                <a:path w="495300" h="498475">
                  <a:moveTo>
                    <a:pt x="495173" y="0"/>
                  </a:moveTo>
                  <a:lnTo>
                    <a:pt x="0" y="0"/>
                  </a:lnTo>
                  <a:lnTo>
                    <a:pt x="0" y="497916"/>
                  </a:lnTo>
                  <a:lnTo>
                    <a:pt x="495173" y="497916"/>
                  </a:lnTo>
                  <a:lnTo>
                    <a:pt x="495173" y="0"/>
                  </a:lnTo>
                  <a:close/>
                </a:path>
              </a:pathLst>
            </a:custGeom>
            <a:solidFill>
              <a:srgbClr val="FFC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11635739" y="4760975"/>
              <a:ext cx="153924" cy="288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840</Words>
  <Application>Microsoft Office PowerPoint</Application>
  <PresentationFormat>Произвольный</PresentationFormat>
  <Paragraphs>175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КАЛЕНДАРНЫЙ ПЛАН ПРОВЕДЕНИЯ   ВСЕРОССИЙСКОЙ ПЕРЕПИСИ НАСЕЛЕНИЯ 2020 ГОДА</vt:lpstr>
      <vt:lpstr>СХЕМА ТЕХНОЛОГИЧЕСКОГО ПРОЦЕССА ВПН-2020</vt:lpstr>
      <vt:lpstr>Презентация PowerPoint</vt:lpstr>
      <vt:lpstr>КОНЦЕПЦИЯ И ДОРОЖНАЯ КАРТА ВОЛОНТЕРСКОЙ ПРОГРАММЫ</vt:lpstr>
      <vt:lpstr>НАПРАВЛЕНИЕ РАБОТЫ ВОЛОНТЕРОВ</vt:lpstr>
      <vt:lpstr>ПОДБОР ПЕРЕПИСНОГО ПЕРСОНАЛА</vt:lpstr>
      <vt:lpstr>О РАБОТЕ С РЕЛИГИОЗНЫМИ КОНФЕССИЯМИ</vt:lpstr>
      <vt:lpstr>ИНФОРМАЦИОННО-РАЗЪЯСНИТЕЛЬНАЯ РАБОТА</vt:lpstr>
      <vt:lpstr>ОСНОВНАЯ ЦЕЛЬ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Владимиров</dc:creator>
  <cp:lastModifiedBy>Лагуточкина Валерия Валерьевна</cp:lastModifiedBy>
  <cp:revision>62</cp:revision>
  <cp:lastPrinted>2020-11-06T09:35:07Z</cp:lastPrinted>
  <dcterms:created xsi:type="dcterms:W3CDTF">2020-10-27T11:36:45Z</dcterms:created>
  <dcterms:modified xsi:type="dcterms:W3CDTF">2020-11-17T13:54:24Z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2020-10-27T00:00:00Z</vt:filetime>
  </property>
</Properties>
</file>