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76" r:id="rId2"/>
    <p:sldId id="283" r:id="rId3"/>
    <p:sldId id="277" r:id="rId4"/>
    <p:sldId id="282" r:id="rId5"/>
    <p:sldId id="264" r:id="rId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119E67C-7DAA-4E61-810A-283780579FE5}">
          <p14:sldIdLst>
            <p14:sldId id="276"/>
            <p14:sldId id="283"/>
          </p14:sldIdLst>
        </p14:section>
        <p14:section name="Раздел без заголовка" id="{345F3059-E8E2-4434-9D81-9CAB0C03AC60}">
          <p14:sldIdLst>
            <p14:sldId id="277"/>
            <p14:sldId id="28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338"/>
    <a:srgbClr val="562212"/>
    <a:srgbClr val="EE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5054-CD8B-4D59-8DD0-D8BA7E897B2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C1A1-6B80-4F53-AFF9-874748072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7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5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7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C1A1-6B80-4F53-AFF9-8747480727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3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9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9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4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6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7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6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9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6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4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6C9-10C8-4EFD-BCF1-39EBE670EE4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646A-DF9C-4BA7-94E4-8E2368C91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65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BA6C9-10C8-4EFD-BCF1-39EBE670EE4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646A-DF9C-4BA7-94E4-8E2368C91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0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298" y="3840985"/>
            <a:ext cx="9643055" cy="133912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 panose="020B0502020203020203" pitchFamily="34" charset="-52"/>
              </a:rPr>
              <a:t>Услуги </a:t>
            </a:r>
            <a:br>
              <a:rPr lang="ru-RU" b="1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 panose="020B0502020203020203" pitchFamily="34" charset="-52"/>
              </a:rPr>
            </a:br>
            <a:r>
              <a:rPr lang="ru-RU" b="1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 panose="020B0502020203020203" pitchFamily="34" charset="-52"/>
              </a:rPr>
              <a:t>Инжинирингового центра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90" y="1677886"/>
            <a:ext cx="32924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EC147A-69B4-484E-A8FF-CF1A740721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66" y="1677886"/>
            <a:ext cx="3854001" cy="13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0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5E18E1-B430-5697-33D0-46E89BBD0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D6C2EC-39D4-69C7-1874-050020B63590}"/>
              </a:ext>
            </a:extLst>
          </p:cNvPr>
          <p:cNvSpPr txBox="1"/>
          <p:nvPr/>
        </p:nvSpPr>
        <p:spPr>
          <a:xfrm>
            <a:off x="2001664" y="217047"/>
            <a:ext cx="8646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+mn-ea"/>
                <a:cs typeface="+mn-cs"/>
              </a:rPr>
              <a:t>Инжиниринговый центр</a:t>
            </a:r>
            <a:endParaRPr lang="ru-RU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59B71-E9A8-57D7-581E-73C57B63521B}"/>
              </a:ext>
            </a:extLst>
          </p:cNvPr>
          <p:cNvSpPr txBox="1"/>
          <p:nvPr/>
        </p:nvSpPr>
        <p:spPr>
          <a:xfrm>
            <a:off x="1847110" y="1469111"/>
            <a:ext cx="89553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32329"/>
                </a:solidFill>
                <a:effectLst/>
                <a:latin typeface="Gilroy"/>
              </a:rPr>
              <a:t>Инжиниринговый центр является структурным подразделением Унитарной некоммерческой организации Фонд развития бизнеса Краснодарского края.</a:t>
            </a:r>
          </a:p>
          <a:p>
            <a:pPr algn="l"/>
            <a:endParaRPr lang="ru-RU" b="0" i="0" dirty="0">
              <a:solidFill>
                <a:srgbClr val="232329"/>
              </a:solidFill>
              <a:effectLst/>
              <a:latin typeface="Gilroy"/>
            </a:endParaRPr>
          </a:p>
          <a:p>
            <a:pPr algn="l"/>
            <a:r>
              <a:rPr lang="ru-RU" b="0" i="0" dirty="0">
                <a:solidFill>
                  <a:srgbClr val="232329"/>
                </a:solidFill>
                <a:effectLst/>
                <a:latin typeface="Gilroy"/>
              </a:rPr>
              <a:t>Инжиниринговый центр оказывает поддержку субъектам малого и среднего предпринимательства, осуществляющим деятельность в области промышленного и сельскохозяйственного производства, а также производства инновационной продукции </a:t>
            </a:r>
            <a:r>
              <a:rPr lang="ru-RU" b="1" i="0" dirty="0">
                <a:solidFill>
                  <a:srgbClr val="232329"/>
                </a:solidFill>
                <a:effectLst/>
                <a:latin typeface="Gilroy"/>
              </a:rPr>
              <a:t>на условиях софинансирования.</a:t>
            </a:r>
          </a:p>
          <a:p>
            <a:pPr algn="l"/>
            <a:endParaRPr lang="ru-RU" b="0" i="0" dirty="0">
              <a:solidFill>
                <a:srgbClr val="232329"/>
              </a:solidFill>
              <a:effectLst/>
              <a:latin typeface="Gilroy"/>
            </a:endParaRPr>
          </a:p>
          <a:p>
            <a:pPr algn="l"/>
            <a:r>
              <a:rPr lang="ru-RU" b="0" i="0" dirty="0">
                <a:solidFill>
                  <a:srgbClr val="232329"/>
                </a:solidFill>
                <a:effectLst/>
                <a:latin typeface="Gilroy"/>
              </a:rPr>
              <a:t>Центр обеспечивает оказание услуг субъектам малого и среднего предпринимательства, направленных на повышение технологической готовности субъектов малого и среднего предпринимательства Краснодарского края за счет разработки (проектирования) технологических и технических процессов и обеспечения решения проектных, инженерных, технологических и организационно-внедренческих задач, возникающих у субъектов малого и среднего предпринимательства Краснодарского края.</a:t>
            </a:r>
          </a:p>
        </p:txBody>
      </p:sp>
    </p:spTree>
    <p:extLst>
      <p:ext uri="{BB962C8B-B14F-4D97-AF65-F5344CB8AC3E}">
        <p14:creationId xmlns:p14="http://schemas.microsoft.com/office/powerpoint/2010/main" val="257306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8284" y="38415"/>
            <a:ext cx="10031876" cy="765980"/>
          </a:xfrm>
        </p:spPr>
        <p:txBody>
          <a:bodyPr>
            <a:normAutofit/>
          </a:bodyPr>
          <a:lstStyle/>
          <a:p>
            <a:pPr algn="l" defTabSz="457200">
              <a:lnSpc>
                <a:spcPct val="85000"/>
              </a:lnSpc>
            </a:pPr>
            <a:r>
              <a:rPr lang="ru-RU" sz="2400" b="1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+mn-ea"/>
                <a:cs typeface="+mn-cs"/>
              </a:rPr>
              <a:t>Перечень услуг Инжинирингового центра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627448" y="1049814"/>
            <a:ext cx="10031876" cy="5350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endParaRPr lang="ru-RU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0F060C-554D-4E43-9351-5883130C6BE8}"/>
              </a:ext>
            </a:extLst>
          </p:cNvPr>
          <p:cNvSpPr txBox="1"/>
          <p:nvPr/>
        </p:nvSpPr>
        <p:spPr>
          <a:xfrm>
            <a:off x="1760048" y="1011288"/>
            <a:ext cx="9811670" cy="360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solidFill>
                  <a:srgbClr val="562212"/>
                </a:solidFill>
                <a:latin typeface="PT Sans" panose="020B0503020203020204" pitchFamily="34" charset="-52"/>
              </a:rPr>
              <a:t> Проведение финансового или управленческого аудита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solidFill>
                  <a:srgbClr val="562212"/>
                </a:solidFill>
                <a:latin typeface="PT Sans" panose="020B0503020203020204" pitchFamily="34" charset="-52"/>
              </a:rPr>
              <a:t> Составление ТЭО (технико-экономических обоснований)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solidFill>
                  <a:srgbClr val="562212"/>
                </a:solidFill>
                <a:latin typeface="PT Sans" panose="020B0503020203020204" pitchFamily="34" charset="-52"/>
              </a:rPr>
              <a:t>Содействие в проведении сертификации, декларировании</a:t>
            </a:r>
            <a:r>
              <a:rPr lang="ru-RU">
                <a:solidFill>
                  <a:srgbClr val="562212"/>
                </a:solidFill>
                <a:latin typeface="PT Sans" panose="020B0503020203020204" pitchFamily="34" charset="-52"/>
              </a:rPr>
              <a:t>, аттестации </a:t>
            </a:r>
            <a:r>
              <a:rPr lang="ru-RU" dirty="0">
                <a:solidFill>
                  <a:srgbClr val="562212"/>
                </a:solidFill>
                <a:latin typeface="PT Sans" panose="020B0503020203020204" pitchFamily="34" charset="-52"/>
              </a:rPr>
              <a:t>Проведение исследований, испытаний, оценок соответствия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solidFill>
                  <a:srgbClr val="562212"/>
                </a:solidFill>
                <a:latin typeface="PT Sans" panose="020B0503020203020204" pitchFamily="34" charset="-52"/>
              </a:rPr>
              <a:t> Содействие в разработке программ модернизации, технического перевооружения и (или) развития производства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solidFill>
                  <a:srgbClr val="562212"/>
                </a:solidFill>
                <a:latin typeface="PT Sans" panose="020B0503020203020204" pitchFamily="34" charset="-52"/>
              </a:rPr>
              <a:t> Разработка технических решений (проектов, планов) по внедрению цифровизации производственных процессов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solidFill>
                  <a:srgbClr val="562212"/>
                </a:solidFill>
                <a:latin typeface="PT Sans" panose="020B0503020203020204" pitchFamily="34" charset="-52"/>
              </a:rPr>
              <a:t> Специальная оценка условий труда</a:t>
            </a:r>
          </a:p>
          <a:p>
            <a:pPr algn="just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solidFill>
                  <a:srgbClr val="562212"/>
                </a:solidFill>
                <a:latin typeface="PT Sans" panose="020B0503020203020204" pitchFamily="34" charset="-52"/>
              </a:rPr>
              <a:t> разработка и изготовление рекламно-информационных материалов (фирменной упаковки/ буклетов/ этикеток и др.)- продукции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8C9492-B542-4332-8937-80FAF29A4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31" y="4989939"/>
            <a:ext cx="1707642" cy="17076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CF9FD1-E2DE-469D-A31A-FBA63AC67E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18" y="4954365"/>
            <a:ext cx="1707642" cy="17076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6C4E4C-6EB3-4D4C-BEDB-B7DEA738D8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05" y="5054470"/>
            <a:ext cx="1707642" cy="170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1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4738" y="1045472"/>
            <a:ext cx="9909581" cy="5224036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Индивидуальные предприниматели или юридические лица, зарегистрированы и осуществляют деятельность на территории Краснодарского края;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Включены в Единый реестр субъектов малого и среднего предпринимательства;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Субъекты МСП, осуществляющие деятельность в области промышленного и сельскохозяйственного производства, производства инновационной продукции;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Соответствуют критериям, установленным Федеральным законом от 24 июля 2007 года №209-ФЗ «О развитии малого и среднего предпринимательства в Российской Федерации».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800" dirty="0">
              <a:solidFill>
                <a:srgbClr val="562212"/>
              </a:solidFill>
              <a:latin typeface="PT Sans" panose="020B0503020203020204" pitchFamily="34" charset="-52"/>
            </a:endParaRPr>
          </a:p>
          <a:p>
            <a:pPr algn="just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20% от стоимости услуги субъект МСП оплачивает исполнителю самостоятельно.</a:t>
            </a:r>
          </a:p>
          <a:p>
            <a:pPr algn="just"/>
            <a:r>
              <a:rPr lang="ru-RU" sz="1800" dirty="0">
                <a:solidFill>
                  <a:srgbClr val="562212"/>
                </a:solidFill>
                <a:latin typeface="PT Sans" panose="020B0503020203020204" pitchFamily="34" charset="-52"/>
              </a:rPr>
              <a:t>80 от стоимости услуги Фонд оплачивает исполнителю самостоятельно.</a:t>
            </a:r>
          </a:p>
          <a:p>
            <a:pPr algn="just"/>
            <a:r>
              <a:rPr lang="ru-RU" sz="1800" b="1" dirty="0">
                <a:solidFill>
                  <a:srgbClr val="562212"/>
                </a:solidFill>
                <a:latin typeface="PT Sans" panose="020B0503020203020204" pitchFamily="34" charset="-52"/>
              </a:rPr>
              <a:t>В итоге, исполнитель (партнер Фонда) получает 100% вознаграждения за оказанную услугу.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4738" y="370240"/>
            <a:ext cx="10246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</a:rPr>
              <a:t>Условия получения услуг Инжинирингового центра: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E34113-D504-4DB7-B815-9A1D6E00E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993" y="4774701"/>
            <a:ext cx="1853436" cy="1857143"/>
          </a:xfrm>
          <a:prstGeom prst="rect">
            <a:avLst/>
          </a:prstGeom>
        </p:spPr>
      </p:pic>
      <p:grpSp>
        <p:nvGrpSpPr>
          <p:cNvPr id="8" name="Group 19">
            <a:extLst>
              <a:ext uri="{FF2B5EF4-FFF2-40B4-BE49-F238E27FC236}">
                <a16:creationId xmlns:a16="http://schemas.microsoft.com/office/drawing/2014/main" id="{39821A0D-4ACD-4FA4-8EE9-7F49E9CCC76B}"/>
              </a:ext>
            </a:extLst>
          </p:cNvPr>
          <p:cNvGrpSpPr>
            <a:grpSpLocks noChangeAspect="1"/>
          </p:cNvGrpSpPr>
          <p:nvPr/>
        </p:nvGrpSpPr>
        <p:grpSpPr>
          <a:xfrm>
            <a:off x="5403698" y="4774700"/>
            <a:ext cx="1853435" cy="1857143"/>
            <a:chOff x="-2771031" y="2202808"/>
            <a:chExt cx="4340544" cy="4617119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A04979E0-06C6-4091-86F1-3B17D2032264}"/>
                </a:ext>
              </a:extLst>
            </p:cNvPr>
            <p:cNvSpPr/>
            <p:nvPr/>
          </p:nvSpPr>
          <p:spPr>
            <a:xfrm>
              <a:off x="-2771031" y="2202808"/>
              <a:ext cx="4340544" cy="4617119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4976" r="-24976"/>
              </a:stretch>
            </a:blipFill>
          </p:spPr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C466342D-5F27-43BC-8D8B-0004E0097EDB}"/>
              </a:ext>
            </a:extLst>
          </p:cNvPr>
          <p:cNvGrpSpPr>
            <a:grpSpLocks noChangeAspect="1"/>
          </p:cNvGrpSpPr>
          <p:nvPr/>
        </p:nvGrpSpPr>
        <p:grpSpPr>
          <a:xfrm>
            <a:off x="8852404" y="4752493"/>
            <a:ext cx="1853435" cy="1853427"/>
            <a:chOff x="99991" y="-109598"/>
            <a:chExt cx="6350000" cy="6349974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61C077CE-C33F-4424-A346-E4D003C372EA}"/>
                </a:ext>
              </a:extLst>
            </p:cNvPr>
            <p:cNvSpPr/>
            <p:nvPr/>
          </p:nvSpPr>
          <p:spPr>
            <a:xfrm>
              <a:off x="99991" y="-109598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4976" r="-24976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89985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25211" y="1373127"/>
            <a:ext cx="7881600" cy="83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ru-RU" sz="3600" b="1" dirty="0">
                <a:solidFill>
                  <a:srgbClr val="5622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" panose="020B0502020203020203" pitchFamily="34" charset="-52"/>
              </a:rPr>
              <a:t>Контакты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81"/>
            <a:ext cx="1672443" cy="5437763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982387" y="2334468"/>
            <a:ext cx="5746031" cy="1975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  <a:t>г. Краснодар, ул. Северная 405, 1 этаж</a:t>
            </a:r>
            <a:br>
              <a:rPr lang="ru-RU" sz="2400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Инновационный центр «Аквариум»</a:t>
            </a:r>
            <a:b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b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8 (861) 99</a:t>
            </a:r>
            <a:r>
              <a:rPr lang="en-US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1</a:t>
            </a:r>
            <a: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 </a:t>
            </a:r>
            <a:r>
              <a:rPr lang="en-US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49</a:t>
            </a:r>
            <a: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 </a:t>
            </a:r>
            <a:r>
              <a:rPr lang="en-US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87</a:t>
            </a:r>
            <a:endParaRPr lang="ru-RU" sz="2400" b="1" dirty="0">
              <a:solidFill>
                <a:srgbClr val="562212"/>
              </a:solidFill>
              <a:latin typeface="PT Sans" panose="020B0503020203020204" pitchFamily="34" charset="-52"/>
            </a:endParaRPr>
          </a:p>
          <a:p>
            <a:pPr>
              <a:lnSpc>
                <a:spcPct val="85000"/>
              </a:lnSpc>
            </a:pPr>
            <a:r>
              <a:rPr lang="en-US" sz="2400" b="1" dirty="0" err="1">
                <a:solidFill>
                  <a:srgbClr val="562212"/>
                </a:solidFill>
                <a:latin typeface="PT Sans" panose="020B0503020203020204" pitchFamily="34" charset="-52"/>
              </a:rPr>
              <a:t>rce</a:t>
            </a:r>
            <a: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@gfkuban.ru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4914899"/>
            <a:ext cx="4287715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@moibiz93</a:t>
            </a:r>
            <a:br>
              <a:rPr lang="en-US" sz="2400" b="1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r>
              <a:rPr lang="en-US" sz="2400" b="1" dirty="0">
                <a:solidFill>
                  <a:srgbClr val="ED5338"/>
                </a:solidFill>
                <a:latin typeface="PT Sans" panose="020B0503020203020204" pitchFamily="34" charset="-52"/>
              </a:rPr>
              <a:t>www.moibiz93.ru</a:t>
            </a:r>
            <a:br>
              <a:rPr lang="ru-RU" sz="2400" b="1" dirty="0">
                <a:solidFill>
                  <a:srgbClr val="ED5338"/>
                </a:solidFill>
                <a:latin typeface="PT Sans" panose="020B0503020203020204" pitchFamily="34" charset="-52"/>
              </a:rPr>
            </a:br>
            <a:r>
              <a:rPr lang="en-US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8-8</a:t>
            </a:r>
            <a: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  <a:t>00-707-07-11</a:t>
            </a:r>
            <a:endParaRPr lang="en-US" sz="2400" b="1" dirty="0">
              <a:solidFill>
                <a:srgbClr val="562212"/>
              </a:solidFill>
              <a:latin typeface="PT Sans" panose="020B0503020203020204" pitchFamily="34" charset="-52"/>
            </a:endParaRPr>
          </a:p>
          <a:p>
            <a:pPr>
              <a:lnSpc>
                <a:spcPct val="85000"/>
              </a:lnSpc>
            </a:pPr>
            <a:endParaRPr lang="ru-RU" sz="2400" b="1" dirty="0">
              <a:solidFill>
                <a:srgbClr val="562212"/>
              </a:solidFill>
              <a:latin typeface="PT Sans" panose="020B0503020203020204" pitchFamily="34" charset="-52"/>
            </a:endParaRPr>
          </a:p>
          <a:p>
            <a:pPr>
              <a:lnSpc>
                <a:spcPct val="85000"/>
              </a:lnSpc>
            </a:pPr>
            <a:br>
              <a:rPr lang="ru-RU" sz="2400" b="1" dirty="0">
                <a:solidFill>
                  <a:srgbClr val="562212"/>
                </a:solidFill>
                <a:latin typeface="PT Sans" panose="020B0503020203020204" pitchFamily="34" charset="-52"/>
              </a:rPr>
            </a:br>
            <a:endParaRPr lang="ru-RU" sz="2400" b="1" dirty="0">
              <a:solidFill>
                <a:srgbClr val="562212"/>
              </a:solidFill>
              <a:latin typeface="PT Sans" panose="020B05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00" y="2643011"/>
            <a:ext cx="3405131" cy="16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21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4429</TotalTime>
  <Words>340</Words>
  <Application>Microsoft Office PowerPoint</Application>
  <PresentationFormat>Широкоэкранный</PresentationFormat>
  <Paragraphs>33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Circe</vt:lpstr>
      <vt:lpstr>Gilroy</vt:lpstr>
      <vt:lpstr>PT Sans</vt:lpstr>
      <vt:lpstr>Office Theme</vt:lpstr>
      <vt:lpstr>Услуги  Инжинирингового центра</vt:lpstr>
      <vt:lpstr>Презентация PowerPoint</vt:lpstr>
      <vt:lpstr>Перечень услуг Инжинирингового центра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поддержки предпринимательства</dc:title>
  <dc:creator>Пользователь Windows</dc:creator>
  <cp:lastModifiedBy>Александр Коваленко</cp:lastModifiedBy>
  <cp:revision>198</cp:revision>
  <cp:lastPrinted>2020-03-24T11:20:33Z</cp:lastPrinted>
  <dcterms:created xsi:type="dcterms:W3CDTF">2020-02-26T07:40:24Z</dcterms:created>
  <dcterms:modified xsi:type="dcterms:W3CDTF">2022-10-25T06:40:34Z</dcterms:modified>
</cp:coreProperties>
</file>