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theme+xml" PartName="/ppt/theme/theme1.xml"/>
</Types>
</file>

<file path=_rels/.rels><?xml version="1.0" encoding="UTF-8" standalone="no" ?>
<Relationships xmlns="http://schemas.openxmlformats.org/package/2006/relationships">
  <Relationship Id="rId3" Target="docProps/core.xml" Type="http://schemas.openxmlformats.org/package/2006/relationships/metadata/core-properties"/>
  <Relationship Id="rId2" Target="docProps/app.xml" Type="http://schemas.openxmlformats.org/officeDocument/2006/relationships/extended-properties"/>
  <Relationship Id="rId1" Target="ppt/presentation.xml" Type="http://schemas.openxmlformats.org/officeDocument/2006/relationships/officeDocument"/>
</Relationships>

</file>

<file path=ppt/presentation.xml><?xml version="1.0" encoding="utf-8"?>
<p:presentation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>
  <p:sldMasterIdLst>
    <p:sldMasterId id="2147483648" r:id="rId2"/>
  </p:sldMasterIdLst>
  <p:sldIdLst>
    <p:sldId id="256" r:id="rId3"/>
    <p:sldId id="257" r:id="rId4"/>
    <p:sldId id="258" r:id="rId5"/>
  </p:sldIdLst>
  <p:sldSz cx="10691813" cy="7559675"/>
  <p:notesSz cx="7559675" cy="10691813"/>
</p:presentation>
</file>

<file path=ppt/_rels/presentation.xml.rels><?xml version="1.0" encoding="UTF-8" standalone="no" ?>
<Relationships xmlns="http://schemas.openxmlformats.org/package/2006/relationships">
  <Relationship Id="rId5" Target="slides/slide3.xml" Type="http://schemas.openxmlformats.org/officeDocument/2006/relationships/slide"/>
  <Relationship Id="rId4" Target="slides/slide2.xml" Type="http://schemas.openxmlformats.org/officeDocument/2006/relationships/slide"/>
  <Relationship Id="rId3" Target="slides/slide1.xml" Type="http://schemas.openxmlformats.org/officeDocument/2006/relationships/slide"/>
  <Relationship Id="rId2" Target="slideMasters/slideMaster1.xml" Type="http://schemas.openxmlformats.org/officeDocument/2006/relationships/slideMaster"/>
  <Relationship Id="rId1" Target="theme/theme1.xml" Type="http://schemas.openxmlformats.org/officeDocument/2006/relationships/theme"/>
</Relationships>

</file>

<file path=ppt/slideLayouts/_rels/slideLayout1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10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11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12.xml.rels><?xml version="1.0" encoding="UTF-8" standalone="no" ?>
<Relationships xmlns="http://schemas.openxmlformats.org/package/2006/relationships">
  <Relationship Id="rId3" Target="../slideMasters/slideMaster1.xml" Type="http://schemas.openxmlformats.org/officeDocument/2006/relationships/slideMaster"/>
  <Relationship Id="rId2" Target="../media/2.png" Type="http://schemas.openxmlformats.org/officeDocument/2006/relationships/image"/>
  <Relationship Id="rId1" Target="../media/1.png" Type="http://schemas.openxmlformats.org/officeDocument/2006/relationships/image"/>
</Relationships>

</file>

<file path=ppt/slideLayouts/_rels/slideLayout13.xml.rels><?xml version="1.0" encoding="UTF-8" standalone="no" ?>
<Relationships xmlns="http://schemas.openxmlformats.org/package/2006/relationships">
  <Relationship Id="rId2" Target="../slideMasters/slideMaster1.xml" Type="http://schemas.openxmlformats.org/officeDocument/2006/relationships/slideMaster"/>
  <Relationship Id="rId1" Target="../media/3.png" Type="http://schemas.openxmlformats.org/officeDocument/2006/relationships/image"/>
</Relationships>

</file>

<file path=ppt/slideLayouts/_rels/slideLayout14.xml.rels><?xml version="1.0" encoding="UTF-8" standalone="no" ?>
<Relationships xmlns="http://schemas.openxmlformats.org/package/2006/relationships">
  <Relationship Id="rId2" Target="../slideMasters/slideMaster1.xml" Type="http://schemas.openxmlformats.org/officeDocument/2006/relationships/slideMaster"/>
  <Relationship Id="rId1" Target="../media/4.png" Type="http://schemas.openxmlformats.org/officeDocument/2006/relationships/image"/>
</Relationships>

</file>

<file path=ppt/slideLayouts/_rels/slideLayout15.xml.rels><?xml version="1.0" encoding="UTF-8" standalone="no" ?>
<Relationships xmlns="http://schemas.openxmlformats.org/package/2006/relationships">
  <Relationship Id="rId3" Target="../slideMasters/slideMaster1.xml" Type="http://schemas.openxmlformats.org/officeDocument/2006/relationships/slideMaster"/>
  <Relationship Id="rId2" Target="../media/6.png" Type="http://schemas.openxmlformats.org/officeDocument/2006/relationships/image"/>
  <Relationship Id="rId1" Target="../media/5.png" Type="http://schemas.openxmlformats.org/officeDocument/2006/relationships/image"/>
</Relationships>

</file>

<file path=ppt/slideLayouts/_rels/slideLayout16.xml.rels><?xml version="1.0" encoding="UTF-8" standalone="no" ?>
<Relationships xmlns="http://schemas.openxmlformats.org/package/2006/relationships">
  <Relationship Id="rId2" Target="../slideMasters/slideMaster1.xml" Type="http://schemas.openxmlformats.org/officeDocument/2006/relationships/slideMaster"/>
  <Relationship Id="rId1" Target="../media/7.png" Type="http://schemas.openxmlformats.org/officeDocument/2006/relationships/image"/>
</Relationships>

</file>

<file path=ppt/slideLayouts/_rels/slideLayout17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2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3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4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5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6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7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8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9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slideLayout1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title">
  <p:cSld name="Title">
    <p:spTree>
      <p:nvGrpSpPr>
        <p:cNvPr hidden="false" id="31" name="GroupShape 31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32" name="Shape 32"/>
          <p:cNvSpPr txBox="true"/>
          <p:nvPr isPhoto="false">
            <p:ph idx="0" type="title"/>
          </p:nvPr>
        </p:nvSpPr>
        <p:spPr>
          <a:xfrm flipH="false" flipV="false" rot="0">
            <a:off x="1336477" y="1237197"/>
            <a:ext cx="8018860" cy="2631887"/>
          </a:xfrm>
          <a:prstGeom prst="rect">
            <a:avLst/>
          </a:prstGeom>
        </p:spPr>
        <p:txBody>
          <a:bodyPr anchor="b"/>
          <a:lstStyle>
            <a:defPPr/>
            <a:lvl1pPr algn="ctr" lvl="0">
              <a:defRPr sz="5262"/>
            </a:lvl1pPr>
          </a:lstStyle>
          <a:p>
            <a:r>
              <a:t>Образец заголовка</a:t>
            </a:r>
          </a:p>
        </p:txBody>
      </p:sp>
      <p:sp>
        <p:nvSpPr>
          <p:cNvPr hidden="false" id="33" name="Shape 33"/>
          <p:cNvSpPr txBox="true"/>
          <p:nvPr isPhoto="false">
            <p:ph idx="1" type="subTitle"/>
          </p:nvPr>
        </p:nvSpPr>
        <p:spPr>
          <a:xfrm flipH="false" flipV="false" rot="0">
            <a:off x="1336477" y="3970580"/>
            <a:ext cx="8018860" cy="1825170"/>
          </a:xfrm>
          <a:prstGeom prst="rect">
            <a:avLst/>
          </a:prstGeom>
        </p:spPr>
        <p:txBody>
          <a:bodyPr/>
          <a:lstStyle>
            <a:defPPr/>
            <a:lvl1pPr algn="ctr" indent="0" lvl="0" marL="0">
              <a:buNone/>
              <a:defRPr sz="2105"/>
            </a:lvl1pPr>
            <a:lvl2pPr algn="ctr" indent="0" lvl="1" marL="400964">
              <a:buNone/>
              <a:defRPr sz="1754"/>
            </a:lvl2pPr>
            <a:lvl3pPr algn="ctr" indent="0" lvl="2" marL="801929">
              <a:buNone/>
              <a:defRPr sz="1579"/>
            </a:lvl3pPr>
            <a:lvl4pPr algn="ctr" indent="0" lvl="3" marL="1202893">
              <a:buNone/>
              <a:defRPr sz="1403"/>
            </a:lvl4pPr>
            <a:lvl5pPr algn="ctr" indent="0" lvl="4" marL="1603858">
              <a:buNone/>
              <a:defRPr sz="1403"/>
            </a:lvl5pPr>
            <a:lvl6pPr algn="ctr" indent="0" lvl="5" marL="2004822">
              <a:buNone/>
              <a:defRPr sz="1403"/>
            </a:lvl6pPr>
            <a:lvl7pPr algn="ctr" indent="0" lvl="6" marL="2405786">
              <a:buNone/>
              <a:defRPr sz="1403"/>
            </a:lvl7pPr>
            <a:lvl8pPr algn="ctr" indent="0" lvl="7" marL="2806751">
              <a:buNone/>
              <a:defRPr sz="1403"/>
            </a:lvl8pPr>
            <a:lvl9pPr algn="ctr" indent="0" lvl="8" marL="3207715">
              <a:buNone/>
              <a:defRPr sz="1403"/>
            </a:lvl9pPr>
          </a:lstStyle>
          <a:p>
            <a:r>
              <a:t>Образец подзаголовка</a:t>
            </a:r>
          </a:p>
        </p:txBody>
      </p:sp>
      <p:sp>
        <p:nvSpPr>
          <p:cNvPr hidden="false" id="34" name="Shape 34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35" name="Shape 35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36" name="Shape 36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vertTx">
  <p:cSld name="Title and Vertical Text">
    <p:spTree>
      <p:nvGrpSpPr>
        <p:cNvPr hidden="false" id="54" name="GroupShape 54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55" name="Shape 55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56" name="Shape 56"/>
          <p:cNvSpPr txBox="true"/>
          <p:nvPr isPhoto="false">
            <p:ph idx="1" type="body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57" name="Shape 57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58" name="Shape 58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59" name="Shape 59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vertTitleAndTx">
  <p:cSld name="Vertical Title and Text">
    <p:spTree>
      <p:nvGrpSpPr>
        <p:cNvPr hidden="false" id="25" name="GroupShape 25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26" name="Shape 26"/>
          <p:cNvSpPr txBox="true"/>
          <p:nvPr isPhoto="false">
            <p:ph idx="0" type="title"/>
          </p:nvPr>
        </p:nvSpPr>
        <p:spPr>
          <a:xfrm flipH="false" flipV="false" rot="0">
            <a:off x="7651329" y="402483"/>
            <a:ext cx="2305422" cy="6406475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27" name="Shape 27"/>
          <p:cNvSpPr txBox="true"/>
          <p:nvPr isPhoto="false">
            <p:ph idx="1" type="body"/>
          </p:nvPr>
        </p:nvSpPr>
        <p:spPr>
          <a:xfrm flipH="false" flipV="false" rot="0">
            <a:off x="735062" y="402483"/>
            <a:ext cx="6782619" cy="6406475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28" name="Shape 28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29" name="Shape 29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30" name="Shape 30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cust">
  <p:cSld name="1_Заголовок и объект">
    <p:spTree>
      <p:nvGrpSpPr>
        <p:cNvPr hidden="false" id="12" name="GroupShape 12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pic>
        <p:nvPicPr>
          <p:cNvPr hidden="false" id="14" name="Shape 14"/>
          <p:cNvPicPr preferRelativeResize="true"/>
          <p:nvPr isPhoto="false"/>
        </p:nvPicPr>
        <p:blipFill>
          <a:blip r:embed="rId1"/>
          <a:stretch/>
        </p:blipFill>
        <p:spPr>
          <a:xfrm flipH="false" flipV="false" rot="0">
            <a:off x="8774963" y="5658652"/>
            <a:ext cx="1943227" cy="1931797"/>
          </a:xfrm>
          <a:prstGeom prst="rect">
            <a:avLst/>
          </a:prstGeom>
        </p:spPr>
      </p:pic>
      <p:sp>
        <p:nvSpPr>
          <p:cNvPr hidden="false" id="15" name="Shape 15"/>
          <p:cNvSpPr txBox="true"/>
          <p:nvPr isPhoto="false">
            <p:ph idx="0" type="title"/>
          </p:nvPr>
        </p:nvSpPr>
        <p:spPr>
          <a:xfrm flipH="false" flipV="false" rot="0">
            <a:off x="373675" y="47869"/>
            <a:ext cx="9116321" cy="571500"/>
          </a:xfrm>
          <a:prstGeom prst="rect">
            <a:avLst/>
          </a:prstGeom>
        </p:spPr>
        <p:txBody>
          <a:bodyPr>
            <a:normAutofit fontScale="100%" lnSpcReduction="0%"/>
          </a:bodyPr>
          <a:lstStyle>
            <a:defPPr/>
            <a:lvl1pPr lvl="0">
              <a:defRPr b="true" sz="2600">
                <a:latin typeface="Century Gothic"/>
                <a:ea typeface="Century Gothic"/>
                <a:cs typeface="Century Gothic"/>
              </a:defRPr>
            </a:lvl1pPr>
          </a:lstStyle>
          <a:p>
            <a:r>
              <a:t>Образец заголовка</a:t>
            </a:r>
          </a:p>
        </p:txBody>
      </p:sp>
      <p:sp>
        <p:nvSpPr>
          <p:cNvPr hidden="false" id="16" name="Shape 16"/>
          <p:cNvSpPr txBox="true"/>
          <p:nvPr isPhoto="false">
            <p:ph idx="12" type="sldNum"/>
          </p:nvPr>
        </p:nvSpPr>
        <p:spPr>
          <a:xfrm flipH="false" flipV="false" rot="0">
            <a:off x="9538862" y="7071505"/>
            <a:ext cx="1070963" cy="402483"/>
          </a:xfrm>
          <a:prstGeom prst="rect">
            <a:avLst/>
          </a:prstGeom>
        </p:spPr>
        <p:txBody>
          <a:bodyPr/>
          <a:lstStyle>
            <a:defPPr/>
            <a:lvl1pPr lvl="0">
              <a:defRPr b="true" sz="1800">
                <a:solidFill>
                  <a:srgbClr val="FF4261"/>
                </a:solidFill>
                <a:latin typeface="Century Gothic"/>
                <a:ea typeface="Century Gothic"/>
                <a:cs typeface="Century Gothic"/>
              </a:defRPr>
            </a:lvl1pPr>
          </a:lstStyle>
          <a:p>
            <a:r>
              <a:t>‹#›</a:t>
            </a:r>
          </a:p>
        </p:txBody>
      </p:sp>
      <p:pic>
        <p:nvPicPr>
          <p:cNvPr hidden="false" id="18" name="Shape 18"/>
          <p:cNvPicPr preferRelativeResize="true"/>
          <p:nvPr isPhoto="false"/>
        </p:nvPicPr>
        <p:blipFill>
          <a:blip r:embed="rId2"/>
          <a:stretch/>
        </p:blipFill>
        <p:spPr>
          <a:xfrm flipH="false" flipV="false" rot="0">
            <a:off x="9842708" y="195646"/>
            <a:ext cx="547761" cy="659651"/>
          </a:xfrm>
          <a:prstGeom prst="rect">
            <a:avLst/>
          </a:prstGeom>
        </p:spPr>
      </p:pic>
    </p:spTree>
  </p:cSld>
</p:sldLayout>
</file>

<file path=ppt/slideLayouts/slideLayout13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cust">
  <p:cSld name="3_Титульный слайд">
    <p:spTree>
      <p:nvGrpSpPr>
        <p:cNvPr hidden="false" id="44" name="GroupShape 44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pic>
        <p:nvPicPr>
          <p:cNvPr hidden="false" id="46" name="Shape 46"/>
          <p:cNvPicPr preferRelativeResize="true"/>
          <p:nvPr isPhoto="false"/>
        </p:nvPicPr>
        <p:blipFill>
          <a:blip r:embed="rId1"/>
          <a:stretch/>
        </p:blipFill>
        <p:spPr>
          <a:xfrm flipH="false" flipV="false" rot="0">
            <a:off x="659" y="2"/>
            <a:ext cx="10690495" cy="7559675"/>
          </a:xfrm>
          <a:prstGeom prst="rect">
            <a:avLst/>
          </a:prstGeom>
        </p:spPr>
      </p:pic>
      <p:sp>
        <p:nvSpPr>
          <p:cNvPr hidden="false" id="47" name="Shape 47"/>
          <p:cNvSpPr txBox="true"/>
          <p:nvPr isPhoto="false"/>
        </p:nvSpPr>
        <p:spPr>
          <a:xfrm flipH="false" flipV="false" rot="0">
            <a:off x="329469" y="6553059"/>
            <a:ext cx="1446958" cy="426285"/>
          </a:xfrm>
          <a:prstGeom prst="rect">
            <a:avLst/>
          </a:prstGeom>
          <a:ln w="12700"/>
        </p:spPr>
        <p:txBody>
          <a:bodyPr bIns="31322" lIns="31322" rIns="31322" tIns="31322">
            <a:normAutofit fontScale="100%" lnSpcReduction="0%"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b="true" sz="2000">
                <a:solidFill>
                  <a:schemeClr val="bg1"/>
                </a:solidFill>
                <a:latin typeface="Century Gothic"/>
                <a:ea typeface="Century Gothic"/>
                <a:cs typeface="Century Gothic"/>
              </a:rPr>
              <a:t>2022</a:t>
            </a:r>
            <a:endParaRPr b="true" sz="2000">
              <a:solidFill>
                <a:schemeClr val="bg1"/>
              </a:solidFill>
              <a:latin typeface="Century Gothic"/>
              <a:ea typeface="Century Gothic"/>
              <a:cs typeface="Century Gothic"/>
            </a:endParaRPr>
          </a:p>
        </p:txBody>
      </p:sp>
      <p:sp>
        <p:nvSpPr>
          <p:cNvPr hidden="false" id="48" name="Shape 48"/>
          <p:cNvSpPr txBox="true"/>
          <p:nvPr isPhoto="false">
            <p:ph idx="0" type="title"/>
          </p:nvPr>
        </p:nvSpPr>
        <p:spPr>
          <a:xfrm flipH="false" flipV="false" rot="0">
            <a:off x="262630" y="446445"/>
            <a:ext cx="7806267" cy="3894350"/>
          </a:xfrm>
          <a:prstGeom prst="rect">
            <a:avLst/>
          </a:prstGeom>
        </p:spPr>
        <p:txBody>
          <a:bodyPr anchor="ctr" bIns="45720" lIns="91440" rIns="91440" tIns="45720" vert="horz">
            <a:normAutofit fontScale="100%" lnSpcReduction="0%"/>
          </a:bodyPr>
          <a:lstStyle>
            <a:defPPr/>
            <a:lvl1pPr lvl="0">
              <a:defRPr b="true" sz="6000">
                <a:solidFill>
                  <a:schemeClr val="bg1"/>
                </a:solidFill>
                <a:latin typeface="Century Gothic"/>
                <a:ea typeface="Century Gothic"/>
                <a:cs typeface="Century Gothic"/>
              </a:defRPr>
            </a:lvl1pPr>
          </a:lstStyle>
          <a:p>
            <a:r>
              <a:t>Образец заголовка</a:t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cust">
  <p:cSld name="1_Титульный слайд">
    <p:spTree>
      <p:nvGrpSpPr>
        <p:cNvPr hidden="false" id="49" name="GroupShape 49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pic>
        <p:nvPicPr>
          <p:cNvPr hidden="false" id="51" name="Shape 51"/>
          <p:cNvPicPr preferRelativeResize="true"/>
          <p:nvPr isPhoto="false"/>
        </p:nvPicPr>
        <p:blipFill>
          <a:blip r:embed="rId1"/>
          <a:stretch/>
        </p:blipFill>
        <p:spPr>
          <a:xfrm flipH="false" flipV="false" rot="0">
            <a:off x="0" y="75"/>
            <a:ext cx="10691813" cy="7559529"/>
          </a:xfrm>
          <a:prstGeom prst="rect">
            <a:avLst/>
          </a:prstGeom>
        </p:spPr>
      </p:pic>
      <p:sp>
        <p:nvSpPr>
          <p:cNvPr hidden="false" id="52" name="Shape 52"/>
          <p:cNvSpPr txBox="true"/>
          <p:nvPr isPhoto="false"/>
        </p:nvSpPr>
        <p:spPr>
          <a:xfrm flipH="false" flipV="false" rot="0">
            <a:off x="361324" y="7131716"/>
            <a:ext cx="1446958" cy="335602"/>
          </a:xfrm>
          <a:prstGeom prst="rect">
            <a:avLst/>
          </a:prstGeom>
          <a:ln w="12700"/>
        </p:spPr>
        <p:txBody>
          <a:bodyPr bIns="31322" lIns="31322" rIns="31322" tIns="31322">
            <a:normAutofit fontScale="100%" lnSpcReduction="0%"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b="false" sz="2000">
                <a:solidFill>
                  <a:srgbClr val="FF4261"/>
                </a:solidFill>
                <a:latin typeface="Century Gothic"/>
                <a:ea typeface="Century Gothic"/>
                <a:cs typeface="Century Gothic"/>
              </a:rPr>
              <a:t>202</a:t>
            </a:r>
            <a:r>
              <a:rPr b="false" sz="2000">
                <a:solidFill>
                  <a:srgbClr val="FF4261"/>
                </a:solidFill>
                <a:latin typeface="Century Gothic"/>
                <a:ea typeface="Century Gothic"/>
                <a:cs typeface="Century Gothic"/>
              </a:rPr>
              <a:t>2</a:t>
            </a:r>
            <a:endParaRPr b="false" sz="2000">
              <a:solidFill>
                <a:srgbClr val="FF4261"/>
              </a:solidFill>
              <a:latin typeface="Century Gothic"/>
              <a:ea typeface="Century Gothic"/>
              <a:cs typeface="Century Gothic"/>
            </a:endParaRPr>
          </a:p>
        </p:txBody>
      </p:sp>
      <p:sp>
        <p:nvSpPr>
          <p:cNvPr hidden="false" id="53" name="Shape 53"/>
          <p:cNvSpPr txBox="true"/>
          <p:nvPr isPhoto="false">
            <p:ph idx="0" type="title"/>
          </p:nvPr>
        </p:nvSpPr>
        <p:spPr>
          <a:xfrm flipH="false" flipV="false" rot="0">
            <a:off x="293402" y="1230923"/>
            <a:ext cx="7806267" cy="3065910"/>
          </a:xfrm>
          <a:prstGeom prst="rect">
            <a:avLst/>
          </a:prstGeom>
        </p:spPr>
        <p:txBody>
          <a:bodyPr anchor="ctr" bIns="45720" lIns="91440" rIns="91440" tIns="45720" vert="horz">
            <a:normAutofit fontScale="100%" lnSpcReduction="0%"/>
          </a:bodyPr>
          <a:lstStyle>
            <a:defPPr/>
            <a:lvl1pPr lvl="0">
              <a:defRPr b="true">
                <a:solidFill>
                  <a:srgbClr val="FF4261"/>
                </a:solidFill>
                <a:latin typeface="Century Gothic"/>
                <a:ea typeface="Century Gothic"/>
                <a:cs typeface="Century Gothic"/>
              </a:defRPr>
            </a:lvl1pPr>
          </a:lstStyle>
          <a:p>
            <a:r>
              <a:t>Образец заголовка</a:t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cust">
  <p:cSld name="2_Заголовок и объект">
    <p:spTree>
      <p:nvGrpSpPr>
        <p:cNvPr hidden="false" id="60" name="GroupShape 60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pic>
        <p:nvPicPr>
          <p:cNvPr hidden="false" id="62" name="Shape 62"/>
          <p:cNvPicPr preferRelativeResize="true"/>
          <p:nvPr isPhoto="false"/>
        </p:nvPicPr>
        <p:blipFill>
          <a:blip r:embed="rId1"/>
          <a:stretch/>
        </p:blipFill>
        <p:spPr>
          <a:xfrm flipH="false" flipV="false" rot="0">
            <a:off x="8774963" y="5658652"/>
            <a:ext cx="1943227" cy="1931797"/>
          </a:xfrm>
          <a:prstGeom prst="rect">
            <a:avLst/>
          </a:prstGeom>
        </p:spPr>
      </p:pic>
      <p:sp>
        <p:nvSpPr>
          <p:cNvPr hidden="false" id="63" name="Shape 63"/>
          <p:cNvSpPr txBox="true"/>
          <p:nvPr isPhoto="false">
            <p:ph idx="0" type="title"/>
          </p:nvPr>
        </p:nvSpPr>
        <p:spPr>
          <a:xfrm flipH="false" flipV="false" rot="0">
            <a:off x="373675" y="47869"/>
            <a:ext cx="9116321" cy="571500"/>
          </a:xfrm>
          <a:prstGeom prst="rect">
            <a:avLst/>
          </a:prstGeom>
        </p:spPr>
        <p:txBody>
          <a:bodyPr>
            <a:normAutofit fontScale="100%" lnSpcReduction="0%"/>
          </a:bodyPr>
          <a:lstStyle>
            <a:defPPr/>
            <a:lvl1pPr lvl="0">
              <a:defRPr b="true" sz="2600">
                <a:latin typeface="Century Gothic"/>
                <a:ea typeface="Century Gothic"/>
                <a:cs typeface="Century Gothic"/>
              </a:defRPr>
            </a:lvl1pPr>
          </a:lstStyle>
          <a:p>
            <a:r>
              <a:t>Образец заголовка</a:t>
            </a:r>
          </a:p>
        </p:txBody>
      </p:sp>
      <p:sp>
        <p:nvSpPr>
          <p:cNvPr hidden="false" id="64" name="Shape 64"/>
          <p:cNvSpPr txBox="true"/>
          <p:nvPr isPhoto="false">
            <p:ph idx="12" type="sldNum"/>
          </p:nvPr>
        </p:nvSpPr>
        <p:spPr>
          <a:xfrm flipH="false" flipV="false" rot="0">
            <a:off x="9538862" y="7071505"/>
            <a:ext cx="1070963" cy="402483"/>
          </a:xfrm>
          <a:prstGeom prst="rect">
            <a:avLst/>
          </a:prstGeom>
        </p:spPr>
        <p:txBody>
          <a:bodyPr/>
          <a:lstStyle>
            <a:defPPr/>
            <a:lvl1pPr lvl="0">
              <a:defRPr b="true" sz="1800">
                <a:solidFill>
                  <a:srgbClr val="FF4261"/>
                </a:solidFill>
                <a:latin typeface="Century Gothic"/>
                <a:ea typeface="Century Gothic"/>
                <a:cs typeface="Century Gothic"/>
              </a:defRPr>
            </a:lvl1pPr>
          </a:lstStyle>
          <a:p>
            <a:r>
              <a:t>‹#›</a:t>
            </a:r>
          </a:p>
        </p:txBody>
      </p:sp>
      <p:pic>
        <p:nvPicPr>
          <p:cNvPr hidden="false" id="66" name="Shape 66"/>
          <p:cNvPicPr preferRelativeResize="true"/>
          <p:nvPr isPhoto="false"/>
        </p:nvPicPr>
        <p:blipFill>
          <a:blip r:embed="rId2"/>
          <a:stretch/>
        </p:blipFill>
        <p:spPr>
          <a:xfrm flipH="false" flipV="false" rot="0">
            <a:off x="9842708" y="195646"/>
            <a:ext cx="547761" cy="659651"/>
          </a:xfrm>
          <a:prstGeom prst="rect">
            <a:avLst/>
          </a:prstGeom>
        </p:spPr>
      </p:pic>
    </p:spTree>
  </p:cSld>
</p:sldLayout>
</file>

<file path=ppt/slideLayouts/slideLayout16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cust">
  <p:cSld name="3_Заголовок и объект">
    <p:spTree>
      <p:nvGrpSpPr>
        <p:cNvPr hidden="false" id="83" name="GroupShape 83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84" name="Shape 84"/>
          <p:cNvSpPr txBox="true"/>
          <p:nvPr isPhoto="false">
            <p:ph idx="0" type="title"/>
          </p:nvPr>
        </p:nvSpPr>
        <p:spPr>
          <a:xfrm flipH="false" flipV="false" rot="0">
            <a:off x="219808" y="47870"/>
            <a:ext cx="9529559" cy="571500"/>
          </a:xfrm>
          <a:prstGeom prst="rect">
            <a:avLst/>
          </a:prstGeom>
        </p:spPr>
        <p:txBody>
          <a:bodyPr>
            <a:normAutofit fontScale="100%" lnSpcReduction="0%"/>
          </a:bodyPr>
          <a:lstStyle>
            <a:defPPr/>
            <a:lvl1pPr lvl="0">
              <a:defRPr b="true" sz="2600">
                <a:latin typeface="Century Gothic"/>
                <a:ea typeface="Century Gothic"/>
                <a:cs typeface="Century Gothic"/>
              </a:defRPr>
            </a:lvl1pPr>
          </a:lstStyle>
          <a:p>
            <a:r>
              <a:t>Образец заголовка</a:t>
            </a:r>
          </a:p>
        </p:txBody>
      </p:sp>
      <p:sp>
        <p:nvSpPr>
          <p:cNvPr hidden="false" id="85" name="Shape 85"/>
          <p:cNvSpPr txBox="true"/>
          <p:nvPr isPhoto="false">
            <p:ph idx="12" type="sldNum"/>
          </p:nvPr>
        </p:nvSpPr>
        <p:spPr>
          <a:xfrm flipH="false" flipV="false" rot="0">
            <a:off x="9538862" y="7071505"/>
            <a:ext cx="1070963" cy="402483"/>
          </a:xfrm>
          <a:prstGeom prst="rect">
            <a:avLst/>
          </a:prstGeom>
        </p:spPr>
        <p:txBody>
          <a:bodyPr/>
          <a:lstStyle>
            <a:defPPr/>
            <a:lvl1pPr lvl="0">
              <a:defRPr b="true" sz="1800">
                <a:solidFill>
                  <a:srgbClr val="FF4261"/>
                </a:solidFill>
                <a:latin typeface="Century Gothic"/>
                <a:ea typeface="Century Gothic"/>
                <a:cs typeface="Century Gothic"/>
              </a:defRPr>
            </a:lvl1pPr>
          </a:lstStyle>
          <a:p>
            <a:r>
              <a:t>‹#›</a:t>
            </a:r>
          </a:p>
        </p:txBody>
      </p:sp>
      <p:pic>
        <p:nvPicPr>
          <p:cNvPr hidden="false" id="87" name="Shape 87"/>
          <p:cNvPicPr preferRelativeResize="true"/>
          <p:nvPr isPhoto="false"/>
        </p:nvPicPr>
        <p:blipFill>
          <a:blip r:embed="rId1"/>
          <a:stretch/>
        </p:blipFill>
        <p:spPr>
          <a:xfrm flipH="false" flipV="false" rot="0">
            <a:off x="9842708" y="195646"/>
            <a:ext cx="547761" cy="659651"/>
          </a:xfrm>
          <a:prstGeom prst="rect">
            <a:avLst/>
          </a:prstGeom>
        </p:spPr>
      </p:pic>
    </p:spTree>
  </p:cSld>
</p:sldLayout>
</file>

<file path=ppt/slideLayouts/slideLayout17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cust">
  <p:cSld name="4_Заголовок и объект">
    <p:spTree>
      <p:nvGrpSpPr>
        <p:cNvPr hidden="false" id="88" name="GroupShape 88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</p:spTree>
  </p:cSld>
</p:sldLayout>
</file>

<file path=ppt/slideLayouts/slideLayout2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obj">
  <p:cSld name="Title and Content">
    <p:spTree>
      <p:nvGrpSpPr>
        <p:cNvPr hidden="false" id="19" name="GroupShape 19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20" name="Shape 20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21" name="Shape 21"/>
          <p:cNvSpPr txBox="true"/>
          <p:nvPr isPhoto="false">
            <p:ph idx="1" type="body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22" name="Shape 22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23" name="Shape 23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24" name="Shape 24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secHead">
  <p:cSld name="Title and Subtitle">
    <p:spTree>
      <p:nvGrpSpPr>
        <p:cNvPr hidden="false" id="89" name="GroupShape 89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90" name="Shape 90"/>
          <p:cNvSpPr txBox="true"/>
          <p:nvPr isPhoto="false">
            <p:ph idx="0" type="title"/>
          </p:nvPr>
        </p:nvSpPr>
        <p:spPr>
          <a:xfrm flipH="false" flipV="false" rot="0">
            <a:off x="729493" y="1884670"/>
            <a:ext cx="9221689" cy="3144614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5262"/>
            </a:lvl1pPr>
          </a:lstStyle>
          <a:p>
            <a:r>
              <a:t>Образец заголовка</a:t>
            </a:r>
          </a:p>
        </p:txBody>
      </p:sp>
      <p:sp>
        <p:nvSpPr>
          <p:cNvPr hidden="false" id="91" name="Shape 91"/>
          <p:cNvSpPr txBox="true"/>
          <p:nvPr isPhoto="false">
            <p:ph idx="1" type="body"/>
          </p:nvPr>
        </p:nvSpPr>
        <p:spPr>
          <a:xfrm flipH="false" flipV="false" rot="0">
            <a:off x="729493" y="5059034"/>
            <a:ext cx="9221689" cy="1653678"/>
          </a:xfrm>
          <a:prstGeom prst="rect">
            <a:avLst/>
          </a:prstGeom>
        </p:spPr>
        <p:txBody>
          <a:bodyPr/>
          <a:lstStyle>
            <a:defPPr/>
            <a:lvl1pPr indent="0" lvl="0" marL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1pPr>
            <a:lvl2pPr indent="0" lvl="1" marL="400964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indent="0" lvl="2" marL="801929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indent="0" lvl="3" marL="1202893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indent="0" lvl="4" marL="1603858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indent="0" lvl="5" marL="2004822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indent="0" lvl="6" marL="2405786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indent="0" lvl="7" marL="2806751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indent="0" lvl="8" marL="3207715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hidden="false" id="92" name="Shape 92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93" name="Shape 93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94" name="Shape 94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titleOnly">
  <p:cSld name="Slide Title">
    <p:spTree>
      <p:nvGrpSpPr>
        <p:cNvPr hidden="false" id="7" name="GroupShape 7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8" name="Shape 8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9" name="Shape 9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10" name="Shape 10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11" name="Shape 11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twoObj">
  <p:cSld name="Title and Two Columns">
    <p:spTree>
      <p:nvGrpSpPr>
        <p:cNvPr hidden="false" id="37" name="GroupShape 37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38" name="Shape 38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39" name="Shape 39"/>
          <p:cNvSpPr txBox="true"/>
          <p:nvPr isPhoto="false">
            <p:ph idx="1" type="body"/>
          </p:nvPr>
        </p:nvSpPr>
        <p:spPr>
          <a:xfrm flipH="false" flipV="false" rot="0">
            <a:off x="735062" y="2012414"/>
            <a:ext cx="4544021" cy="4796544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40" name="Shape 40"/>
          <p:cNvSpPr txBox="true"/>
          <p:nvPr isPhoto="false">
            <p:ph idx="2" type="body"/>
          </p:nvPr>
        </p:nvSpPr>
        <p:spPr>
          <a:xfrm flipH="false" flipV="false" rot="0">
            <a:off x="5412730" y="2012414"/>
            <a:ext cx="4544021" cy="4796544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41" name="Shape 41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42" name="Shape 42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43" name="Shape 43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blank">
  <p:cSld name="Blank">
    <p:spTree>
      <p:nvGrpSpPr>
        <p:cNvPr hidden="false" id="102" name="GroupShape 102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03" name="Shape 103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104" name="Shape 104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105" name="Shape 105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twoTxTwoObj">
  <p:cSld name="Comparison">
    <p:spTree>
      <p:nvGrpSpPr>
        <p:cNvPr hidden="false" id="67" name="GroupShape 67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68" name="Shape 68"/>
          <p:cNvSpPr txBox="true"/>
          <p:nvPr isPhoto="false">
            <p:ph idx="0" type="title"/>
          </p:nvPr>
        </p:nvSpPr>
        <p:spPr>
          <a:xfrm flipH="false" flipV="false" rot="0">
            <a:off x="736455" y="402483"/>
            <a:ext cx="9221689" cy="146118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69" name="Shape 69"/>
          <p:cNvSpPr txBox="true"/>
          <p:nvPr isPhoto="false">
            <p:ph idx="1" type="body"/>
          </p:nvPr>
        </p:nvSpPr>
        <p:spPr>
          <a:xfrm flipH="false" flipV="false" rot="0">
            <a:off x="736455" y="1853171"/>
            <a:ext cx="4523138" cy="908210"/>
          </a:xfrm>
          <a:prstGeom prst="rect">
            <a:avLst/>
          </a:prstGeom>
        </p:spPr>
        <p:txBody>
          <a:bodyPr anchor="b"/>
          <a:lstStyle>
            <a:defPPr/>
            <a:lvl1pPr indent="0" lvl="0" marL="0">
              <a:buNone/>
              <a:defRPr b="true" sz="2105"/>
            </a:lvl1pPr>
            <a:lvl2pPr indent="0" lvl="1" marL="400964">
              <a:buNone/>
              <a:defRPr b="true" sz="1754"/>
            </a:lvl2pPr>
            <a:lvl3pPr indent="0" lvl="2" marL="801929">
              <a:buNone/>
              <a:defRPr b="true" sz="1579"/>
            </a:lvl3pPr>
            <a:lvl4pPr indent="0" lvl="3" marL="1202893">
              <a:buNone/>
              <a:defRPr b="true" sz="1403"/>
            </a:lvl4pPr>
            <a:lvl5pPr indent="0" lvl="4" marL="1603858">
              <a:buNone/>
              <a:defRPr b="true" sz="1403"/>
            </a:lvl5pPr>
            <a:lvl6pPr indent="0" lvl="5" marL="2004822">
              <a:buNone/>
              <a:defRPr b="true" sz="1403"/>
            </a:lvl6pPr>
            <a:lvl7pPr indent="0" lvl="6" marL="2405786">
              <a:buNone/>
              <a:defRPr b="true" sz="1403"/>
            </a:lvl7pPr>
            <a:lvl8pPr indent="0" lvl="7" marL="2806751">
              <a:buNone/>
              <a:defRPr b="true" sz="1403"/>
            </a:lvl8pPr>
            <a:lvl9pPr indent="0" lvl="8" marL="3207715">
              <a:buNone/>
              <a:defRPr b="true" sz="1403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hidden="false" id="70" name="Shape 70"/>
          <p:cNvSpPr txBox="true"/>
          <p:nvPr isPhoto="false">
            <p:ph idx="2" type="body"/>
          </p:nvPr>
        </p:nvSpPr>
        <p:spPr>
          <a:xfrm flipH="false" flipV="false" rot="0">
            <a:off x="736455" y="2761381"/>
            <a:ext cx="4523138" cy="4061576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71" name="Shape 71"/>
          <p:cNvSpPr txBox="true"/>
          <p:nvPr isPhoto="false">
            <p:ph idx="3" type="body"/>
          </p:nvPr>
        </p:nvSpPr>
        <p:spPr>
          <a:xfrm flipH="false" flipV="false" rot="0">
            <a:off x="5412730" y="1853171"/>
            <a:ext cx="4545412" cy="908210"/>
          </a:xfrm>
          <a:prstGeom prst="rect">
            <a:avLst/>
          </a:prstGeom>
        </p:spPr>
        <p:txBody>
          <a:bodyPr anchor="b"/>
          <a:lstStyle>
            <a:defPPr/>
            <a:lvl1pPr indent="0" lvl="0" marL="0">
              <a:buNone/>
              <a:defRPr b="true" sz="2105"/>
            </a:lvl1pPr>
            <a:lvl2pPr indent="0" lvl="1" marL="400964">
              <a:buNone/>
              <a:defRPr b="true" sz="1754"/>
            </a:lvl2pPr>
            <a:lvl3pPr indent="0" lvl="2" marL="801929">
              <a:buNone/>
              <a:defRPr b="true" sz="1579"/>
            </a:lvl3pPr>
            <a:lvl4pPr indent="0" lvl="3" marL="1202893">
              <a:buNone/>
              <a:defRPr b="true" sz="1403"/>
            </a:lvl4pPr>
            <a:lvl5pPr indent="0" lvl="4" marL="1603858">
              <a:buNone/>
              <a:defRPr b="true" sz="1403"/>
            </a:lvl5pPr>
            <a:lvl6pPr indent="0" lvl="5" marL="2004822">
              <a:buNone/>
              <a:defRPr b="true" sz="1403"/>
            </a:lvl6pPr>
            <a:lvl7pPr indent="0" lvl="6" marL="2405786">
              <a:buNone/>
              <a:defRPr b="true" sz="1403"/>
            </a:lvl7pPr>
            <a:lvl8pPr indent="0" lvl="7" marL="2806751">
              <a:buNone/>
              <a:defRPr b="true" sz="1403"/>
            </a:lvl8pPr>
            <a:lvl9pPr indent="0" lvl="8" marL="3207715">
              <a:buNone/>
              <a:defRPr b="true" sz="1403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hidden="false" id="72" name="Shape 72"/>
          <p:cNvSpPr txBox="true"/>
          <p:nvPr isPhoto="false">
            <p:ph idx="4" type="body"/>
          </p:nvPr>
        </p:nvSpPr>
        <p:spPr>
          <a:xfrm flipH="false" flipV="false" rot="0">
            <a:off x="5412730" y="2761381"/>
            <a:ext cx="4545412" cy="4061576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73" name="Shape 73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74" name="Shape 74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75" name="Shape 75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objTx">
  <p:cSld name="Title, Text and Object">
    <p:spTree>
      <p:nvGrpSpPr>
        <p:cNvPr hidden="false" id="95" name="GroupShape 95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96" name="Shape 96"/>
          <p:cNvSpPr txBox="true"/>
          <p:nvPr isPhoto="false">
            <p:ph idx="0" type="title"/>
          </p:nvPr>
        </p:nvSpPr>
        <p:spPr>
          <a:xfrm flipH="false" flipV="false" rot="0">
            <a:off x="736455" y="503978"/>
            <a:ext cx="3448388" cy="1763923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2806"/>
            </a:lvl1pPr>
          </a:lstStyle>
          <a:p>
            <a:r>
              <a:t>Образец заголовка</a:t>
            </a:r>
          </a:p>
        </p:txBody>
      </p:sp>
      <p:sp>
        <p:nvSpPr>
          <p:cNvPr hidden="false" id="97" name="Shape 97"/>
          <p:cNvSpPr txBox="true"/>
          <p:nvPr isPhoto="false">
            <p:ph idx="1" type="body"/>
          </p:nvPr>
        </p:nvSpPr>
        <p:spPr>
          <a:xfrm flipH="false" flipV="false" rot="0">
            <a:off x="4545413" y="1088454"/>
            <a:ext cx="5412729" cy="5372269"/>
          </a:xfrm>
          <a:prstGeom prst="rect">
            <a:avLst/>
          </a:prstGeom>
        </p:spPr>
        <p:txBody>
          <a:bodyPr/>
          <a:lstStyle>
            <a:defPPr/>
            <a:lvl1pPr lvl="0">
              <a:defRPr sz="2806"/>
            </a:lvl1pPr>
            <a:lvl2pPr lvl="1">
              <a:defRPr sz="2456"/>
            </a:lvl2pPr>
            <a:lvl3pPr lvl="2">
              <a:defRPr sz="2105"/>
            </a:lvl3pPr>
            <a:lvl4pPr lvl="3">
              <a:defRPr sz="1754"/>
            </a:lvl4pPr>
            <a:lvl5pPr lvl="4">
              <a:defRPr sz="1754"/>
            </a:lvl5pPr>
            <a:lvl6pPr lvl="5">
              <a:defRPr sz="1754"/>
            </a:lvl6pPr>
            <a:lvl7pPr lvl="6">
              <a:defRPr sz="1754"/>
            </a:lvl7pPr>
            <a:lvl8pPr lvl="7">
              <a:defRPr sz="1754"/>
            </a:lvl8pPr>
            <a:lvl9pPr lvl="8">
              <a:defRPr sz="1754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98" name="Shape 98"/>
          <p:cNvSpPr txBox="true"/>
          <p:nvPr isPhoto="false">
            <p:ph idx="2" type="body"/>
          </p:nvPr>
        </p:nvSpPr>
        <p:spPr>
          <a:xfrm flipH="false" flipV="false" rot="0">
            <a:off x="736455" y="2267902"/>
            <a:ext cx="3448388" cy="4201570"/>
          </a:xfrm>
          <a:prstGeom prst="rect">
            <a:avLst/>
          </a:prstGeom>
        </p:spPr>
        <p:txBody>
          <a:bodyPr/>
          <a:lstStyle>
            <a:defPPr/>
            <a:lvl1pPr indent="0" lvl="0" marL="0">
              <a:buNone/>
              <a:defRPr sz="1403"/>
            </a:lvl1pPr>
            <a:lvl2pPr indent="0" lvl="1" marL="400964">
              <a:buNone/>
              <a:defRPr sz="1228"/>
            </a:lvl2pPr>
            <a:lvl3pPr indent="0" lvl="2" marL="801929">
              <a:buNone/>
              <a:defRPr sz="1052"/>
            </a:lvl3pPr>
            <a:lvl4pPr indent="0" lvl="3" marL="1202893">
              <a:buNone/>
              <a:defRPr sz="877"/>
            </a:lvl4pPr>
            <a:lvl5pPr indent="0" lvl="4" marL="1603858">
              <a:buNone/>
              <a:defRPr sz="877"/>
            </a:lvl5pPr>
            <a:lvl6pPr indent="0" lvl="5" marL="2004822">
              <a:buNone/>
              <a:defRPr sz="877"/>
            </a:lvl6pPr>
            <a:lvl7pPr indent="0" lvl="6" marL="2405786">
              <a:buNone/>
              <a:defRPr sz="877"/>
            </a:lvl7pPr>
            <a:lvl8pPr indent="0" lvl="7" marL="2806751">
              <a:buNone/>
              <a:defRPr sz="877"/>
            </a:lvl8pPr>
            <a:lvl9pPr indent="0" lvl="8" marL="3207715">
              <a:buNone/>
              <a:defRPr sz="877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hidden="false" id="99" name="Shape 99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100" name="Shape 100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101" name="Shape 101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picTx">
  <p:cSld name="Title and Picture">
    <p:spTree>
      <p:nvGrpSpPr>
        <p:cNvPr hidden="false" id="76" name="GroupShape 76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77" name="Shape 77"/>
          <p:cNvSpPr txBox="true"/>
          <p:nvPr isPhoto="false">
            <p:ph idx="0" type="title"/>
          </p:nvPr>
        </p:nvSpPr>
        <p:spPr>
          <a:xfrm flipH="false" flipV="false" rot="0">
            <a:off x="736455" y="503978"/>
            <a:ext cx="3448388" cy="1763923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2806"/>
            </a:lvl1pPr>
          </a:lstStyle>
          <a:p>
            <a:r>
              <a:t>Образец заголовка</a:t>
            </a:r>
          </a:p>
        </p:txBody>
      </p:sp>
      <p:sp>
        <p:nvSpPr>
          <p:cNvPr hidden="false" id="78" name="Shape 78"/>
          <p:cNvSpPr txBox="true"/>
          <p:nvPr isPhoto="false">
            <p:ph idx="1" type="body"/>
          </p:nvPr>
        </p:nvSpPr>
        <p:spPr>
          <a:xfrm flipH="false" flipV="false" rot="0">
            <a:off x="4545413" y="1088454"/>
            <a:ext cx="5412729" cy="5372269"/>
          </a:xfrm>
          <a:prstGeom prst="rect">
            <a:avLst/>
          </a:prstGeom>
        </p:spPr>
        <p:txBody>
          <a:bodyPr/>
          <a:lstStyle>
            <a:defPPr/>
            <a:lvl1pPr indent="0" lvl="0" marL="0">
              <a:buNone/>
              <a:defRPr sz="2806"/>
            </a:lvl1pPr>
            <a:lvl2pPr indent="0" lvl="1" marL="400964">
              <a:buNone/>
              <a:defRPr sz="2456"/>
            </a:lvl2pPr>
            <a:lvl3pPr indent="0" lvl="2" marL="801929">
              <a:buNone/>
              <a:defRPr sz="2105"/>
            </a:lvl3pPr>
            <a:lvl4pPr indent="0" lvl="3" marL="1202893">
              <a:buNone/>
              <a:defRPr sz="1754"/>
            </a:lvl4pPr>
            <a:lvl5pPr indent="0" lvl="4" marL="1603858">
              <a:buNone/>
              <a:defRPr sz="1754"/>
            </a:lvl5pPr>
            <a:lvl6pPr indent="0" lvl="5" marL="2004822">
              <a:buNone/>
              <a:defRPr sz="1754"/>
            </a:lvl6pPr>
            <a:lvl7pPr indent="0" lvl="6" marL="2405786">
              <a:buNone/>
              <a:defRPr sz="1754"/>
            </a:lvl7pPr>
            <a:lvl8pPr indent="0" lvl="7" marL="2806751">
              <a:buNone/>
              <a:defRPr sz="1754"/>
            </a:lvl8pPr>
            <a:lvl9pPr indent="0" lvl="8" marL="3207715">
              <a:buNone/>
              <a:defRPr sz="1754"/>
            </a:lvl9pPr>
          </a:lstStyle>
          <a:p/>
        </p:txBody>
      </p:sp>
      <p:sp>
        <p:nvSpPr>
          <p:cNvPr hidden="false" id="79" name="Shape 79"/>
          <p:cNvSpPr txBox="true"/>
          <p:nvPr isPhoto="false">
            <p:ph idx="2" type="body"/>
          </p:nvPr>
        </p:nvSpPr>
        <p:spPr>
          <a:xfrm flipH="false" flipV="false" rot="0">
            <a:off x="736455" y="2267902"/>
            <a:ext cx="3448388" cy="4201570"/>
          </a:xfrm>
          <a:prstGeom prst="rect">
            <a:avLst/>
          </a:prstGeom>
        </p:spPr>
        <p:txBody>
          <a:bodyPr/>
          <a:lstStyle>
            <a:defPPr/>
            <a:lvl1pPr indent="0" lvl="0" marL="0">
              <a:buNone/>
              <a:defRPr sz="1403"/>
            </a:lvl1pPr>
            <a:lvl2pPr indent="0" lvl="1" marL="400964">
              <a:buNone/>
              <a:defRPr sz="1228"/>
            </a:lvl2pPr>
            <a:lvl3pPr indent="0" lvl="2" marL="801929">
              <a:buNone/>
              <a:defRPr sz="1052"/>
            </a:lvl3pPr>
            <a:lvl4pPr indent="0" lvl="3" marL="1202893">
              <a:buNone/>
              <a:defRPr sz="877"/>
            </a:lvl4pPr>
            <a:lvl5pPr indent="0" lvl="4" marL="1603858">
              <a:buNone/>
              <a:defRPr sz="877"/>
            </a:lvl5pPr>
            <a:lvl6pPr indent="0" lvl="5" marL="2004822">
              <a:buNone/>
              <a:defRPr sz="877"/>
            </a:lvl6pPr>
            <a:lvl7pPr indent="0" lvl="6" marL="2405786">
              <a:buNone/>
              <a:defRPr sz="877"/>
            </a:lvl7pPr>
            <a:lvl8pPr indent="0" lvl="7" marL="2806751">
              <a:buNone/>
              <a:defRPr sz="877"/>
            </a:lvl8pPr>
            <a:lvl9pPr indent="0" lvl="8" marL="3207715">
              <a:buNone/>
              <a:defRPr sz="877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hidden="false" id="80" name="Shape 80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81" name="Shape 81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82" name="Shape 82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Masters/_rels/slideMaster1.xml.rels><?xml version="1.0" encoding="UTF-8" standalone="no" ?>
<Relationships xmlns="http://schemas.openxmlformats.org/package/2006/relationships">
  <Relationship Id="rId13" Target="../slideLayouts/slideLayout12.xml" Type="http://schemas.openxmlformats.org/officeDocument/2006/relationships/slideLayout"/>
  <Relationship Id="rId11" Target="../slideLayouts/slideLayout10.xml" Type="http://schemas.openxmlformats.org/officeDocument/2006/relationships/slideLayout"/>
  <Relationship Id="rId18" Target="../slideLayouts/slideLayout17.xml" Type="http://schemas.openxmlformats.org/officeDocument/2006/relationships/slideLayout"/>
  <Relationship Id="rId17" Target="../slideLayouts/slideLayout16.xml" Type="http://schemas.openxmlformats.org/officeDocument/2006/relationships/slideLayout"/>
  <Relationship Id="rId10" Target="../slideLayouts/slideLayout9.xml" Type="http://schemas.openxmlformats.org/officeDocument/2006/relationships/slideLayout"/>
  <Relationship Id="rId15" Target="../slideLayouts/slideLayout14.xml" Type="http://schemas.openxmlformats.org/officeDocument/2006/relationships/slideLayout"/>
  <Relationship Id="rId9" Target="../slideLayouts/slideLayout8.xml" Type="http://schemas.openxmlformats.org/officeDocument/2006/relationships/slideLayout"/>
  <Relationship Id="rId8" Target="../slideLayouts/slideLayout7.xml" Type="http://schemas.openxmlformats.org/officeDocument/2006/relationships/slideLayout"/>
  <Relationship Id="rId7" Target="../slideLayouts/slideLayout6.xml" Type="http://schemas.openxmlformats.org/officeDocument/2006/relationships/slideLayout"/>
  <Relationship Id="rId14" Target="../slideLayouts/slideLayout13.xml" Type="http://schemas.openxmlformats.org/officeDocument/2006/relationships/slideLayout"/>
  <Relationship Id="rId6" Target="../slideLayouts/slideLayout5.xml" Type="http://schemas.openxmlformats.org/officeDocument/2006/relationships/slideLayout"/>
  <Relationship Id="rId5" Target="../slideLayouts/slideLayout4.xml" Type="http://schemas.openxmlformats.org/officeDocument/2006/relationships/slideLayout"/>
  <Relationship Id="rId4" Target="../slideLayouts/slideLayout3.xml" Type="http://schemas.openxmlformats.org/officeDocument/2006/relationships/slideLayout"/>
  <Relationship Id="rId16" Target="../slideLayouts/slideLayout15.xml" Type="http://schemas.openxmlformats.org/officeDocument/2006/relationships/slideLayout"/>
  <Relationship Id="rId12" Target="../slideLayouts/slideLayout11.xml" Type="http://schemas.openxmlformats.org/officeDocument/2006/relationships/slideLayout"/>
  <Relationship Id="rId3" Target="../slideLayouts/slideLayout2.xml" Type="http://schemas.openxmlformats.org/officeDocument/2006/relationships/slideLayout"/>
  <Relationship Id="rId2" Target="../slideLayouts/slideLayout1.xml" Type="http://schemas.openxmlformats.org/officeDocument/2006/relationships/slideLayout"/>
  <Relationship Id="rId1" Target="../theme/theme1.xml" Type="http://schemas.openxmlformats.org/officeDocument/2006/relationships/theme"/>
</Relationships>

</file>

<file path=ppt/slideMasters/slideMaster1.xml><?xml version="1.0" encoding="utf-8"?>
<p:sldMaster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>
  <p:cSld name="">
    <p:bg>
      <p:bgRef idx="1001">
        <a:schemeClr val="bg1"/>
      </p:bgRef>
    </p:bg>
    <p:spTree>
      <p:nvGrpSpPr>
        <p:cNvPr hidden="false" id="1" name="GroupShape 1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2" name="Shape 2"/>
          <p:cNvSpPr txBox="true"/>
          <p:nvPr isPhoto="false">
            <p:ph idx="0" type="title"/>
          </p:nvPr>
        </p:nvSpPr>
        <p:spPr>
          <a:xfrm flipH="false" flipV="false" rot="0">
            <a:off x="735062" y="402483"/>
            <a:ext cx="9221689" cy="1461188"/>
          </a:xfrm>
          <a:prstGeom prst="rect">
            <a:avLst/>
          </a:prstGeom>
        </p:spPr>
        <p:txBody>
          <a:bodyPr anchor="ctr" bIns="45720" lIns="91440" rIns="91440" tIns="45720" vert="horz">
            <a:normAutofit fontScale="100%" lnSpcReduction="0%"/>
          </a:bodyPr>
          <a:p>
            <a:r>
              <a:t>Образец заголовка</a:t>
            </a:r>
          </a:p>
        </p:txBody>
      </p:sp>
      <p:sp>
        <p:nvSpPr>
          <p:cNvPr hidden="false" id="3" name="Shape 3"/>
          <p:cNvSpPr txBox="true"/>
          <p:nvPr isPhoto="false">
            <p:ph idx="1" type="body"/>
          </p:nvPr>
        </p:nvSpPr>
        <p:spPr>
          <a:xfrm flipH="false" flipV="false" rot="0">
            <a:off x="735062" y="2012414"/>
            <a:ext cx="9221689" cy="4796544"/>
          </a:xfrm>
          <a:prstGeom prst="rect">
            <a:avLst/>
          </a:prstGeom>
        </p:spPr>
        <p:txBody>
          <a:bodyPr bIns="45720" lIns="91440" rIns="91440" tIns="45720" vert="horz">
            <a:normAutofit fontScale="100%" lnSpcReduction="0%"/>
          </a:bodyPr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4" name="Shape 4"/>
          <p:cNvSpPr txBox="true"/>
          <p:nvPr isPhoto="false">
            <p:ph idx="2" type="dt"/>
          </p:nvPr>
        </p:nvSpPr>
        <p:spPr>
          <a:xfrm flipH="false" flipV="false" rot="0">
            <a:off x="735062" y="7006698"/>
            <a:ext cx="2405657" cy="402483"/>
          </a:xfrm>
          <a:prstGeom prst="rect">
            <a:avLst/>
          </a:prstGeom>
        </p:spPr>
        <p:txBody>
          <a:bodyPr anchor="ctr" bIns="45720" lIns="91440" rIns="91440" tIns="45720" vert="horz"/>
          <a:lstStyle>
            <a:defPPr/>
            <a:lvl1pPr algn="l" indent="0" lvl="0" marL="0">
              <a:defRPr sz="1052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/>
        </p:txBody>
      </p:sp>
      <p:sp>
        <p:nvSpPr>
          <p:cNvPr hidden="false" id="5" name="Shape 5"/>
          <p:cNvSpPr txBox="true"/>
          <p:nvPr isPhoto="false">
            <p:ph idx="3" type="ftr"/>
          </p:nvPr>
        </p:nvSpPr>
        <p:spPr>
          <a:xfrm flipH="false" flipV="false" rot="0">
            <a:off x="3541663" y="7006698"/>
            <a:ext cx="3608486" cy="402483"/>
          </a:xfrm>
          <a:prstGeom prst="rect">
            <a:avLst/>
          </a:prstGeom>
        </p:spPr>
        <p:txBody>
          <a:bodyPr anchor="ctr" bIns="45720" lIns="91440" rIns="91440" tIns="45720" vert="horz"/>
          <a:lstStyle>
            <a:defPPr/>
            <a:lvl1pPr algn="ctr" indent="0" lvl="0" marL="0">
              <a:defRPr sz="1052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/>
        </p:txBody>
      </p:sp>
      <p:sp>
        <p:nvSpPr>
          <p:cNvPr hidden="false" id="6" name="Shape 6"/>
          <p:cNvSpPr txBox="true"/>
          <p:nvPr isPhoto="false">
            <p:ph idx="4" type="sldNum"/>
          </p:nvPr>
        </p:nvSpPr>
        <p:spPr>
          <a:xfrm flipH="false" flipV="false" rot="0">
            <a:off x="7551093" y="7006698"/>
            <a:ext cx="2405657" cy="402483"/>
          </a:xfrm>
          <a:prstGeom prst="rect">
            <a:avLst/>
          </a:prstGeom>
        </p:spPr>
        <p:txBody>
          <a:bodyPr anchor="ctr" bIns="45720" lIns="91440" rIns="91440" tIns="45720" vert="horz"/>
          <a:lstStyle>
            <a:defPPr/>
            <a:lvl1pPr algn="r" indent="0" lvl="0" marL="0">
              <a:defRPr sz="1052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‹#›</a:t>
            </a:r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</p:sldLayoutIdLst>
  <p:txStyles>
    <p:titleStyle>
      <a:defPPr/>
      <a:lvl1pPr algn="l" lvl="0">
        <a:lnSpc>
          <a:spcPct val="90000"/>
        </a:lnSpc>
        <a:buNone/>
        <a:defRPr sz="3859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defPPr/>
      <a:lvl1pPr algn="l" indent="-200482" lvl="0" marL="200482">
        <a:lnSpc>
          <a:spcPct val="90000"/>
        </a:lnSpc>
        <a:spcBef>
          <a:spcPts val="877"/>
        </a:spcBef>
        <a:buFont typeface="Arial"/>
        <a:buChar char="•"/>
        <a:defRPr sz="2456">
          <a:solidFill>
            <a:schemeClr val="tx1"/>
          </a:solidFill>
          <a:latin typeface="+mn-lt"/>
          <a:ea typeface="+mn-ea"/>
          <a:cs typeface="+mn-cs"/>
        </a:defRPr>
      </a:lvl1pPr>
      <a:lvl2pPr algn="l" indent="-200482" lvl="1" marL="601447">
        <a:lnSpc>
          <a:spcPct val="90000"/>
        </a:lnSpc>
        <a:spcBef>
          <a:spcPts val="439"/>
        </a:spcBef>
        <a:buFont typeface="Arial"/>
        <a:buChar char="•"/>
        <a:defRPr sz="2105">
          <a:solidFill>
            <a:schemeClr val="tx1"/>
          </a:solidFill>
          <a:latin typeface="+mn-lt"/>
          <a:ea typeface="+mn-ea"/>
          <a:cs typeface="+mn-cs"/>
        </a:defRPr>
      </a:lvl2pPr>
      <a:lvl3pPr algn="l" indent="-200482" lvl="2" marL="1002411">
        <a:lnSpc>
          <a:spcPct val="90000"/>
        </a:lnSpc>
        <a:spcBef>
          <a:spcPts val="439"/>
        </a:spcBef>
        <a:buFont typeface="Arial"/>
        <a:buChar char="•"/>
        <a:defRPr sz="1754">
          <a:solidFill>
            <a:schemeClr val="tx1"/>
          </a:solidFill>
          <a:latin typeface="+mn-lt"/>
          <a:ea typeface="+mn-ea"/>
          <a:cs typeface="+mn-cs"/>
        </a:defRPr>
      </a:lvl3pPr>
      <a:lvl4pPr algn="l" indent="-200481" lvl="3" marL="1403375">
        <a:lnSpc>
          <a:spcPct val="90000"/>
        </a:lnSpc>
        <a:spcBef>
          <a:spcPts val="439"/>
        </a:spcBef>
        <a:buFont typeface="Arial"/>
        <a:buChar char="•"/>
        <a:defRPr sz="1579">
          <a:solidFill>
            <a:schemeClr val="tx1"/>
          </a:solidFill>
          <a:latin typeface="+mn-lt"/>
          <a:ea typeface="+mn-ea"/>
          <a:cs typeface="+mn-cs"/>
        </a:defRPr>
      </a:lvl4pPr>
      <a:lvl5pPr algn="l" indent="-200481" lvl="4" marL="1804340">
        <a:lnSpc>
          <a:spcPct val="90000"/>
        </a:lnSpc>
        <a:spcBef>
          <a:spcPts val="439"/>
        </a:spcBef>
        <a:buFont typeface="Arial"/>
        <a:buChar char="•"/>
        <a:defRPr sz="1579">
          <a:solidFill>
            <a:schemeClr val="tx1"/>
          </a:solidFill>
          <a:latin typeface="+mn-lt"/>
          <a:ea typeface="+mn-ea"/>
          <a:cs typeface="+mn-cs"/>
        </a:defRPr>
      </a:lvl5pPr>
      <a:lvl6pPr algn="l" indent="-200481" lvl="5" marL="2205304">
        <a:lnSpc>
          <a:spcPct val="90000"/>
        </a:lnSpc>
        <a:spcBef>
          <a:spcPts val="439"/>
        </a:spcBef>
        <a:buFont typeface="Arial"/>
        <a:buChar char="•"/>
        <a:defRPr sz="1579">
          <a:solidFill>
            <a:schemeClr val="tx1"/>
          </a:solidFill>
          <a:latin typeface="+mn-lt"/>
          <a:ea typeface="+mn-ea"/>
          <a:cs typeface="+mn-cs"/>
        </a:defRPr>
      </a:lvl6pPr>
      <a:lvl7pPr algn="l" indent="-200481" lvl="6" marL="2606269">
        <a:lnSpc>
          <a:spcPct val="90000"/>
        </a:lnSpc>
        <a:spcBef>
          <a:spcPts val="439"/>
        </a:spcBef>
        <a:buFont typeface="Arial"/>
        <a:buChar char="•"/>
        <a:defRPr sz="1579">
          <a:solidFill>
            <a:schemeClr val="tx1"/>
          </a:solidFill>
          <a:latin typeface="+mn-lt"/>
          <a:ea typeface="+mn-ea"/>
          <a:cs typeface="+mn-cs"/>
        </a:defRPr>
      </a:lvl7pPr>
      <a:lvl8pPr algn="l" indent="-200481" lvl="7" marL="3007233">
        <a:lnSpc>
          <a:spcPct val="90000"/>
        </a:lnSpc>
        <a:spcBef>
          <a:spcPts val="439"/>
        </a:spcBef>
        <a:buFont typeface="Arial"/>
        <a:buChar char="•"/>
        <a:defRPr sz="1579">
          <a:solidFill>
            <a:schemeClr val="tx1"/>
          </a:solidFill>
          <a:latin typeface="+mn-lt"/>
          <a:ea typeface="+mn-ea"/>
          <a:cs typeface="+mn-cs"/>
        </a:defRPr>
      </a:lvl8pPr>
      <a:lvl9pPr algn="l" indent="-200481" lvl="8" marL="3408197">
        <a:lnSpc>
          <a:spcPct val="90000"/>
        </a:lnSpc>
        <a:spcBef>
          <a:spcPts val="439"/>
        </a:spcBef>
        <a:buFont typeface="Arial"/>
        <a:buChar char="•"/>
        <a:defRPr sz="1579">
          <a:solidFill>
            <a:schemeClr val="tx1"/>
          </a:solidFill>
          <a:latin typeface="+mn-lt"/>
          <a:ea typeface="+mn-ea"/>
          <a:cs typeface="+mn-cs"/>
        </a:defRPr>
      </a:lvl9pPr>
    </p:bodyStyle>
  </p:txStyles>
</p:sldMaster>
</file>

<file path=ppt/slides/_rels/slide1.xml.rels><?xml version="1.0" encoding="UTF-8" standalone="no" ?>
<Relationships xmlns="http://schemas.openxmlformats.org/package/2006/relationships">
  <Relationship Id="rId7" Target="../slideLayouts/slideLayout17.xml" Type="http://schemas.openxmlformats.org/officeDocument/2006/relationships/slideLayout"/>
  <Relationship Id="rId6" Target="../media/13.png" Type="http://schemas.openxmlformats.org/officeDocument/2006/relationships/image"/>
  <Relationship Id="rId5" Target="../media/12.png" Type="http://schemas.openxmlformats.org/officeDocument/2006/relationships/image"/>
  <Relationship Id="rId4" Target="../media/11.png" Type="http://schemas.openxmlformats.org/officeDocument/2006/relationships/image"/>
  <Relationship Id="rId3" Target="../media/10.png" Type="http://schemas.openxmlformats.org/officeDocument/2006/relationships/image"/>
  <Relationship Id="rId2" Target="../media/9.png" Type="http://schemas.openxmlformats.org/officeDocument/2006/relationships/image"/>
  <Relationship Id="rId1" Target="../media/8.png" Type="http://schemas.openxmlformats.org/officeDocument/2006/relationships/image"/>
</Relationships>

</file>

<file path=ppt/slides/_rels/slide2.xml.rels><?xml version="1.0" encoding="UTF-8" standalone="no" ?>
<Relationships xmlns="http://schemas.openxmlformats.org/package/2006/relationships">
  <Relationship Id="rId5" Target="../slideLayouts/slideLayout12.xml" Type="http://schemas.openxmlformats.org/officeDocument/2006/relationships/slideLayout"/>
  <Relationship Id="rId4" Target="../media/17.png" Type="http://schemas.openxmlformats.org/officeDocument/2006/relationships/image"/>
  <Relationship Id="rId3" Target="../media/16.png" Type="http://schemas.openxmlformats.org/officeDocument/2006/relationships/image"/>
  <Relationship Id="rId2" Target="../media/15.png" Type="http://schemas.openxmlformats.org/officeDocument/2006/relationships/image"/>
  <Relationship Id="rId1" Target="../media/14.png" Type="http://schemas.openxmlformats.org/officeDocument/2006/relationships/image"/>
</Relationships>

</file>

<file path=ppt/slides/_rels/slide3.xml.rels><?xml version="1.0" encoding="UTF-8" standalone="no" ?>
<Relationships xmlns="http://schemas.openxmlformats.org/package/2006/relationships">
  <Relationship Id="rId3" Target="../slideLayouts/slideLayout17.xml" Type="http://schemas.openxmlformats.org/officeDocument/2006/relationships/slideLayout"/>
  <Relationship Id="rId2" Target="../media/19.jpeg" Type="http://schemas.openxmlformats.org/officeDocument/2006/relationships/image"/>
  <Relationship Id="rId1" Target="../media/18.png" Type="http://schemas.openxmlformats.org/officeDocument/2006/relationships/image"/>
</Relationships>

</file>

<file path=ppt/slides/slide1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>
  <p:cSld name="">
    <p:spTree>
      <p:nvGrpSpPr>
        <p:cNvPr hidden="false" id="106" name="GroupShape 106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pic>
        <p:nvPicPr>
          <p:cNvPr hidden="false" id="108" name="Shape 108"/>
          <p:cNvPicPr preferRelativeResize="true"/>
          <p:nvPr isPhoto="false"/>
        </p:nvPicPr>
        <p:blipFill>
          <a:blip r:embed="rId1"/>
          <a:stretch/>
        </p:blipFill>
        <p:spPr>
          <a:xfrm flipH="false" flipV="false" rot="0">
            <a:off x="9001122" y="2504101"/>
            <a:ext cx="1321372" cy="646983"/>
          </a:xfrm>
          <a:prstGeom prst="rect">
            <a:avLst/>
          </a:prstGeom>
        </p:spPr>
      </p:pic>
      <p:pic>
        <p:nvPicPr>
          <p:cNvPr hidden="false" id="110" name="Shape 110"/>
          <p:cNvPicPr preferRelativeResize="true"/>
          <p:nvPr isPhoto="false"/>
        </p:nvPicPr>
        <p:blipFill>
          <a:blip r:embed="rId2"/>
          <a:stretch/>
        </p:blipFill>
        <p:spPr>
          <a:xfrm flipH="false" flipV="false" rot="0">
            <a:off x="2714625" y="4703503"/>
            <a:ext cx="1420295" cy="568118"/>
          </a:xfrm>
          <a:prstGeom prst="rect">
            <a:avLst/>
          </a:prstGeom>
        </p:spPr>
      </p:pic>
      <p:sp>
        <p:nvSpPr>
          <p:cNvPr hidden="false" id="111" name="Shape 111"/>
          <p:cNvSpPr txBox="true"/>
          <p:nvPr isPhoto="false">
            <p:ph idx="4294967295" type="title"/>
          </p:nvPr>
        </p:nvSpPr>
        <p:spPr>
          <a:xfrm flipH="false" flipV="false" rot="0">
            <a:off x="664301" y="67570"/>
            <a:ext cx="9345914" cy="571500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</a:lstStyle>
          <a:p>
            <a:pPr algn="r"/>
            <a:r>
              <a:rPr b="true" sz="3600">
                <a:solidFill>
                  <a:srgbClr val="C00000"/>
                </a:solidFill>
              </a:rPr>
              <a:t>Льготное кредитование бизнеса</a:t>
            </a:r>
            <a:endParaRPr b="true" sz="3600">
              <a:solidFill>
                <a:srgbClr val="C00000"/>
              </a:solidFill>
            </a:endParaRPr>
          </a:p>
        </p:txBody>
      </p:sp>
      <p:sp>
        <p:nvSpPr>
          <p:cNvPr hidden="false" id="112" name="Shape 112"/>
          <p:cNvSpPr txBox="true"/>
          <p:nvPr isPhoto="false"/>
        </p:nvSpPr>
        <p:spPr>
          <a:xfrm flipH="false" flipV="false" rot="0">
            <a:off x="979680" y="542650"/>
            <a:ext cx="4463962" cy="320600"/>
          </a:xfrm>
          <a:prstGeom prst="rect">
            <a:avLst/>
          </a:prstGeom>
        </p:spPr>
        <p:txBody>
          <a:bodyPr bIns="0" lIns="0" rIns="0" tIns="12700" vert="horz" wrap="squar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marL="12065">
              <a:lnSpc>
                <a:spcPct val="100000"/>
              </a:lnSpc>
              <a:spcBef>
                <a:spcPts val="145"/>
              </a:spcBef>
            </a:pPr>
            <a:r>
              <a:rPr b="true" sz="2000">
                <a:solidFill>
                  <a:srgbClr val="C00000"/>
                </a:solidFill>
                <a:latin typeface="Century Gothic"/>
                <a:ea typeface="Century Gothic"/>
                <a:cs typeface="Century Gothic"/>
              </a:rPr>
              <a:t>Федеральные меры </a:t>
            </a:r>
            <a:endParaRPr sz="800">
              <a:solidFill>
                <a:srgbClr val="C00000"/>
              </a:solidFill>
              <a:latin typeface="Century Gothic"/>
              <a:ea typeface="Century Gothic"/>
              <a:cs typeface="Century Gothic"/>
            </a:endParaRPr>
          </a:p>
        </p:txBody>
      </p:sp>
      <p:sp>
        <p:nvSpPr>
          <p:cNvPr hidden="false" id="113" name="Shape 113"/>
          <p:cNvSpPr txBox="false"/>
          <p:nvPr isPhoto="false"/>
        </p:nvSpPr>
        <p:spPr>
          <a:xfrm flipH="false" flipV="false" rot="0">
            <a:off x="220732" y="1642935"/>
            <a:ext cx="3770449" cy="2225225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</a:pPr>
            <a:r>
              <a:rPr b="true" sz="1200" u="sng">
                <a:solidFill>
                  <a:srgbClr val="FF4260"/>
                </a:solidFill>
                <a:latin typeface="Century Gothic"/>
                <a:ea typeface="Century Gothic"/>
                <a:cs typeface="Century Gothic"/>
              </a:rPr>
              <a:t>Субъекты МСП и СОНКО</a:t>
            </a:r>
            <a:endParaRPr b="true" sz="1200" u="sng">
              <a:solidFill>
                <a:srgbClr val="FF4260"/>
              </a:solidFill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r>
              <a:rPr b="true" sz="1400">
                <a:solidFill>
                  <a:srgbClr val="FF4260"/>
                </a:solidFill>
                <a:latin typeface="Century Gothic"/>
                <a:ea typeface="Century Gothic"/>
                <a:cs typeface="Century Gothic"/>
              </a:rPr>
              <a:t>150 млн  –</a:t>
            </a:r>
            <a:r>
              <a:rPr sz="1400">
                <a:latin typeface="Century Gothic"/>
                <a:ea typeface="Century Gothic"/>
                <a:cs typeface="Century Gothic"/>
              </a:rPr>
              <a:t>  </a:t>
            </a:r>
            <a:r>
              <a:rPr sz="1000">
                <a:latin typeface="Century Gothic"/>
                <a:ea typeface="Century Gothic"/>
                <a:cs typeface="Century Gothic"/>
              </a:rPr>
              <a:t>макс  размер кредита</a:t>
            </a:r>
            <a:endParaRPr sz="1000"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r>
              <a:rPr b="true" sz="1400">
                <a:solidFill>
                  <a:srgbClr val="FF4260"/>
                </a:solidFill>
                <a:latin typeface="Century Gothic"/>
                <a:ea typeface="Century Gothic"/>
                <a:cs typeface="Century Gothic"/>
              </a:rPr>
              <a:t>3 года – </a:t>
            </a:r>
            <a:r>
              <a:rPr sz="1000">
                <a:latin typeface="Century Gothic"/>
                <a:ea typeface="Century Gothic"/>
                <a:cs typeface="Century Gothic"/>
              </a:rPr>
              <a:t>срок субсидирования</a:t>
            </a:r>
            <a:endParaRPr sz="1000"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r>
              <a:rPr b="true" sz="1400">
                <a:solidFill>
                  <a:srgbClr val="FF4260"/>
                </a:solidFill>
                <a:latin typeface="Century Gothic"/>
                <a:ea typeface="Century Gothic"/>
                <a:cs typeface="Century Gothic"/>
              </a:rPr>
              <a:t>8,5% – </a:t>
            </a:r>
            <a:r>
              <a:rPr sz="1000">
                <a:latin typeface="Century Gothic"/>
                <a:ea typeface="Century Gothic"/>
                <a:cs typeface="Century Gothic"/>
              </a:rPr>
              <a:t>конечная ставка для заемщика</a:t>
            </a:r>
            <a:endParaRPr sz="1000"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r>
              <a:rPr b="true" sz="1400">
                <a:solidFill>
                  <a:srgbClr val="FF4260"/>
                </a:solidFill>
                <a:latin typeface="Century Gothic"/>
                <a:ea typeface="Century Gothic"/>
                <a:cs typeface="Century Gothic"/>
              </a:rPr>
              <a:t>Цели -</a:t>
            </a:r>
            <a:r>
              <a:rPr sz="1400">
                <a:latin typeface="Century Gothic"/>
                <a:ea typeface="Century Gothic"/>
                <a:cs typeface="Century Gothic"/>
              </a:rPr>
              <a:t> </a:t>
            </a:r>
            <a:r>
              <a:rPr sz="1000">
                <a:latin typeface="Century Gothic"/>
                <a:ea typeface="Century Gothic"/>
                <a:cs typeface="Century Gothic"/>
              </a:rPr>
              <a:t>оборотные цели, инвестиционные цели, рефинансирование</a:t>
            </a:r>
            <a:endParaRPr sz="1000"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endParaRPr sz="700"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r>
              <a:rPr sz="1000">
                <a:latin typeface="Century Gothic"/>
                <a:ea typeface="Century Gothic"/>
                <a:cs typeface="Century Gothic"/>
              </a:rPr>
              <a:t>Необходимо осуществление деятельности в пострадавшей отрасли! </a:t>
            </a:r>
            <a:r>
              <a:rPr b="true" i="true" sz="1000">
                <a:latin typeface="Century Gothic"/>
                <a:ea typeface="Century Gothic"/>
                <a:cs typeface="Century Gothic"/>
              </a:rPr>
              <a:t>(отрасли согласно  в постановлению Правительства РФ № 1513)</a:t>
            </a:r>
            <a:endParaRPr b="true" i="true" sz="1000"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endParaRPr b="true" i="true" sz="1000"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r>
              <a:rPr b="true" sz="1000">
                <a:solidFill>
                  <a:srgbClr val="000000"/>
                </a:solidFill>
                <a:latin typeface="Century Gothic"/>
                <a:ea typeface="Century Gothic"/>
                <a:cs typeface="Century Gothic"/>
              </a:rPr>
              <a:t>Срок действия Программы – </a:t>
            </a:r>
            <a:r>
              <a:rPr b="true" sz="1000">
                <a:solidFill>
                  <a:srgbClr val="FF4260"/>
                </a:solidFill>
                <a:latin typeface="Century Gothic"/>
                <a:ea typeface="Century Gothic"/>
                <a:cs typeface="Century Gothic"/>
              </a:rPr>
              <a:t>до конца марта 2022 г.</a:t>
            </a:r>
            <a:endParaRPr b="true" sz="1000">
              <a:solidFill>
                <a:srgbClr val="FF4260"/>
              </a:solidFill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r>
              <a:rPr b="true" sz="1600">
                <a:solidFill>
                  <a:srgbClr val="FF4260"/>
                </a:solidFill>
                <a:latin typeface="Century Gothic"/>
                <a:ea typeface="Century Gothic"/>
                <a:cs typeface="Century Gothic"/>
              </a:rPr>
              <a:t>Бюджет: 60</a:t>
            </a:r>
            <a:r>
              <a:rPr b="true" sz="1100">
                <a:solidFill>
                  <a:srgbClr val="FF4260"/>
                </a:solidFill>
                <a:latin typeface="Century Gothic"/>
                <a:ea typeface="Century Gothic"/>
                <a:cs typeface="Century Gothic"/>
              </a:rPr>
              <a:t> </a:t>
            </a:r>
            <a:r>
              <a:rPr b="true" sz="1400">
                <a:solidFill>
                  <a:srgbClr val="FF4260"/>
                </a:solidFill>
                <a:latin typeface="Century Gothic"/>
                <a:ea typeface="Century Gothic"/>
                <a:cs typeface="Century Gothic"/>
              </a:rPr>
              <a:t>млрд  </a:t>
            </a:r>
            <a:r>
              <a:rPr sz="1000">
                <a:latin typeface="Century Gothic"/>
                <a:ea typeface="Century Gothic"/>
                <a:cs typeface="Century Gothic"/>
              </a:rPr>
              <a:t>(фондирование)</a:t>
            </a:r>
            <a:endParaRPr sz="1000">
              <a:latin typeface="Century Gothic"/>
              <a:ea typeface="Century Gothic"/>
              <a:cs typeface="Century Gothic"/>
            </a:endParaRPr>
          </a:p>
        </p:txBody>
      </p:sp>
      <p:pic>
        <p:nvPicPr>
          <p:cNvPr hidden="false" id="115" name="Shape 115"/>
          <p:cNvPicPr preferRelativeResize="true"/>
          <p:nvPr isPhoto="false"/>
        </p:nvPicPr>
        <p:blipFill>
          <a:blip r:embed="rId3"/>
          <a:srcRect b="0" l="0" r="52302" t="0"/>
          <a:stretch/>
        </p:blipFill>
        <p:spPr>
          <a:xfrm flipH="false" flipV="false" rot="0">
            <a:off x="3141359" y="1892642"/>
            <a:ext cx="993562" cy="445752"/>
          </a:xfrm>
          <a:prstGeom prst="rect">
            <a:avLst/>
          </a:prstGeom>
        </p:spPr>
      </p:pic>
      <p:sp>
        <p:nvSpPr>
          <p:cNvPr hidden="false" id="116" name="Shape 116"/>
          <p:cNvSpPr txBox="false"/>
          <p:nvPr isPhoto="false"/>
        </p:nvSpPr>
        <p:spPr>
          <a:xfrm flipH="false" flipV="false" rot="0">
            <a:off x="276225" y="4542157"/>
            <a:ext cx="3518629" cy="2516072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</a:pPr>
            <a:r>
              <a:rPr b="true" sz="1200" u="sng">
                <a:solidFill>
                  <a:srgbClr val="FF4260"/>
                </a:solidFill>
                <a:latin typeface="Century Gothic"/>
                <a:ea typeface="Century Gothic"/>
                <a:cs typeface="Century Gothic"/>
              </a:rPr>
              <a:t>Малые и средние предприятия</a:t>
            </a:r>
            <a:endParaRPr b="true" sz="1200" u="sng">
              <a:solidFill>
                <a:srgbClr val="FF4260"/>
              </a:solidFill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endParaRPr b="true" sz="700">
              <a:solidFill>
                <a:srgbClr val="FF4260"/>
              </a:solidFill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r>
              <a:rPr b="true" sz="1400">
                <a:solidFill>
                  <a:srgbClr val="FF4260"/>
                </a:solidFill>
                <a:latin typeface="Century Gothic"/>
                <a:ea typeface="Century Gothic"/>
                <a:cs typeface="Century Gothic"/>
              </a:rPr>
              <a:t>150 млн  </a:t>
            </a:r>
            <a:r>
              <a:rPr sz="1000">
                <a:latin typeface="Century Gothic"/>
                <a:ea typeface="Century Gothic"/>
                <a:cs typeface="Century Gothic"/>
              </a:rPr>
              <a:t>–  макс  размер кредита</a:t>
            </a:r>
            <a:endParaRPr sz="1000"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r>
              <a:rPr b="true" sz="1400">
                <a:solidFill>
                  <a:srgbClr val="FF4260"/>
                </a:solidFill>
                <a:latin typeface="Century Gothic"/>
                <a:ea typeface="Century Gothic"/>
                <a:cs typeface="Century Gothic"/>
              </a:rPr>
              <a:t>1 год – </a:t>
            </a:r>
            <a:r>
              <a:rPr sz="1000">
                <a:latin typeface="Century Gothic"/>
                <a:ea typeface="Century Gothic"/>
                <a:cs typeface="Century Gothic"/>
              </a:rPr>
              <a:t>срок субсидирования</a:t>
            </a:r>
            <a:endParaRPr sz="1000"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r>
              <a:rPr b="true" sz="1400">
                <a:solidFill>
                  <a:srgbClr val="FF4260"/>
                </a:solidFill>
                <a:latin typeface="Century Gothic"/>
                <a:ea typeface="Century Gothic"/>
                <a:cs typeface="Century Gothic"/>
              </a:rPr>
              <a:t>13,5% – </a:t>
            </a:r>
            <a:r>
              <a:rPr sz="1000">
                <a:latin typeface="Century Gothic"/>
                <a:ea typeface="Century Gothic"/>
                <a:cs typeface="Century Gothic"/>
              </a:rPr>
              <a:t>конечная ставка для заемщика </a:t>
            </a:r>
            <a:r>
              <a:rPr i="true" sz="1000">
                <a:latin typeface="Century Gothic"/>
                <a:ea typeface="Century Gothic"/>
                <a:cs typeface="Century Gothic"/>
              </a:rPr>
              <a:t>(средние предприятия)</a:t>
            </a:r>
            <a:endParaRPr b="true" i="true" sz="1000">
              <a:solidFill>
                <a:srgbClr val="FF4260"/>
              </a:solidFill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r>
              <a:rPr b="true" sz="1400">
                <a:solidFill>
                  <a:srgbClr val="FF4260"/>
                </a:solidFill>
                <a:latin typeface="Century Gothic"/>
                <a:ea typeface="Century Gothic"/>
                <a:cs typeface="Century Gothic"/>
              </a:rPr>
              <a:t>15% – </a:t>
            </a:r>
            <a:r>
              <a:rPr sz="1000">
                <a:latin typeface="Century Gothic"/>
                <a:ea typeface="Century Gothic"/>
                <a:cs typeface="Century Gothic"/>
              </a:rPr>
              <a:t>конечная ставка для заемщика </a:t>
            </a:r>
            <a:r>
              <a:rPr i="true" sz="1000">
                <a:latin typeface="Century Gothic"/>
                <a:ea typeface="Century Gothic"/>
                <a:cs typeface="Century Gothic"/>
              </a:rPr>
              <a:t>(микро, малые предприятия)</a:t>
            </a:r>
            <a:endParaRPr i="true" sz="1000"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r>
              <a:rPr b="true" sz="1400">
                <a:solidFill>
                  <a:srgbClr val="FF4260"/>
                </a:solidFill>
                <a:latin typeface="Century Gothic"/>
                <a:ea typeface="Century Gothic"/>
                <a:cs typeface="Century Gothic"/>
              </a:rPr>
              <a:t>Цели -</a:t>
            </a:r>
            <a:r>
              <a:rPr sz="1400">
                <a:latin typeface="Century Gothic"/>
                <a:ea typeface="Century Gothic"/>
                <a:cs typeface="Century Gothic"/>
              </a:rPr>
              <a:t> </a:t>
            </a:r>
            <a:r>
              <a:rPr sz="1000">
                <a:latin typeface="Century Gothic"/>
                <a:ea typeface="Century Gothic"/>
                <a:cs typeface="Century Gothic"/>
              </a:rPr>
              <a:t>оборотные цели, рефинансирование</a:t>
            </a:r>
            <a:endParaRPr sz="1000"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r>
              <a:rPr sz="1000">
                <a:latin typeface="Century Gothic"/>
                <a:ea typeface="Century Gothic"/>
                <a:cs typeface="Century Gothic"/>
              </a:rPr>
              <a:t>Разрешена деятельность в любой отрасли</a:t>
            </a:r>
            <a:endParaRPr sz="1000"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endParaRPr sz="1000"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r>
              <a:rPr b="true" sz="1000">
                <a:solidFill>
                  <a:srgbClr val="000000"/>
                </a:solidFill>
                <a:latin typeface="Century Gothic"/>
                <a:ea typeface="Century Gothic"/>
                <a:cs typeface="Century Gothic"/>
              </a:rPr>
              <a:t>Запуск программы </a:t>
            </a:r>
            <a:r>
              <a:rPr b="true" sz="1000" u="sng">
                <a:solidFill>
                  <a:srgbClr val="000000"/>
                </a:solidFill>
                <a:latin typeface="Century Gothic"/>
                <a:ea typeface="Century Gothic"/>
                <a:cs typeface="Century Gothic"/>
              </a:rPr>
              <a:t>ориентировочно</a:t>
            </a:r>
            <a:r>
              <a:rPr b="true" sz="1000">
                <a:solidFill>
                  <a:srgbClr val="000000"/>
                </a:solidFill>
                <a:latin typeface="Century Gothic"/>
                <a:ea typeface="Century Gothic"/>
                <a:cs typeface="Century Gothic"/>
              </a:rPr>
              <a:t> – </a:t>
            </a:r>
            <a:r>
              <a:rPr b="true" sz="1000">
                <a:solidFill>
                  <a:srgbClr val="FF4260"/>
                </a:solidFill>
                <a:latin typeface="Century Gothic"/>
                <a:ea typeface="Century Gothic"/>
                <a:cs typeface="Century Gothic"/>
              </a:rPr>
              <a:t>01.04.2022</a:t>
            </a:r>
            <a:endParaRPr b="true" sz="1000">
              <a:solidFill>
                <a:srgbClr val="FF4260"/>
              </a:solidFill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endParaRPr b="true" sz="1000">
              <a:solidFill>
                <a:srgbClr val="FF4260"/>
              </a:solidFill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r>
              <a:rPr b="true" sz="1600">
                <a:solidFill>
                  <a:srgbClr val="FF4260"/>
                </a:solidFill>
                <a:latin typeface="Century Gothic"/>
                <a:ea typeface="Century Gothic"/>
                <a:cs typeface="Century Gothic"/>
              </a:rPr>
              <a:t>Бюджет: 340 млрд</a:t>
            </a:r>
            <a:r>
              <a:rPr b="true" sz="1100">
                <a:solidFill>
                  <a:srgbClr val="FF4260"/>
                </a:solidFill>
                <a:latin typeface="Century Gothic"/>
                <a:ea typeface="Century Gothic"/>
                <a:cs typeface="Century Gothic"/>
              </a:rPr>
              <a:t> </a:t>
            </a:r>
            <a:r>
              <a:rPr sz="1000">
                <a:latin typeface="Century Gothic"/>
                <a:ea typeface="Century Gothic"/>
                <a:cs typeface="Century Gothic"/>
              </a:rPr>
              <a:t>(фондирование)</a:t>
            </a:r>
            <a:endParaRPr b="true" sz="1000">
              <a:solidFill>
                <a:srgbClr val="000000"/>
              </a:solidFill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endParaRPr i="true" sz="1000">
              <a:latin typeface="Century Gothic"/>
              <a:ea typeface="Century Gothic"/>
              <a:cs typeface="Century Gothic"/>
            </a:endParaRPr>
          </a:p>
        </p:txBody>
      </p:sp>
      <p:pic>
        <p:nvPicPr>
          <p:cNvPr hidden="false" id="118" name="Shape 118"/>
          <p:cNvPicPr preferRelativeResize="true"/>
          <p:nvPr isPhoto="false"/>
        </p:nvPicPr>
        <p:blipFill>
          <a:blip r:embed="rId4"/>
          <a:stretch/>
        </p:blipFill>
        <p:spPr>
          <a:xfrm flipH="false" flipV="false" rot="0">
            <a:off x="369763" y="452751"/>
            <a:ext cx="500399" cy="500399"/>
          </a:xfrm>
          <a:prstGeom prst="rect">
            <a:avLst/>
          </a:prstGeom>
        </p:spPr>
      </p:pic>
      <p:sp>
        <p:nvSpPr>
          <p:cNvPr hidden="false" id="119" name="Shape 119"/>
          <p:cNvSpPr txBox="false"/>
          <p:nvPr isPhoto="false"/>
        </p:nvSpPr>
        <p:spPr>
          <a:xfrm flipH="false" flipV="false" rot="0">
            <a:off x="276225" y="1358651"/>
            <a:ext cx="3659465" cy="258531"/>
          </a:xfrm>
          <a:prstGeom prst="rect">
            <a:avLst/>
          </a:prstGeom>
        </p:spPr>
        <p:txBody>
          <a:bodyPr bIns="45720" lIns="91440" rIns="91440" tIns="45720" wrap="squar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lvl="0">
              <a:lnSpc>
                <a:spcPct val="90000"/>
              </a:lnSpc>
            </a:pPr>
            <a:r>
              <a:rPr b="true" sz="1050">
                <a:solidFill>
                  <a:srgbClr val="000000"/>
                </a:solidFill>
                <a:latin typeface="Century Gothic"/>
                <a:ea typeface="Century Gothic"/>
                <a:cs typeface="Century Gothic"/>
              </a:rPr>
              <a:t>ПСК </a:t>
            </a:r>
            <a:r>
              <a:rPr b="true" sz="1200" u="sng">
                <a:solidFill>
                  <a:srgbClr val="FF4261"/>
                </a:solidFill>
                <a:latin typeface="Century Gothic"/>
                <a:ea typeface="Century Gothic"/>
                <a:cs typeface="Century Gothic"/>
              </a:rPr>
              <a:t>«АНТИКРИЗИСНАЯ»</a:t>
            </a:r>
            <a:r>
              <a:rPr b="true" sz="1050" u="sng">
                <a:solidFill>
                  <a:srgbClr val="000000"/>
                </a:solidFill>
                <a:latin typeface="Century Gothic"/>
                <a:ea typeface="Century Gothic"/>
                <a:cs typeface="Century Gothic"/>
              </a:rPr>
              <a:t>  </a:t>
            </a:r>
            <a:r>
              <a:rPr b="true" sz="1050">
                <a:solidFill>
                  <a:srgbClr val="000000"/>
                </a:solidFill>
                <a:latin typeface="Century Gothic"/>
                <a:ea typeface="Century Gothic"/>
                <a:cs typeface="Century Gothic"/>
              </a:rPr>
              <a:t>АО «КОРПОРАЦИИ МСП» </a:t>
            </a:r>
            <a:endParaRPr b="true" sz="1050">
              <a:solidFill>
                <a:srgbClr val="000000"/>
              </a:solidFill>
              <a:latin typeface="Century Gothic"/>
              <a:ea typeface="Century Gothic"/>
              <a:cs typeface="Century Gothic"/>
            </a:endParaRPr>
          </a:p>
        </p:txBody>
      </p:sp>
      <p:sp>
        <p:nvSpPr>
          <p:cNvPr hidden="false" id="120" name="Shape 120"/>
          <p:cNvSpPr txBox="false"/>
          <p:nvPr isPhoto="false"/>
        </p:nvSpPr>
        <p:spPr>
          <a:xfrm flipH="false" flipV="false" rot="0">
            <a:off x="422097" y="3270908"/>
            <a:ext cx="219932" cy="230832"/>
          </a:xfrm>
          <a:prstGeom prst="rect">
            <a:avLst/>
          </a:prstGeom>
        </p:spPr>
        <p:txBody>
          <a:bodyPr bIns="45720" lIns="91440" rIns="91440" tIns="45720" wrap="non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90000"/>
              </a:lnSpc>
            </a:pPr>
            <a:r>
              <a:rPr b="true" sz="1000">
                <a:solidFill>
                  <a:srgbClr val="FF4260"/>
                </a:solidFill>
                <a:latin typeface="Century Gothic"/>
                <a:ea typeface="Century Gothic"/>
                <a:cs typeface="Century Gothic"/>
              </a:rPr>
              <a:t> </a:t>
            </a:r>
            <a:endParaRPr b="true" sz="1000">
              <a:solidFill>
                <a:srgbClr val="FF4260"/>
              </a:solidFill>
              <a:latin typeface="Century Gothic"/>
              <a:ea typeface="Century Gothic"/>
              <a:cs typeface="Century Gothic"/>
            </a:endParaRPr>
          </a:p>
        </p:txBody>
      </p:sp>
      <p:sp>
        <p:nvSpPr>
          <p:cNvPr hidden="false" id="121" name="Shape 121"/>
          <p:cNvSpPr txBox="false"/>
          <p:nvPr isPhoto="false"/>
        </p:nvSpPr>
        <p:spPr>
          <a:xfrm flipH="false" flipV="false" rot="0">
            <a:off x="180976" y="1146131"/>
            <a:ext cx="3877745" cy="2715940"/>
          </a:xfrm>
          <a:prstGeom prst="roundRect">
            <a:avLst>
              <a:gd fmla="val 10853" name="adj"/>
            </a:avLst>
          </a:prstGeom>
          <a:noFill/>
          <a:ln w="22225">
            <a:solidFill>
              <a:srgbClr val="FF4260"/>
            </a:solidFill>
            <a:prstDash val="solid"/>
          </a:ln>
        </p:spPr>
        <p:txBody>
          <a:bodyPr anchor="ctr" bIns="45720" lIns="91440" rIns="91440" tIns="45720"/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sz="1199">
              <a:solidFill>
                <a:schemeClr val="bg1"/>
              </a:solidFill>
            </a:endParaRPr>
          </a:p>
        </p:txBody>
      </p:sp>
      <p:grpSp>
        <p:nvGrpSpPr>
          <p:cNvPr hidden="false" id="122" name="Shape 122"/>
          <p:cNvGrpSpPr/>
          <p:nvPr isPhoto="false"/>
        </p:nvGrpSpPr>
        <p:grpSpPr>
          <a:xfrm flipH="false" flipV="false" rot="0">
            <a:off x="1375483" y="1032649"/>
            <a:ext cx="1539922" cy="276998"/>
            <a:chOff x="0" y="0"/>
            <a:chExt cx="1539922" cy="276998"/>
          </a:xfrm>
        </p:grpSpPr>
        <p:sp>
          <p:nvSpPr>
            <p:cNvPr hidden="false" id="123" name="Shape 123"/>
            <p:cNvSpPr txBox="false"/>
            <p:nvPr isPhoto="false"/>
          </p:nvSpPr>
          <p:spPr>
            <a:xfrm flipH="false" flipV="false" rot="0">
              <a:off x="2276" y="17915"/>
              <a:ext cx="1537645" cy="232012"/>
            </a:xfrm>
            <a:prstGeom prst="rect">
              <a:avLst/>
            </a:prstGeom>
            <a:solidFill>
              <a:srgbClr val="FF4260"/>
            </a:solidFill>
            <a:ln>
              <a:noFill/>
            </a:ln>
          </p:spPr>
          <p:txBody>
            <a:bodyPr anchor="ctr" bIns="45720" lIns="91440" rIns="91440" tIns="45720"/>
            <a:lstStyle>
              <a:defPPr/>
              <a:lvl1pPr algn="l" indent="0" lvl="0" marL="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indent="0" lvl="1" marL="4572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indent="0" lvl="2" marL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indent="0" lvl="3" marL="13716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indent="0" lvl="4" marL="18288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indent="0" lvl="5" marL="22860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indent="0" lvl="6" marL="27432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indent="0" lvl="7" marL="3200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indent="0" lvl="8" marL="36576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sz="1600"/>
            </a:p>
          </p:txBody>
        </p:sp>
        <p:sp>
          <p:nvSpPr>
            <p:cNvPr hidden="false" id="124" name="Shape 124"/>
            <p:cNvSpPr txBox="true"/>
            <p:nvPr isPhoto="false"/>
          </p:nvSpPr>
          <p:spPr>
            <a:xfrm flipH="false" flipV="false" rot="0">
              <a:off x="0" y="0"/>
              <a:ext cx="1533101" cy="276998"/>
            </a:xfrm>
            <a:prstGeom prst="rect">
              <a:avLst/>
            </a:prstGeom>
            <a:noFill/>
          </p:spPr>
          <p:txBody>
            <a:bodyPr bIns="45720" lIns="91440" rIns="91440" tIns="45720" wrap="square">
              <a:spAutoFit/>
            </a:bodyPr>
            <a:lstStyle>
              <a:defPPr/>
              <a:lvl1pPr algn="l" indent="0" lvl="0" marL="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indent="0" lvl="1" marL="4572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indent="0" lvl="2" marL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indent="0" lvl="3" marL="13716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indent="0" lvl="4" marL="18288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indent="0" lvl="5" marL="22860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indent="0" lvl="6" marL="27432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indent="0" lvl="7" marL="3200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indent="0" lvl="8" marL="36576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buClr>
                  <a:srgbClr val="FF4160"/>
                </a:buClr>
              </a:pPr>
              <a:r>
                <a:rPr b="true" sz="1200">
                  <a:solidFill>
                    <a:schemeClr val="bg1"/>
                  </a:solidFill>
                  <a:latin typeface="Century Gothic"/>
                  <a:ea typeface="Century Gothic"/>
                  <a:cs typeface="Century Gothic"/>
                </a:rPr>
                <a:t>ПРОГРАММА 1</a:t>
              </a:r>
              <a:endParaRPr b="true" sz="1200">
                <a:solidFill>
                  <a:schemeClr val="bg1"/>
                </a:solidFill>
                <a:latin typeface="Century Gothic"/>
                <a:ea typeface="Century Gothic"/>
                <a:cs typeface="Century Gothic"/>
              </a:endParaRPr>
            </a:p>
          </p:txBody>
        </p:sp>
      </p:grpSp>
      <p:sp>
        <p:nvSpPr>
          <p:cNvPr hidden="false" id="125" name="Shape 125"/>
          <p:cNvSpPr txBox="false"/>
          <p:nvPr isPhoto="false"/>
        </p:nvSpPr>
        <p:spPr>
          <a:xfrm flipH="false" flipV="false" rot="0">
            <a:off x="180976" y="4129139"/>
            <a:ext cx="3877745" cy="3064914"/>
          </a:xfrm>
          <a:prstGeom prst="roundRect">
            <a:avLst>
              <a:gd fmla="val 10853" name="adj"/>
            </a:avLst>
          </a:prstGeom>
          <a:noFill/>
          <a:ln w="22225">
            <a:solidFill>
              <a:srgbClr val="FF4260"/>
            </a:solidFill>
            <a:prstDash val="solid"/>
          </a:ln>
        </p:spPr>
        <p:txBody>
          <a:bodyPr anchor="ctr" bIns="45720" lIns="91440" rIns="91440" tIns="45720"/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b="true" sz="1200">
              <a:latin typeface="Century Gothic"/>
              <a:ea typeface="Century Gothic"/>
              <a:cs typeface="Century Gothic"/>
            </a:endParaRPr>
          </a:p>
        </p:txBody>
      </p:sp>
      <p:grpSp>
        <p:nvGrpSpPr>
          <p:cNvPr hidden="false" id="126" name="Shape 126"/>
          <p:cNvGrpSpPr/>
          <p:nvPr isPhoto="false"/>
        </p:nvGrpSpPr>
        <p:grpSpPr>
          <a:xfrm flipH="false" flipV="false" rot="0">
            <a:off x="1414006" y="3879212"/>
            <a:ext cx="1539922" cy="276998"/>
            <a:chOff x="0" y="0"/>
            <a:chExt cx="1539922" cy="276998"/>
          </a:xfrm>
        </p:grpSpPr>
        <p:sp>
          <p:nvSpPr>
            <p:cNvPr hidden="false" id="127" name="Shape 127"/>
            <p:cNvSpPr txBox="false"/>
            <p:nvPr isPhoto="false"/>
          </p:nvSpPr>
          <p:spPr>
            <a:xfrm flipH="false" flipV="false" rot="0">
              <a:off x="2276" y="17915"/>
              <a:ext cx="1537645" cy="232012"/>
            </a:xfrm>
            <a:prstGeom prst="rect">
              <a:avLst/>
            </a:prstGeom>
            <a:solidFill>
              <a:srgbClr val="FF4260"/>
            </a:solidFill>
            <a:ln>
              <a:noFill/>
            </a:ln>
          </p:spPr>
          <p:txBody>
            <a:bodyPr anchor="ctr" bIns="45720" lIns="91440" rIns="91440" tIns="45720"/>
            <a:lstStyle>
              <a:defPPr/>
              <a:lvl1pPr algn="l" indent="0" lvl="0" marL="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indent="0" lvl="1" marL="4572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indent="0" lvl="2" marL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indent="0" lvl="3" marL="13716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indent="0" lvl="4" marL="18288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indent="0" lvl="5" marL="22860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indent="0" lvl="6" marL="27432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indent="0" lvl="7" marL="3200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indent="0" lvl="8" marL="36576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sz="1600"/>
            </a:p>
          </p:txBody>
        </p:sp>
        <p:sp>
          <p:nvSpPr>
            <p:cNvPr hidden="false" id="128" name="Shape 128"/>
            <p:cNvSpPr txBox="true"/>
            <p:nvPr isPhoto="false"/>
          </p:nvSpPr>
          <p:spPr>
            <a:xfrm flipH="false" flipV="false" rot="0">
              <a:off x="0" y="0"/>
              <a:ext cx="1533101" cy="276998"/>
            </a:xfrm>
            <a:prstGeom prst="rect">
              <a:avLst/>
            </a:prstGeom>
            <a:noFill/>
          </p:spPr>
          <p:txBody>
            <a:bodyPr bIns="45720" lIns="91440" rIns="91440" tIns="45720" wrap="square">
              <a:spAutoFit/>
            </a:bodyPr>
            <a:lstStyle>
              <a:defPPr/>
              <a:lvl1pPr algn="l" indent="0" lvl="0" marL="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indent="0" lvl="1" marL="4572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indent="0" lvl="2" marL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indent="0" lvl="3" marL="13716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indent="0" lvl="4" marL="18288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indent="0" lvl="5" marL="22860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indent="0" lvl="6" marL="27432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indent="0" lvl="7" marL="3200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indent="0" lvl="8" marL="36576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buClr>
                  <a:srgbClr val="FF4160"/>
                </a:buClr>
              </a:pPr>
              <a:r>
                <a:rPr b="true" sz="1200">
                  <a:solidFill>
                    <a:schemeClr val="bg1"/>
                  </a:solidFill>
                  <a:latin typeface="Century Gothic"/>
                  <a:ea typeface="Century Gothic"/>
                  <a:cs typeface="Century Gothic"/>
                </a:rPr>
                <a:t>ПРОГРАММА 2</a:t>
              </a:r>
              <a:endParaRPr b="true" sz="1200">
                <a:solidFill>
                  <a:schemeClr val="bg1"/>
                </a:solidFill>
                <a:latin typeface="Century Gothic"/>
                <a:ea typeface="Century Gothic"/>
                <a:cs typeface="Century Gothic"/>
              </a:endParaRPr>
            </a:p>
          </p:txBody>
        </p:sp>
      </p:grpSp>
      <p:sp>
        <p:nvSpPr>
          <p:cNvPr hidden="false" id="129" name="Shape 129"/>
          <p:cNvSpPr txBox="false"/>
          <p:nvPr isPhoto="false"/>
        </p:nvSpPr>
        <p:spPr>
          <a:xfrm flipH="false" flipV="false" rot="0">
            <a:off x="456575" y="4230404"/>
            <a:ext cx="3326548" cy="258531"/>
          </a:xfrm>
          <a:prstGeom prst="rect">
            <a:avLst/>
          </a:prstGeom>
        </p:spPr>
        <p:txBody>
          <a:bodyPr bIns="45720" lIns="91440" rIns="91440" tIns="45720" wrap="squar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lvl="0">
              <a:lnSpc>
                <a:spcPct val="90000"/>
              </a:lnSpc>
            </a:pPr>
            <a:r>
              <a:rPr b="true" sz="1050">
                <a:solidFill>
                  <a:srgbClr val="000000"/>
                </a:solidFill>
                <a:latin typeface="Century Gothic"/>
                <a:ea typeface="Century Gothic"/>
                <a:cs typeface="Century Gothic"/>
              </a:rPr>
              <a:t>ПСК </a:t>
            </a:r>
            <a:r>
              <a:rPr b="true" sz="1200" u="sng">
                <a:solidFill>
                  <a:srgbClr val="FF4261"/>
                </a:solidFill>
                <a:latin typeface="Century Gothic"/>
                <a:ea typeface="Century Gothic"/>
                <a:cs typeface="Century Gothic"/>
              </a:rPr>
              <a:t>«ОБОРОТНАЯ» </a:t>
            </a:r>
            <a:r>
              <a:rPr b="true" sz="1200">
                <a:solidFill>
                  <a:srgbClr val="FF4261"/>
                </a:solidFill>
                <a:latin typeface="Century Gothic"/>
                <a:ea typeface="Century Gothic"/>
                <a:cs typeface="Century Gothic"/>
              </a:rPr>
              <a:t>  </a:t>
            </a:r>
            <a:r>
              <a:rPr b="true" sz="1050">
                <a:solidFill>
                  <a:srgbClr val="000000"/>
                </a:solidFill>
                <a:latin typeface="Century Gothic"/>
                <a:ea typeface="Century Gothic"/>
                <a:cs typeface="Century Gothic"/>
              </a:rPr>
              <a:t>Банка России</a:t>
            </a:r>
            <a:endParaRPr b="true" sz="1050">
              <a:solidFill>
                <a:srgbClr val="000000"/>
              </a:solidFill>
              <a:latin typeface="Century Gothic"/>
              <a:ea typeface="Century Gothic"/>
              <a:cs typeface="Century Gothic"/>
            </a:endParaRPr>
          </a:p>
        </p:txBody>
      </p:sp>
      <p:sp>
        <p:nvSpPr>
          <p:cNvPr hidden="false" id="130" name="Shape 130"/>
          <p:cNvSpPr txBox="false"/>
          <p:nvPr isPhoto="false"/>
        </p:nvSpPr>
        <p:spPr>
          <a:xfrm flipH="false" flipV="false" rot="0">
            <a:off x="463265" y="5343859"/>
            <a:ext cx="184731" cy="646331"/>
          </a:xfrm>
          <a:prstGeom prst="rect">
            <a:avLst/>
          </a:prstGeom>
        </p:spPr>
        <p:txBody>
          <a:bodyPr bIns="45720" lIns="91440" rIns="91440" tIns="45720" wrap="non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90000"/>
              </a:lnSpc>
            </a:pPr>
            <a:endParaRPr b="true" sz="1000">
              <a:solidFill>
                <a:srgbClr val="000000"/>
              </a:solidFill>
              <a:latin typeface="Century Gothic"/>
              <a:ea typeface="Century Gothic"/>
              <a:cs typeface="Century Gothic"/>
            </a:endParaRPr>
          </a:p>
          <a:p>
            <a:pPr lvl="0">
              <a:lnSpc>
                <a:spcPct val="90000"/>
              </a:lnSpc>
            </a:pPr>
            <a:endParaRPr b="true" sz="1000">
              <a:solidFill>
                <a:srgbClr val="000000"/>
              </a:solidFill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endParaRPr sz="1000">
              <a:latin typeface="Century Gothic"/>
              <a:ea typeface="Century Gothic"/>
              <a:cs typeface="Century Gothic"/>
            </a:endParaRPr>
          </a:p>
          <a:p>
            <a:pPr lvl="0">
              <a:lnSpc>
                <a:spcPct val="90000"/>
              </a:lnSpc>
            </a:pPr>
            <a:endParaRPr b="true" sz="1000">
              <a:solidFill>
                <a:srgbClr val="000000"/>
              </a:solidFill>
              <a:latin typeface="Century Gothic"/>
              <a:ea typeface="Century Gothic"/>
              <a:cs typeface="Century Gothic"/>
            </a:endParaRPr>
          </a:p>
        </p:txBody>
      </p:sp>
      <p:sp>
        <p:nvSpPr>
          <p:cNvPr hidden="false" id="131" name="Shape 131"/>
          <p:cNvSpPr txBox="false"/>
          <p:nvPr isPhoto="false"/>
        </p:nvSpPr>
        <p:spPr>
          <a:xfrm flipH="false" flipV="false" rot="0">
            <a:off x="4373137" y="4129139"/>
            <a:ext cx="6009111" cy="3064914"/>
          </a:xfrm>
          <a:prstGeom prst="roundRect">
            <a:avLst>
              <a:gd fmla="val 10853" name="adj"/>
            </a:avLst>
          </a:prstGeom>
          <a:noFill/>
          <a:ln w="22225">
            <a:solidFill>
              <a:srgbClr val="FF4260"/>
            </a:solidFill>
            <a:prstDash val="solid"/>
          </a:ln>
        </p:spPr>
        <p:txBody>
          <a:bodyPr anchor="ctr" bIns="45720" lIns="91440" rIns="91440" tIns="45720"/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sz="1199">
              <a:solidFill>
                <a:schemeClr val="bg1"/>
              </a:solidFill>
            </a:endParaRPr>
          </a:p>
        </p:txBody>
      </p:sp>
      <p:grpSp>
        <p:nvGrpSpPr>
          <p:cNvPr hidden="false" id="132" name="Shape 132"/>
          <p:cNvGrpSpPr/>
          <p:nvPr isPhoto="false"/>
        </p:nvGrpSpPr>
        <p:grpSpPr>
          <a:xfrm flipH="false" flipV="false" rot="0">
            <a:off x="5239483" y="3919850"/>
            <a:ext cx="1539921" cy="276998"/>
            <a:chOff x="0" y="0"/>
            <a:chExt cx="1539921" cy="276998"/>
          </a:xfrm>
        </p:grpSpPr>
        <p:sp>
          <p:nvSpPr>
            <p:cNvPr hidden="false" id="133" name="Shape 133"/>
            <p:cNvSpPr txBox="false"/>
            <p:nvPr isPhoto="false"/>
          </p:nvSpPr>
          <p:spPr>
            <a:xfrm flipH="false" flipV="false" rot="0">
              <a:off x="2276" y="17915"/>
              <a:ext cx="1537644" cy="232012"/>
            </a:xfrm>
            <a:prstGeom prst="rect">
              <a:avLst/>
            </a:prstGeom>
            <a:solidFill>
              <a:srgbClr val="FF4260"/>
            </a:solidFill>
            <a:ln>
              <a:noFill/>
            </a:ln>
          </p:spPr>
          <p:txBody>
            <a:bodyPr anchor="ctr" bIns="45720" lIns="91440" rIns="91440" tIns="45720"/>
            <a:lstStyle>
              <a:defPPr/>
              <a:lvl1pPr algn="l" indent="0" lvl="0" marL="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indent="0" lvl="1" marL="4572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indent="0" lvl="2" marL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indent="0" lvl="3" marL="13716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indent="0" lvl="4" marL="18288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indent="0" lvl="5" marL="22860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indent="0" lvl="6" marL="27432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indent="0" lvl="7" marL="3200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indent="0" lvl="8" marL="36576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sz="1600"/>
            </a:p>
          </p:txBody>
        </p:sp>
        <p:sp>
          <p:nvSpPr>
            <p:cNvPr hidden="false" id="134" name="Shape 134"/>
            <p:cNvSpPr txBox="true"/>
            <p:nvPr isPhoto="false"/>
          </p:nvSpPr>
          <p:spPr>
            <a:xfrm flipH="false" flipV="false" rot="0">
              <a:off x="0" y="0"/>
              <a:ext cx="1533101" cy="276998"/>
            </a:xfrm>
            <a:prstGeom prst="rect">
              <a:avLst/>
            </a:prstGeom>
            <a:noFill/>
          </p:spPr>
          <p:txBody>
            <a:bodyPr bIns="45720" lIns="91440" rIns="91440" tIns="45720" wrap="square">
              <a:spAutoFit/>
            </a:bodyPr>
            <a:lstStyle>
              <a:defPPr/>
              <a:lvl1pPr algn="l" indent="0" lvl="0" marL="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indent="0" lvl="1" marL="4572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indent="0" lvl="2" marL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indent="0" lvl="3" marL="13716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indent="0" lvl="4" marL="18288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indent="0" lvl="5" marL="22860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indent="0" lvl="6" marL="27432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indent="0" lvl="7" marL="3200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indent="0" lvl="8" marL="36576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buClr>
                  <a:srgbClr val="FF4160"/>
                </a:buClr>
              </a:pPr>
              <a:r>
                <a:rPr b="true" sz="1200">
                  <a:solidFill>
                    <a:schemeClr val="bg1"/>
                  </a:solidFill>
                  <a:latin typeface="Century Gothic"/>
                  <a:ea typeface="Century Gothic"/>
                  <a:cs typeface="Century Gothic"/>
                </a:rPr>
                <a:t>ПРОГРАММА 4</a:t>
              </a:r>
              <a:endParaRPr b="true" sz="1200">
                <a:solidFill>
                  <a:schemeClr val="bg1"/>
                </a:solidFill>
                <a:latin typeface="Century Gothic"/>
                <a:ea typeface="Century Gothic"/>
                <a:cs typeface="Century Gothic"/>
              </a:endParaRPr>
            </a:p>
          </p:txBody>
        </p:sp>
      </p:grpSp>
      <p:grpSp>
        <p:nvGrpSpPr>
          <p:cNvPr hidden="false" id="135" name="Shape 135"/>
          <p:cNvGrpSpPr/>
          <p:nvPr isPhoto="false"/>
        </p:nvGrpSpPr>
        <p:grpSpPr>
          <a:xfrm flipH="false" flipV="false" rot="0">
            <a:off x="9131077" y="4398285"/>
            <a:ext cx="1191417" cy="1089335"/>
            <a:chOff x="0" y="0"/>
            <a:chExt cx="1191417" cy="1089335"/>
          </a:xfrm>
        </p:grpSpPr>
        <p:pic>
          <p:nvPicPr>
            <p:cNvPr hidden="false" id="137" name="Shape 137"/>
            <p:cNvPicPr preferRelativeResize="true"/>
            <p:nvPr isPhoto="false"/>
          </p:nvPicPr>
          <p:blipFill>
            <a:blip r:embed="rId5"/>
            <a:srcRect b="36671" l="0" r="0" t="0"/>
            <a:stretch/>
          </p:blipFill>
          <p:spPr>
            <a:xfrm flipH="false" flipV="false" rot="0">
              <a:off x="59754" y="0"/>
              <a:ext cx="1071907" cy="733038"/>
            </a:xfrm>
            <a:prstGeom prst="rect">
              <a:avLst/>
            </a:prstGeom>
          </p:spPr>
        </p:pic>
        <p:sp>
          <p:nvSpPr>
            <p:cNvPr hidden="false" id="138" name="Shape 138"/>
            <p:cNvSpPr txBox="false"/>
            <p:nvPr isPhoto="false"/>
          </p:nvSpPr>
          <p:spPr>
            <a:xfrm flipH="false" flipV="false" rot="0">
              <a:off x="0" y="682286"/>
              <a:ext cx="1191417" cy="407048"/>
            </a:xfrm>
            <a:prstGeom prst="rect">
              <a:avLst/>
            </a:prstGeom>
          </p:spPr>
          <p:txBody>
            <a:bodyPr bIns="45720" lIns="91440" rIns="91440" tIns="45720" wrap="none">
              <a:spAutoFit/>
            </a:bodyPr>
            <a:lstStyle>
              <a:defPPr/>
              <a:lvl1pPr algn="l" indent="0" lvl="0" marL="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indent="0" lvl="1" marL="4572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indent="0" lvl="2" marL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indent="0" lvl="3" marL="13716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indent="0" lvl="4" marL="18288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indent="0" lvl="5" marL="22860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indent="0" lvl="6" marL="27432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indent="0" lvl="7" marL="3200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indent="0" lvl="8" marL="36576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sz="500">
                  <a:latin typeface="Century Gothic"/>
                  <a:ea typeface="Century Gothic"/>
                  <a:cs typeface="Century Gothic"/>
                </a:rPr>
                <a:t>Министерство </a:t>
              </a:r>
              <a:br>
                <a:rPr sz="500">
                  <a:latin typeface="Century Gothic"/>
                  <a:ea typeface="Century Gothic"/>
                  <a:cs typeface="Century Gothic"/>
                </a:rPr>
              </a:br>
              <a:r>
                <a:rPr sz="500">
                  <a:latin typeface="Century Gothic"/>
                  <a:ea typeface="Century Gothic"/>
                  <a:cs typeface="Century Gothic"/>
                </a:rPr>
                <a:t>экономического развития</a:t>
              </a:r>
              <a:br>
                <a:rPr sz="500">
                  <a:latin typeface="Century Gothic"/>
                  <a:ea typeface="Century Gothic"/>
                  <a:cs typeface="Century Gothic"/>
                </a:rPr>
              </a:br>
              <a:r>
                <a:rPr sz="500">
                  <a:latin typeface="Century Gothic"/>
                  <a:ea typeface="Century Gothic"/>
                  <a:cs typeface="Century Gothic"/>
                </a:rPr>
                <a:t>Российской Федерации</a:t>
              </a:r>
              <a:endParaRPr sz="500"/>
            </a:p>
          </p:txBody>
        </p:sp>
      </p:grpSp>
      <p:sp>
        <p:nvSpPr>
          <p:cNvPr hidden="false" id="139" name="Shape 139"/>
          <p:cNvSpPr txBox="false"/>
          <p:nvPr isPhoto="false"/>
        </p:nvSpPr>
        <p:spPr>
          <a:xfrm flipH="false" flipV="false" rot="0">
            <a:off x="4572001" y="4452131"/>
            <a:ext cx="4958302" cy="2613023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</a:pPr>
            <a:r>
              <a:rPr b="true" sz="1200" u="sng">
                <a:solidFill>
                  <a:srgbClr val="FF4260"/>
                </a:solidFill>
                <a:latin typeface="Century Gothic"/>
                <a:ea typeface="Century Gothic"/>
                <a:cs typeface="Century Gothic"/>
              </a:rPr>
              <a:t>Малые и средние предприятия</a:t>
            </a:r>
            <a:endParaRPr b="true" sz="1200" u="sng">
              <a:solidFill>
                <a:srgbClr val="FF4260"/>
              </a:solidFill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endParaRPr b="true" sz="600">
              <a:solidFill>
                <a:srgbClr val="FF4260"/>
              </a:solidFill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r>
              <a:rPr b="true" sz="1400">
                <a:solidFill>
                  <a:srgbClr val="FF4260"/>
                </a:solidFill>
                <a:latin typeface="Century Gothic"/>
                <a:ea typeface="Century Gothic"/>
                <a:cs typeface="Century Gothic"/>
              </a:rPr>
              <a:t>От 500 тыс. до 200 млн –</a:t>
            </a:r>
            <a:r>
              <a:rPr sz="1400">
                <a:latin typeface="Century Gothic"/>
                <a:ea typeface="Century Gothic"/>
                <a:cs typeface="Century Gothic"/>
              </a:rPr>
              <a:t>  </a:t>
            </a:r>
            <a:r>
              <a:rPr sz="1000">
                <a:latin typeface="Century Gothic"/>
                <a:ea typeface="Century Gothic"/>
                <a:cs typeface="Century Gothic"/>
              </a:rPr>
              <a:t>макс  размер кредита </a:t>
            </a:r>
            <a:r>
              <a:rPr i="true" sz="1000">
                <a:latin typeface="Century Gothic"/>
                <a:ea typeface="Century Gothic"/>
                <a:cs typeface="Century Gothic"/>
              </a:rPr>
              <a:t>(микро)</a:t>
            </a:r>
            <a:endParaRPr i="true" sz="1000"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r>
              <a:rPr b="true" sz="1400">
                <a:solidFill>
                  <a:srgbClr val="FF4260"/>
                </a:solidFill>
                <a:latin typeface="Century Gothic"/>
                <a:ea typeface="Century Gothic"/>
                <a:cs typeface="Century Gothic"/>
              </a:rPr>
              <a:t>500 млн –</a:t>
            </a:r>
            <a:r>
              <a:rPr sz="1400">
                <a:latin typeface="Century Gothic"/>
                <a:ea typeface="Century Gothic"/>
                <a:cs typeface="Century Gothic"/>
              </a:rPr>
              <a:t>  </a:t>
            </a:r>
            <a:r>
              <a:rPr sz="1000">
                <a:latin typeface="Century Gothic"/>
                <a:ea typeface="Century Gothic"/>
                <a:cs typeface="Century Gothic"/>
              </a:rPr>
              <a:t>макс  размер кредита </a:t>
            </a:r>
            <a:r>
              <a:rPr i="true" sz="1000">
                <a:latin typeface="Century Gothic"/>
                <a:ea typeface="Century Gothic"/>
                <a:cs typeface="Century Gothic"/>
              </a:rPr>
              <a:t>(малые)</a:t>
            </a:r>
            <a:endParaRPr i="true" sz="1000"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r>
              <a:rPr b="true" sz="1400">
                <a:solidFill>
                  <a:srgbClr val="FF4260"/>
                </a:solidFill>
                <a:latin typeface="Century Gothic"/>
                <a:ea typeface="Century Gothic"/>
                <a:cs typeface="Century Gothic"/>
              </a:rPr>
              <a:t>2 млрд –</a:t>
            </a:r>
            <a:r>
              <a:rPr sz="1400">
                <a:latin typeface="Century Gothic"/>
                <a:ea typeface="Century Gothic"/>
                <a:cs typeface="Century Gothic"/>
              </a:rPr>
              <a:t>  </a:t>
            </a:r>
            <a:r>
              <a:rPr sz="1000">
                <a:latin typeface="Century Gothic"/>
                <a:ea typeface="Century Gothic"/>
                <a:cs typeface="Century Gothic"/>
              </a:rPr>
              <a:t>макс  размер кредита </a:t>
            </a:r>
            <a:r>
              <a:rPr i="true" sz="1000">
                <a:latin typeface="Century Gothic"/>
                <a:ea typeface="Century Gothic"/>
                <a:cs typeface="Century Gothic"/>
              </a:rPr>
              <a:t>(средние)</a:t>
            </a:r>
            <a:endParaRPr i="true" sz="1000"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r>
              <a:rPr b="true" sz="1400">
                <a:solidFill>
                  <a:srgbClr val="FF4260"/>
                </a:solidFill>
                <a:latin typeface="Century Gothic"/>
                <a:ea typeface="Century Gothic"/>
                <a:cs typeface="Century Gothic"/>
              </a:rPr>
              <a:t>1 год – </a:t>
            </a:r>
            <a:r>
              <a:rPr sz="1000">
                <a:latin typeface="Century Gothic"/>
                <a:ea typeface="Century Gothic"/>
                <a:cs typeface="Century Gothic"/>
              </a:rPr>
              <a:t>срок субсидирования </a:t>
            </a:r>
            <a:r>
              <a:rPr i="true" sz="1000">
                <a:latin typeface="Century Gothic"/>
                <a:ea typeface="Century Gothic"/>
                <a:cs typeface="Century Gothic"/>
              </a:rPr>
              <a:t>(оборотные цели)</a:t>
            </a:r>
            <a:endParaRPr i="true" sz="1000"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r>
              <a:rPr b="true" sz="1400">
                <a:solidFill>
                  <a:srgbClr val="FF4260"/>
                </a:solidFill>
                <a:latin typeface="Century Gothic"/>
                <a:ea typeface="Century Gothic"/>
                <a:cs typeface="Century Gothic"/>
              </a:rPr>
              <a:t>10 лет – </a:t>
            </a:r>
            <a:r>
              <a:rPr sz="1000">
                <a:latin typeface="Century Gothic"/>
                <a:ea typeface="Century Gothic"/>
                <a:cs typeface="Century Gothic"/>
              </a:rPr>
              <a:t>срок субсидирования </a:t>
            </a:r>
            <a:r>
              <a:rPr i="true" sz="1000">
                <a:latin typeface="Century Gothic"/>
                <a:ea typeface="Century Gothic"/>
                <a:cs typeface="Century Gothic"/>
              </a:rPr>
              <a:t>(инвестиционные цели)</a:t>
            </a:r>
            <a:endParaRPr i="true" sz="1000"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r>
              <a:rPr b="true" sz="1400">
                <a:solidFill>
                  <a:srgbClr val="FF4260"/>
                </a:solidFill>
                <a:latin typeface="Century Gothic"/>
                <a:ea typeface="Century Gothic"/>
                <a:cs typeface="Century Gothic"/>
              </a:rPr>
              <a:t>13,5% – </a:t>
            </a:r>
            <a:r>
              <a:rPr sz="1000">
                <a:latin typeface="Century Gothic"/>
                <a:ea typeface="Century Gothic"/>
                <a:cs typeface="Century Gothic"/>
              </a:rPr>
              <a:t>конечная ставка для заемщика </a:t>
            </a:r>
            <a:r>
              <a:rPr i="true" sz="1000">
                <a:latin typeface="Century Gothic"/>
                <a:ea typeface="Century Gothic"/>
                <a:cs typeface="Century Gothic"/>
              </a:rPr>
              <a:t>(средние предприятия)</a:t>
            </a:r>
            <a:endParaRPr b="true" i="true" sz="1000">
              <a:solidFill>
                <a:srgbClr val="FF4260"/>
              </a:solidFill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r>
              <a:rPr b="true" sz="1400">
                <a:solidFill>
                  <a:srgbClr val="FF4260"/>
                </a:solidFill>
                <a:latin typeface="Century Gothic"/>
                <a:ea typeface="Century Gothic"/>
                <a:cs typeface="Century Gothic"/>
              </a:rPr>
              <a:t>15% – </a:t>
            </a:r>
            <a:r>
              <a:rPr sz="1000">
                <a:latin typeface="Century Gothic"/>
                <a:ea typeface="Century Gothic"/>
                <a:cs typeface="Century Gothic"/>
              </a:rPr>
              <a:t>конечная ставка для заемщика </a:t>
            </a:r>
            <a:r>
              <a:rPr i="true" sz="1000">
                <a:latin typeface="Century Gothic"/>
                <a:ea typeface="Century Gothic"/>
                <a:cs typeface="Century Gothic"/>
              </a:rPr>
              <a:t>(микро, малые предприятия)</a:t>
            </a:r>
            <a:endParaRPr i="true" sz="1000"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r>
              <a:rPr b="true" sz="1400">
                <a:solidFill>
                  <a:srgbClr val="FF4260"/>
                </a:solidFill>
                <a:latin typeface="Century Gothic"/>
                <a:ea typeface="Century Gothic"/>
                <a:cs typeface="Century Gothic"/>
              </a:rPr>
              <a:t>Цели -</a:t>
            </a:r>
            <a:r>
              <a:rPr sz="1000">
                <a:latin typeface="Century Gothic"/>
                <a:ea typeface="Century Gothic"/>
                <a:cs typeface="Century Gothic"/>
              </a:rPr>
              <a:t> оборотные цели, инвестиционные цели, рефинансирование</a:t>
            </a:r>
            <a:endParaRPr sz="1000"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endParaRPr sz="1000">
              <a:latin typeface="Century Gothic"/>
              <a:ea typeface="Century Gothic"/>
              <a:cs typeface="Century Gothic"/>
            </a:endParaRPr>
          </a:p>
          <a:p>
            <a:pPr lvl="0">
              <a:lnSpc>
                <a:spcPct val="90000"/>
              </a:lnSpc>
            </a:pPr>
            <a:r>
              <a:rPr b="true" sz="1000">
                <a:solidFill>
                  <a:srgbClr val="000000"/>
                </a:solidFill>
                <a:latin typeface="Century Gothic"/>
                <a:ea typeface="Century Gothic"/>
                <a:cs typeface="Century Gothic"/>
              </a:rPr>
              <a:t>Ориентировочный запуск</a:t>
            </a:r>
            <a:r>
              <a:rPr b="true" sz="1000">
                <a:solidFill>
                  <a:srgbClr val="000000"/>
                </a:solidFill>
                <a:latin typeface="Century Gothic"/>
                <a:ea typeface="Century Gothic"/>
                <a:cs typeface="Century Gothic"/>
              </a:rPr>
              <a:t> </a:t>
            </a:r>
            <a:r>
              <a:rPr b="true" sz="1000">
                <a:solidFill>
                  <a:srgbClr val="000000"/>
                </a:solidFill>
                <a:latin typeface="Century Gothic"/>
                <a:ea typeface="Century Gothic"/>
                <a:cs typeface="Century Gothic"/>
              </a:rPr>
              <a:t>обновленной программы – </a:t>
            </a:r>
            <a:r>
              <a:rPr b="true" sz="1000">
                <a:solidFill>
                  <a:srgbClr val="FF4260"/>
                </a:solidFill>
                <a:latin typeface="Century Gothic"/>
                <a:ea typeface="Century Gothic"/>
                <a:cs typeface="Century Gothic"/>
              </a:rPr>
              <a:t>конец марта 2022 г.</a:t>
            </a:r>
            <a:r>
              <a:rPr b="true" sz="1000">
                <a:solidFill>
                  <a:srgbClr val="000000"/>
                </a:solidFill>
                <a:latin typeface="Century Gothic"/>
                <a:ea typeface="Century Gothic"/>
                <a:cs typeface="Century Gothic"/>
              </a:rPr>
              <a:t> </a:t>
            </a:r>
            <a:endParaRPr b="true" sz="1000">
              <a:solidFill>
                <a:srgbClr val="000000"/>
              </a:solidFill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endParaRPr b="true" sz="1600">
              <a:solidFill>
                <a:srgbClr val="FF4260"/>
              </a:solidFill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r>
              <a:rPr b="true" sz="1600">
                <a:solidFill>
                  <a:srgbClr val="FF4260"/>
                </a:solidFill>
                <a:latin typeface="Century Gothic"/>
                <a:ea typeface="Century Gothic"/>
                <a:cs typeface="Century Gothic"/>
              </a:rPr>
              <a:t>Бюджет: дополнительно выделено 14,3 млрд </a:t>
            </a:r>
            <a:endParaRPr sz="1000">
              <a:latin typeface="Century Gothic"/>
              <a:ea typeface="Century Gothic"/>
              <a:cs typeface="Century Gothic"/>
            </a:endParaRPr>
          </a:p>
        </p:txBody>
      </p:sp>
      <p:sp>
        <p:nvSpPr>
          <p:cNvPr hidden="false" id="140" name="Shape 140"/>
          <p:cNvSpPr txBox="false"/>
          <p:nvPr isPhoto="false"/>
        </p:nvSpPr>
        <p:spPr>
          <a:xfrm flipH="false" flipV="false" rot="0">
            <a:off x="4502309" y="4207772"/>
            <a:ext cx="5027994" cy="237756"/>
          </a:xfrm>
          <a:prstGeom prst="rect">
            <a:avLst/>
          </a:prstGeom>
        </p:spPr>
        <p:txBody>
          <a:bodyPr bIns="45720" lIns="91440" rIns="91440" tIns="45720" wrap="squar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90000"/>
              </a:lnSpc>
            </a:pPr>
            <a:r>
              <a:rPr b="true" sz="1050">
                <a:solidFill>
                  <a:srgbClr val="000000"/>
                </a:solidFill>
                <a:latin typeface="Century Gothic"/>
                <a:ea typeface="Century Gothic"/>
                <a:cs typeface="Century Gothic"/>
              </a:rPr>
              <a:t>ПРОГРАММА ЛЬГОТНОГО КРЕДИТОВАНИЯ МИНЭКОНОМРАЗВИТИЯ №1764</a:t>
            </a:r>
            <a:endParaRPr b="true" sz="1050">
              <a:solidFill>
                <a:srgbClr val="000000"/>
              </a:solidFill>
              <a:latin typeface="Century Gothic"/>
              <a:ea typeface="Century Gothic"/>
              <a:cs typeface="Century Gothic"/>
            </a:endParaRPr>
          </a:p>
        </p:txBody>
      </p:sp>
      <p:pic>
        <p:nvPicPr>
          <p:cNvPr hidden="false" id="142" name="Shape 142"/>
          <p:cNvPicPr preferRelativeResize="true"/>
          <p:nvPr isPhoto="false"/>
        </p:nvPicPr>
        <p:blipFill>
          <a:blip r:embed="rId6"/>
          <a:srcRect b="0" l="0" r="56125" t="0"/>
          <a:stretch/>
        </p:blipFill>
        <p:spPr>
          <a:xfrm flipH="false" flipV="false" rot="0">
            <a:off x="9285589" y="1782779"/>
            <a:ext cx="963014" cy="469689"/>
          </a:xfrm>
          <a:prstGeom prst="rect">
            <a:avLst/>
          </a:prstGeom>
        </p:spPr>
      </p:pic>
      <p:sp>
        <p:nvSpPr>
          <p:cNvPr hidden="false" id="143" name="Shape 143"/>
          <p:cNvSpPr txBox="false"/>
          <p:nvPr isPhoto="false"/>
        </p:nvSpPr>
        <p:spPr>
          <a:xfrm flipH="false" flipV="false" rot="0">
            <a:off x="4497319" y="1626005"/>
            <a:ext cx="4654625" cy="2266774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</a:pPr>
            <a:r>
              <a:rPr b="true" sz="1200" u="sng">
                <a:solidFill>
                  <a:srgbClr val="FF4260"/>
                </a:solidFill>
                <a:latin typeface="Century Gothic"/>
                <a:ea typeface="Century Gothic"/>
                <a:cs typeface="Century Gothic"/>
              </a:rPr>
              <a:t>Малые и средние предприятия</a:t>
            </a:r>
            <a:endParaRPr b="true" sz="1200" u="sng">
              <a:solidFill>
                <a:srgbClr val="FF4260"/>
              </a:solidFill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endParaRPr b="true" sz="600">
              <a:solidFill>
                <a:srgbClr val="FF4260"/>
              </a:solidFill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r>
              <a:rPr b="true" sz="1400">
                <a:solidFill>
                  <a:srgbClr val="FF4260"/>
                </a:solidFill>
                <a:latin typeface="Century Gothic"/>
                <a:ea typeface="Century Gothic"/>
                <a:cs typeface="Century Gothic"/>
              </a:rPr>
              <a:t>От 3 млн до 2 млрд – </a:t>
            </a:r>
            <a:r>
              <a:rPr sz="1000">
                <a:latin typeface="Century Gothic"/>
                <a:ea typeface="Century Gothic"/>
                <a:cs typeface="Century Gothic"/>
              </a:rPr>
              <a:t>размер кредита</a:t>
            </a:r>
            <a:endParaRPr sz="1000"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r>
              <a:rPr b="true" sz="1400">
                <a:solidFill>
                  <a:srgbClr val="FF4260"/>
                </a:solidFill>
                <a:latin typeface="Century Gothic"/>
                <a:ea typeface="Century Gothic"/>
                <a:cs typeface="Century Gothic"/>
              </a:rPr>
              <a:t>3 года – </a:t>
            </a:r>
            <a:r>
              <a:rPr sz="1000">
                <a:latin typeface="Century Gothic"/>
                <a:ea typeface="Century Gothic"/>
                <a:cs typeface="Century Gothic"/>
              </a:rPr>
              <a:t>срок льготной процентной ставки </a:t>
            </a:r>
            <a:endParaRPr sz="1000"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r>
              <a:rPr b="true" sz="1400">
                <a:solidFill>
                  <a:srgbClr val="FF4260"/>
                </a:solidFill>
                <a:latin typeface="Century Gothic"/>
                <a:ea typeface="Century Gothic"/>
                <a:cs typeface="Century Gothic"/>
              </a:rPr>
              <a:t>13,5% – </a:t>
            </a:r>
            <a:r>
              <a:rPr sz="1000">
                <a:latin typeface="Century Gothic"/>
                <a:ea typeface="Century Gothic"/>
                <a:cs typeface="Century Gothic"/>
              </a:rPr>
              <a:t>конечная ставка для заемщика </a:t>
            </a:r>
            <a:r>
              <a:rPr i="true" sz="1000">
                <a:latin typeface="Century Gothic"/>
                <a:ea typeface="Century Gothic"/>
                <a:cs typeface="Century Gothic"/>
              </a:rPr>
              <a:t>(средние предприятия)</a:t>
            </a:r>
            <a:endParaRPr b="true" i="true" sz="1000">
              <a:solidFill>
                <a:srgbClr val="FF4260"/>
              </a:solidFill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r>
              <a:rPr b="true" sz="1400">
                <a:solidFill>
                  <a:srgbClr val="FF4260"/>
                </a:solidFill>
                <a:latin typeface="Century Gothic"/>
                <a:ea typeface="Century Gothic"/>
                <a:cs typeface="Century Gothic"/>
              </a:rPr>
              <a:t>15% – </a:t>
            </a:r>
            <a:r>
              <a:rPr sz="1000">
                <a:latin typeface="Century Gothic"/>
                <a:ea typeface="Century Gothic"/>
                <a:cs typeface="Century Gothic"/>
              </a:rPr>
              <a:t>конечная ставка для заемщика </a:t>
            </a:r>
            <a:r>
              <a:rPr i="true" sz="1000">
                <a:latin typeface="Century Gothic"/>
                <a:ea typeface="Century Gothic"/>
                <a:cs typeface="Century Gothic"/>
              </a:rPr>
              <a:t>(микро, малые предприятия)</a:t>
            </a:r>
            <a:endParaRPr i="true" sz="1000"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r>
              <a:rPr b="true" sz="1400">
                <a:solidFill>
                  <a:srgbClr val="FF4260"/>
                </a:solidFill>
                <a:latin typeface="Century Gothic"/>
                <a:ea typeface="Century Gothic"/>
                <a:cs typeface="Century Gothic"/>
              </a:rPr>
              <a:t>Цели - </a:t>
            </a:r>
            <a:r>
              <a:rPr sz="1000">
                <a:latin typeface="Century Gothic"/>
                <a:ea typeface="Century Gothic"/>
                <a:cs typeface="Century Gothic"/>
              </a:rPr>
              <a:t>оборотные цели, инвестиционные цели, рефинансирование</a:t>
            </a:r>
            <a:endParaRPr sz="1000"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r>
              <a:rPr sz="1000">
                <a:latin typeface="Century Gothic"/>
                <a:ea typeface="Century Gothic"/>
                <a:cs typeface="Century Gothic"/>
              </a:rPr>
              <a:t>Разрешена деятельность в любой отрасли</a:t>
            </a:r>
            <a:endParaRPr sz="1000"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r>
              <a:rPr sz="1000">
                <a:latin typeface="Century Gothic"/>
                <a:ea typeface="Century Gothic"/>
                <a:cs typeface="Century Gothic"/>
              </a:rPr>
              <a:t>Предприятие должно быть включено в реестр субъектов МСП!</a:t>
            </a:r>
            <a:endParaRPr sz="1000"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endParaRPr b="true" sz="800">
              <a:solidFill>
                <a:srgbClr val="000000"/>
              </a:solidFill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r>
              <a:rPr b="true" sz="1000">
                <a:solidFill>
                  <a:srgbClr val="000000"/>
                </a:solidFill>
                <a:latin typeface="Century Gothic"/>
                <a:ea typeface="Century Gothic"/>
                <a:cs typeface="Century Gothic"/>
              </a:rPr>
              <a:t>Срок действия Программы – </a:t>
            </a:r>
            <a:r>
              <a:rPr b="true" sz="1000">
                <a:solidFill>
                  <a:srgbClr val="FF4260"/>
                </a:solidFill>
                <a:latin typeface="Century Gothic"/>
                <a:ea typeface="Century Gothic"/>
                <a:cs typeface="Century Gothic"/>
              </a:rPr>
              <a:t>до 30.12.2022</a:t>
            </a:r>
            <a:endParaRPr b="true" sz="1000">
              <a:solidFill>
                <a:srgbClr val="FF4260"/>
              </a:solidFill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endParaRPr b="true" sz="500">
              <a:solidFill>
                <a:srgbClr val="FF4260"/>
              </a:solidFill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r>
              <a:rPr b="true" sz="1600">
                <a:solidFill>
                  <a:srgbClr val="FF4260"/>
                </a:solidFill>
                <a:latin typeface="Century Gothic"/>
                <a:ea typeface="Century Gothic"/>
                <a:cs typeface="Century Gothic"/>
              </a:rPr>
              <a:t>Бюджет: 335 млрд</a:t>
            </a:r>
            <a:r>
              <a:rPr b="true" sz="1400">
                <a:solidFill>
                  <a:srgbClr val="FF4260"/>
                </a:solidFill>
                <a:latin typeface="Century Gothic"/>
                <a:ea typeface="Century Gothic"/>
                <a:cs typeface="Century Gothic"/>
              </a:rPr>
              <a:t> </a:t>
            </a:r>
            <a:r>
              <a:rPr sz="1100">
                <a:latin typeface="Century Gothic"/>
                <a:ea typeface="Century Gothic"/>
                <a:cs typeface="Century Gothic"/>
              </a:rPr>
              <a:t>(фондирование)</a:t>
            </a:r>
            <a:endParaRPr sz="1100">
              <a:latin typeface="Century Gothic"/>
              <a:ea typeface="Century Gothic"/>
              <a:cs typeface="Century Gothic"/>
            </a:endParaRPr>
          </a:p>
        </p:txBody>
      </p:sp>
      <p:sp>
        <p:nvSpPr>
          <p:cNvPr hidden="false" id="144" name="Shape 144"/>
          <p:cNvSpPr txBox="false"/>
          <p:nvPr isPhoto="false"/>
        </p:nvSpPr>
        <p:spPr>
          <a:xfrm flipH="false" flipV="false" rot="0">
            <a:off x="4248150" y="1358895"/>
            <a:ext cx="5723176" cy="258531"/>
          </a:xfrm>
          <a:prstGeom prst="rect">
            <a:avLst/>
          </a:prstGeom>
        </p:spPr>
        <p:txBody>
          <a:bodyPr bIns="45720" lIns="91440" rIns="91440" tIns="45720" wrap="squar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lvl="0">
              <a:lnSpc>
                <a:spcPct val="90000"/>
              </a:lnSpc>
            </a:pPr>
            <a:r>
              <a:rPr b="true" sz="1050">
                <a:solidFill>
                  <a:srgbClr val="000000"/>
                </a:solidFill>
                <a:latin typeface="Century Gothic"/>
                <a:ea typeface="Century Gothic"/>
                <a:cs typeface="Century Gothic"/>
              </a:rPr>
              <a:t>ПСК </a:t>
            </a:r>
            <a:r>
              <a:rPr b="true" sz="1200" u="sng">
                <a:solidFill>
                  <a:srgbClr val="FF4261"/>
                </a:solidFill>
                <a:latin typeface="Century Gothic"/>
                <a:ea typeface="Century Gothic"/>
                <a:cs typeface="Century Gothic"/>
              </a:rPr>
              <a:t>«ИНВЕСТИЦИОННАЯ»  </a:t>
            </a:r>
            <a:r>
              <a:rPr b="true" sz="1050">
                <a:solidFill>
                  <a:srgbClr val="000000"/>
                </a:solidFill>
                <a:latin typeface="Century Gothic"/>
                <a:ea typeface="Century Gothic"/>
                <a:cs typeface="Century Gothic"/>
              </a:rPr>
              <a:t>АО «КОРПОРАЦИИ «МСП» </a:t>
            </a:r>
            <a:endParaRPr b="true" sz="1050">
              <a:solidFill>
                <a:srgbClr val="000000"/>
              </a:solidFill>
              <a:latin typeface="Century Gothic"/>
              <a:ea typeface="Century Gothic"/>
              <a:cs typeface="Century Gothic"/>
            </a:endParaRPr>
          </a:p>
        </p:txBody>
      </p:sp>
      <p:sp>
        <p:nvSpPr>
          <p:cNvPr hidden="false" id="145" name="Shape 145"/>
          <p:cNvSpPr txBox="false"/>
          <p:nvPr isPhoto="false"/>
        </p:nvSpPr>
        <p:spPr>
          <a:xfrm flipH="false" flipV="false" rot="0">
            <a:off x="4373137" y="1146131"/>
            <a:ext cx="6009113" cy="2715940"/>
          </a:xfrm>
          <a:prstGeom prst="roundRect">
            <a:avLst>
              <a:gd fmla="val 10853" name="adj"/>
            </a:avLst>
          </a:prstGeom>
          <a:noFill/>
          <a:ln w="22225">
            <a:solidFill>
              <a:srgbClr val="FF4260"/>
            </a:solidFill>
            <a:prstDash val="solid"/>
          </a:ln>
        </p:spPr>
        <p:txBody>
          <a:bodyPr anchor="ctr" bIns="45720" lIns="91440" rIns="91440" tIns="45720"/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sz="1199">
              <a:solidFill>
                <a:schemeClr val="bg1"/>
              </a:solidFill>
            </a:endParaRPr>
          </a:p>
        </p:txBody>
      </p:sp>
      <p:grpSp>
        <p:nvGrpSpPr>
          <p:cNvPr hidden="false" id="146" name="Shape 146"/>
          <p:cNvGrpSpPr/>
          <p:nvPr isPhoto="false"/>
        </p:nvGrpSpPr>
        <p:grpSpPr>
          <a:xfrm flipH="false" flipV="false" rot="0">
            <a:off x="5235122" y="1065676"/>
            <a:ext cx="1539921" cy="276998"/>
            <a:chOff x="0" y="0"/>
            <a:chExt cx="1539921" cy="276998"/>
          </a:xfrm>
        </p:grpSpPr>
        <p:sp>
          <p:nvSpPr>
            <p:cNvPr hidden="false" id="147" name="Shape 147"/>
            <p:cNvSpPr txBox="false"/>
            <p:nvPr isPhoto="false"/>
          </p:nvSpPr>
          <p:spPr>
            <a:xfrm flipH="false" flipV="false" rot="0">
              <a:off x="2276" y="17915"/>
              <a:ext cx="1537644" cy="232012"/>
            </a:xfrm>
            <a:prstGeom prst="rect">
              <a:avLst/>
            </a:prstGeom>
            <a:solidFill>
              <a:srgbClr val="FF4260"/>
            </a:solidFill>
            <a:ln>
              <a:noFill/>
            </a:ln>
          </p:spPr>
          <p:txBody>
            <a:bodyPr anchor="ctr" bIns="45720" lIns="91440" rIns="91440" tIns="45720"/>
            <a:lstStyle>
              <a:defPPr/>
              <a:lvl1pPr algn="l" indent="0" lvl="0" marL="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indent="0" lvl="1" marL="4572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indent="0" lvl="2" marL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indent="0" lvl="3" marL="13716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indent="0" lvl="4" marL="18288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indent="0" lvl="5" marL="22860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indent="0" lvl="6" marL="27432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indent="0" lvl="7" marL="3200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indent="0" lvl="8" marL="36576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sz="1600"/>
            </a:p>
          </p:txBody>
        </p:sp>
        <p:sp>
          <p:nvSpPr>
            <p:cNvPr hidden="false" id="148" name="Shape 148"/>
            <p:cNvSpPr txBox="true"/>
            <p:nvPr isPhoto="false"/>
          </p:nvSpPr>
          <p:spPr>
            <a:xfrm flipH="false" flipV="false" rot="0">
              <a:off x="0" y="0"/>
              <a:ext cx="1533101" cy="276998"/>
            </a:xfrm>
            <a:prstGeom prst="rect">
              <a:avLst/>
            </a:prstGeom>
            <a:noFill/>
          </p:spPr>
          <p:txBody>
            <a:bodyPr bIns="45720" lIns="91440" rIns="91440" tIns="45720" wrap="square">
              <a:spAutoFit/>
            </a:bodyPr>
            <a:lstStyle>
              <a:defPPr/>
              <a:lvl1pPr algn="l" indent="0" lvl="0" marL="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indent="0" lvl="1" marL="4572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indent="0" lvl="2" marL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indent="0" lvl="3" marL="13716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indent="0" lvl="4" marL="18288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indent="0" lvl="5" marL="22860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indent="0" lvl="6" marL="27432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indent="0" lvl="7" marL="3200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indent="0" lvl="8" marL="36576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buClr>
                  <a:srgbClr val="FF4160"/>
                </a:buClr>
              </a:pPr>
              <a:r>
                <a:rPr b="true" sz="1200">
                  <a:solidFill>
                    <a:schemeClr val="bg1"/>
                  </a:solidFill>
                  <a:latin typeface="Century Gothic"/>
                  <a:ea typeface="Century Gothic"/>
                  <a:cs typeface="Century Gothic"/>
                </a:rPr>
                <a:t>ПРОГРАММА 3</a:t>
              </a:r>
              <a:endParaRPr b="true" sz="1200">
                <a:solidFill>
                  <a:schemeClr val="bg1"/>
                </a:solidFill>
                <a:latin typeface="Century Gothic"/>
                <a:ea typeface="Century Gothic"/>
                <a:cs typeface="Century Gothic"/>
              </a:endParaRPr>
            </a:p>
          </p:txBody>
        </p:sp>
      </p:grpSp>
    </p:spTree>
  </p:cSld>
</p:sld>
</file>

<file path=ppt/slides/slide2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false">
  <p:cSld name="">
    <p:spTree>
      <p:nvGrpSpPr>
        <p:cNvPr hidden="false" id="149" name="GroupShape 149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50" name="Shape 150"/>
          <p:cNvSpPr txBox="true"/>
          <p:nvPr isPhoto="false">
            <p:ph idx="0" type="title"/>
          </p:nvPr>
        </p:nvSpPr>
        <p:spPr>
          <a:xfrm flipH="false" flipV="false" rot="0">
            <a:off x="412750" y="148846"/>
            <a:ext cx="10055083" cy="589562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</a:lstStyle>
          <a:p>
            <a:pPr algn="r">
              <a:lnSpc>
                <a:spcPct val="80000"/>
              </a:lnSpc>
            </a:pPr>
            <a:br>
              <a:rPr sz="2400"/>
            </a:br>
            <a:r>
              <a:rPr sz="360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Кредитные каникулы по 106-ФЗ для </a:t>
            </a:r>
            <a:r>
              <a:rPr sz="360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юр.лиц</a:t>
            </a:r>
            <a:r>
              <a:rPr sz="360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 и ИП</a:t>
            </a:r>
            <a:br>
              <a:rPr sz="3600">
                <a:solidFill>
                  <a:srgbClr val="C00000"/>
                </a:solidFill>
                <a:latin typeface="+mj-lt"/>
                <a:ea typeface="+mj-ea"/>
                <a:cs typeface="+mj-cs"/>
              </a:rPr>
            </a:br>
            <a:endParaRPr sz="360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hidden="false" id="151" name="Shape 151"/>
          <p:cNvSpPr txBox="false"/>
          <p:nvPr isPhoto="false"/>
        </p:nvSpPr>
        <p:spPr>
          <a:xfrm flipH="false" flipV="false" rot="0">
            <a:off x="834085" y="812568"/>
            <a:ext cx="9515863" cy="590931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b="true">
                <a:latin typeface="Century Gothic"/>
                <a:ea typeface="Century Gothic"/>
                <a:cs typeface="Century Gothic"/>
              </a:rPr>
              <a:t>Только для бизнеса из наиболее пострадавших отраслей, заключивших кредитные договоры до 01.03.2022</a:t>
            </a:r>
            <a:endParaRPr b="true">
              <a:latin typeface="Century Gothic"/>
              <a:ea typeface="Century Gothic"/>
              <a:cs typeface="Century Gothic"/>
            </a:endParaRPr>
          </a:p>
        </p:txBody>
      </p:sp>
      <p:sp>
        <p:nvSpPr>
          <p:cNvPr hidden="false" id="152" name="Shape 152"/>
          <p:cNvSpPr txBox="false"/>
          <p:nvPr isPhoto="false"/>
        </p:nvSpPr>
        <p:spPr>
          <a:xfrm flipH="false" flipV="false" rot="0">
            <a:off x="1037230" y="4261707"/>
            <a:ext cx="2826415" cy="369332"/>
          </a:xfrm>
          <a:prstGeom prst="rect">
            <a:avLst/>
          </a:prstGeom>
        </p:spPr>
        <p:txBody>
          <a:bodyPr bIns="45720" lIns="91440" rIns="91440" tIns="45720" wrap="non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b="true">
                <a:solidFill>
                  <a:srgbClr val="C00000"/>
                </a:solidFill>
                <a:latin typeface="Century Gothic"/>
                <a:ea typeface="Century Gothic"/>
                <a:cs typeface="Century Gothic"/>
              </a:rPr>
              <a:t>Требования к бизнесу:</a:t>
            </a:r>
            <a:endParaRPr b="true">
              <a:solidFill>
                <a:srgbClr val="C00000"/>
              </a:solidFill>
              <a:latin typeface="Century Gothic"/>
              <a:ea typeface="Century Gothic"/>
              <a:cs typeface="Century Gothic"/>
            </a:endParaRPr>
          </a:p>
        </p:txBody>
      </p:sp>
      <p:pic>
        <p:nvPicPr>
          <p:cNvPr hidden="false" id="154" name="Shape 154"/>
          <p:cNvPicPr preferRelativeResize="true"/>
          <p:nvPr isPhoto="false"/>
        </p:nvPicPr>
        <p:blipFill>
          <a:blip r:embed="rId1"/>
          <a:stretch/>
        </p:blipFill>
        <p:spPr>
          <a:xfrm flipH="false" flipV="false" rot="0">
            <a:off x="366856" y="4315716"/>
            <a:ext cx="427739" cy="280987"/>
          </a:xfrm>
          <a:prstGeom prst="rect">
            <a:avLst/>
          </a:prstGeom>
        </p:spPr>
      </p:pic>
      <p:sp>
        <p:nvSpPr>
          <p:cNvPr hidden="false" id="155" name="Shape 155"/>
          <p:cNvSpPr txBox="false"/>
          <p:nvPr isPhoto="false"/>
        </p:nvSpPr>
        <p:spPr>
          <a:xfrm flipH="false" flipV="false" rot="0">
            <a:off x="947694" y="4756711"/>
            <a:ext cx="9515862" cy="2210862"/>
          </a:xfrm>
          <a:prstGeom prst="rect">
            <a:avLst/>
          </a:prstGeom>
        </p:spPr>
        <p:txBody>
          <a:bodyPr bIns="45720" lIns="91440" rIns="91440" tIns="45720" wrap="squar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 marL="228600">
              <a:spcBef>
                <a:spcPts val="500"/>
              </a:spcBef>
              <a:buClr>
                <a:srgbClr val="FF4160"/>
              </a:buClr>
              <a:buSzPts val="2340"/>
              <a:buFont typeface="+mj-lt"/>
              <a:buAutoNum startAt="1" type="arabicPeriod"/>
            </a:pPr>
            <a:r>
              <a:rPr sz="1600">
                <a:latin typeface="Century Gothic"/>
                <a:ea typeface="Century Gothic"/>
                <a:cs typeface="Century Gothic"/>
              </a:rPr>
              <a:t> Включён в реестр МСП</a:t>
            </a:r>
            <a:endParaRPr sz="1600">
              <a:latin typeface="Century Gothic"/>
              <a:ea typeface="Century Gothic"/>
              <a:cs typeface="Century Gothic"/>
            </a:endParaRPr>
          </a:p>
          <a:p>
            <a:pPr indent="-228600" marL="228600">
              <a:spcBef>
                <a:spcPts val="500"/>
              </a:spcBef>
              <a:buClr>
                <a:srgbClr val="FF4160"/>
              </a:buClr>
              <a:buSzPts val="2340"/>
              <a:buFont typeface="+mj-lt"/>
              <a:buAutoNum startAt="1" type="arabicPeriod"/>
            </a:pPr>
            <a:endParaRPr sz="1100">
              <a:latin typeface="Century Gothic"/>
              <a:ea typeface="Century Gothic"/>
              <a:cs typeface="Century Gothic"/>
            </a:endParaRPr>
          </a:p>
          <a:p>
            <a:pPr indent="-228600" marL="228600">
              <a:spcBef>
                <a:spcPts val="500"/>
              </a:spcBef>
              <a:buClr>
                <a:srgbClr val="FF4160"/>
              </a:buClr>
              <a:buSzPts val="2340"/>
              <a:buFont typeface="+mj-lt"/>
              <a:buAutoNum startAt="1" type="arabicPeriod"/>
            </a:pPr>
            <a:r>
              <a:rPr sz="1600">
                <a:latin typeface="Century Gothic"/>
                <a:ea typeface="Century Gothic"/>
                <a:cs typeface="Century Gothic"/>
              </a:rPr>
              <a:t> Ведёт деятельность в одной или нескольких отраслях из перечня пострадавших, указанных в Постановлении Правительства РФ от 10.03.2022 № 337</a:t>
            </a:r>
            <a:endParaRPr sz="1600">
              <a:latin typeface="Century Gothic"/>
              <a:ea typeface="Century Gothic"/>
              <a:cs typeface="Century Gothic"/>
            </a:endParaRPr>
          </a:p>
          <a:p>
            <a:pPr indent="-228600" marL="228600">
              <a:spcBef>
                <a:spcPts val="500"/>
              </a:spcBef>
              <a:buClr>
                <a:srgbClr val="FF4160"/>
              </a:buClr>
              <a:buSzPts val="2340"/>
              <a:buFont typeface="+mj-lt"/>
              <a:buAutoNum startAt="1" type="arabicPeriod"/>
            </a:pPr>
            <a:r>
              <a:rPr sz="1600">
                <a:latin typeface="Century Gothic"/>
                <a:ea typeface="Century Gothic"/>
                <a:cs typeface="Century Gothic"/>
              </a:rPr>
              <a:t>Принадлежность к пострадавшим отраслям определяется по основному или дополнительному коду ОКВЭД — </a:t>
            </a:r>
            <a:r>
              <a:rPr b="true" sz="1600">
                <a:latin typeface="Century Gothic"/>
                <a:ea typeface="Century Gothic"/>
                <a:cs typeface="Century Gothic"/>
              </a:rPr>
              <a:t>в перечне 73 ОКВЭД!</a:t>
            </a:r>
            <a:endParaRPr b="true" sz="1600">
              <a:latin typeface="Century Gothic"/>
              <a:ea typeface="Century Gothic"/>
              <a:cs typeface="Century Gothic"/>
            </a:endParaRPr>
          </a:p>
          <a:p>
            <a:pPr indent="-228600" marL="228600">
              <a:spcBef>
                <a:spcPts val="500"/>
              </a:spcBef>
              <a:buClr>
                <a:srgbClr val="FF4160"/>
              </a:buClr>
              <a:buSzPts val="2340"/>
              <a:buFont typeface="+mj-lt"/>
              <a:buAutoNum startAt="1" type="arabicPeriod"/>
            </a:pPr>
            <a:endParaRPr b="true" sz="1100">
              <a:solidFill>
                <a:srgbClr val="FF4261"/>
              </a:solidFill>
              <a:latin typeface="Century Gothic"/>
              <a:ea typeface="Century Gothic"/>
              <a:cs typeface="Century Gothic"/>
            </a:endParaRPr>
          </a:p>
          <a:p>
            <a:pPr indent="-228600" marL="228600">
              <a:spcBef>
                <a:spcPts val="500"/>
              </a:spcBef>
              <a:buClr>
                <a:srgbClr val="FF4160"/>
              </a:buClr>
              <a:buSzPts val="2340"/>
              <a:buFont typeface="+mj-lt"/>
              <a:buAutoNum startAt="1" type="arabicPeriod"/>
            </a:pPr>
            <a:r>
              <a:rPr sz="1600">
                <a:latin typeface="Century Gothic"/>
                <a:ea typeface="Century Gothic"/>
                <a:cs typeface="Century Gothic"/>
              </a:rPr>
              <a:t> Заключил кредитный договор до 01.03.2022 и обратился в банк не позднее 30.09.2022</a:t>
            </a:r>
            <a:endParaRPr sz="1600">
              <a:latin typeface="Century Gothic"/>
              <a:ea typeface="Century Gothic"/>
              <a:cs typeface="Century Gothic"/>
            </a:endParaRPr>
          </a:p>
        </p:txBody>
      </p:sp>
      <p:sp>
        <p:nvSpPr>
          <p:cNvPr hidden="false" id="156" name="Shape 156"/>
          <p:cNvSpPr txBox="true"/>
          <p:nvPr isPhoto="false"/>
        </p:nvSpPr>
        <p:spPr>
          <a:xfrm flipH="false" flipV="false" rot="0">
            <a:off x="827705" y="1699217"/>
            <a:ext cx="6381661" cy="338553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F4160"/>
              </a:buClr>
            </a:pPr>
            <a:r>
              <a:rPr b="true" sz="1600">
                <a:latin typeface="Century Gothic"/>
                <a:ea typeface="Century Gothic"/>
                <a:cs typeface="Century Gothic"/>
              </a:rPr>
              <a:t>Варианты изменения условий по действующим кредитам:</a:t>
            </a:r>
            <a:endParaRPr b="true" sz="1600">
              <a:latin typeface="Century Gothic"/>
              <a:ea typeface="Century Gothic"/>
              <a:cs typeface="Century Gothic"/>
            </a:endParaRPr>
          </a:p>
        </p:txBody>
      </p:sp>
      <p:sp>
        <p:nvSpPr>
          <p:cNvPr hidden="false" id="157" name="Shape 157"/>
          <p:cNvSpPr txBox="false"/>
          <p:nvPr isPhoto="false"/>
        </p:nvSpPr>
        <p:spPr>
          <a:xfrm flipH="false" flipV="false" rot="0">
            <a:off x="810335" y="2001119"/>
            <a:ext cx="9790581" cy="1366528"/>
          </a:xfrm>
          <a:prstGeom prst="rect">
            <a:avLst/>
          </a:prstGeom>
        </p:spPr>
        <p:txBody>
          <a:bodyPr bIns="45720" lIns="91440" rIns="91440" tIns="45720" wrap="squar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 marL="228600">
              <a:lnSpc>
                <a:spcPct val="90000"/>
              </a:lnSpc>
              <a:buClr>
                <a:srgbClr val="FF4260"/>
              </a:buClr>
              <a:buFont typeface="Arial"/>
              <a:buChar char="•"/>
            </a:pPr>
            <a:r>
              <a:rPr b="true" sz="1600">
                <a:solidFill>
                  <a:srgbClr val="C00000"/>
                </a:solidFill>
                <a:latin typeface="Century Gothic"/>
                <a:ea typeface="Century Gothic"/>
                <a:cs typeface="Century Gothic"/>
              </a:rPr>
              <a:t>отсрочка основного долга и процентов до 6 месяцев с продлением срока кредита — для ИП и ООО</a:t>
            </a:r>
            <a:endParaRPr b="true" sz="1600">
              <a:solidFill>
                <a:srgbClr val="C00000"/>
              </a:solidFill>
              <a:latin typeface="Century Gothic"/>
              <a:ea typeface="Century Gothic"/>
              <a:cs typeface="Century Gothic"/>
            </a:endParaRPr>
          </a:p>
          <a:p>
            <a:pPr indent="-228600" marL="228600">
              <a:lnSpc>
                <a:spcPct val="90000"/>
              </a:lnSpc>
              <a:buClr>
                <a:srgbClr val="FF4260"/>
              </a:buClr>
              <a:buFont typeface="Arial"/>
              <a:buChar char="•"/>
            </a:pPr>
            <a:r>
              <a:rPr b="true" sz="1600">
                <a:solidFill>
                  <a:srgbClr val="C00000"/>
                </a:solidFill>
                <a:latin typeface="Century Gothic"/>
                <a:ea typeface="Century Gothic"/>
                <a:cs typeface="Century Gothic"/>
              </a:rPr>
              <a:t>уменьшение регулярного платежа — только для ИП</a:t>
            </a:r>
            <a:endParaRPr b="true" sz="1600">
              <a:solidFill>
                <a:srgbClr val="C00000"/>
              </a:solidFill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  <a:buClr>
                <a:srgbClr val="FF4260"/>
              </a:buClr>
            </a:pPr>
            <a:endParaRPr b="true" sz="1100"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  <a:buClr>
                <a:srgbClr val="FF4260"/>
              </a:buClr>
            </a:pPr>
            <a:r>
              <a:rPr b="true" sz="1600">
                <a:latin typeface="Century Gothic"/>
                <a:ea typeface="Century Gothic"/>
                <a:cs typeface="Century Gothic"/>
              </a:rPr>
              <a:t>В случае продления срока кредита размер платежа будет аналогичным тому, который был до изменения условий </a:t>
            </a:r>
            <a:endParaRPr b="true" sz="1200">
              <a:latin typeface="Century Gothic"/>
              <a:ea typeface="Century Gothic"/>
              <a:cs typeface="Century Gothic"/>
            </a:endParaRPr>
          </a:p>
        </p:txBody>
      </p:sp>
      <p:pic>
        <p:nvPicPr>
          <p:cNvPr hidden="false" id="159" name="Shape 159"/>
          <p:cNvPicPr preferRelativeResize="true"/>
          <p:nvPr isPhoto="false"/>
        </p:nvPicPr>
        <p:blipFill>
          <a:blip r:embed="rId2"/>
          <a:stretch/>
        </p:blipFill>
        <p:spPr>
          <a:xfrm flipH="false" flipV="false" rot="0">
            <a:off x="316606" y="886730"/>
            <a:ext cx="442609" cy="442609"/>
          </a:xfrm>
          <a:prstGeom prst="rect">
            <a:avLst/>
          </a:prstGeom>
        </p:spPr>
      </p:pic>
      <p:pic>
        <p:nvPicPr>
          <p:cNvPr hidden="false" id="161" name="Shape 161"/>
          <p:cNvPicPr preferRelativeResize="true"/>
          <p:nvPr isPhoto="false"/>
        </p:nvPicPr>
        <p:blipFill>
          <a:blip r:embed="rId3"/>
          <a:stretch/>
        </p:blipFill>
        <p:spPr>
          <a:xfrm flipH="false" flipV="false" rot="0">
            <a:off x="317573" y="2088099"/>
            <a:ext cx="441642" cy="456597"/>
          </a:xfrm>
          <a:prstGeom prst="rect">
            <a:avLst/>
          </a:prstGeom>
        </p:spPr>
      </p:pic>
      <p:pic>
        <p:nvPicPr>
          <p:cNvPr hidden="false" id="163" name="Shape 163"/>
          <p:cNvPicPr preferRelativeResize="true"/>
          <p:nvPr isPhoto="false"/>
        </p:nvPicPr>
        <p:blipFill>
          <a:blip r:embed="rId4"/>
          <a:stretch/>
        </p:blipFill>
        <p:spPr>
          <a:xfrm flipH="false" flipV="false" rot="0">
            <a:off x="313906" y="3483939"/>
            <a:ext cx="398631" cy="385910"/>
          </a:xfrm>
          <a:prstGeom prst="rect">
            <a:avLst/>
          </a:prstGeom>
        </p:spPr>
      </p:pic>
      <p:sp>
        <p:nvSpPr>
          <p:cNvPr hidden="false" id="164" name="Shape 164"/>
          <p:cNvSpPr txBox="false"/>
          <p:nvPr isPhoto="false"/>
        </p:nvSpPr>
        <p:spPr>
          <a:xfrm flipH="false" flipV="false" rot="0">
            <a:off x="1037230" y="3542067"/>
            <a:ext cx="6979645" cy="327781"/>
          </a:xfrm>
          <a:prstGeom prst="rect">
            <a:avLst/>
          </a:prstGeom>
        </p:spPr>
        <p:txBody>
          <a:bodyPr bIns="45720" lIns="91440" rIns="91440" tIns="45720" wrap="squar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5000"/>
              </a:lnSpc>
              <a:buClr>
                <a:srgbClr val="FF4261"/>
              </a:buClr>
            </a:pPr>
            <a:r>
              <a:rPr b="true" sz="1600">
                <a:solidFill>
                  <a:srgbClr val="C00000"/>
                </a:solidFill>
                <a:latin typeface="Century Gothic"/>
                <a:ea typeface="Century Gothic"/>
                <a:cs typeface="Century Gothic"/>
              </a:rPr>
              <a:t>Программа</a:t>
            </a:r>
            <a:r>
              <a:rPr b="true">
                <a:solidFill>
                  <a:srgbClr val="C00000"/>
                </a:solidFill>
                <a:latin typeface="Century Gothic"/>
                <a:ea typeface="Century Gothic"/>
                <a:cs typeface="Century Gothic"/>
              </a:rPr>
              <a:t> действует до 30.09.2022 г.</a:t>
            </a:r>
            <a:endParaRPr b="true">
              <a:solidFill>
                <a:srgbClr val="C00000"/>
              </a:solidFill>
              <a:latin typeface="Century Gothic"/>
              <a:ea typeface="Century Gothic"/>
              <a:cs typeface="Century Gothic"/>
            </a:endParaRPr>
          </a:p>
        </p:txBody>
      </p:sp>
    </p:spTree>
  </p:cSld>
</p:sld>
</file>

<file path=ppt/slides/slide3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>
  <p:cSld name="">
    <p:spTree>
      <p:nvGrpSpPr>
        <p:cNvPr hidden="false" id="165" name="GroupShape 165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pic>
        <p:nvPicPr>
          <p:cNvPr hidden="false" id="167" name="Shape 167"/>
          <p:cNvPicPr preferRelativeResize="true"/>
          <p:nvPr isPhoto="false"/>
        </p:nvPicPr>
        <p:blipFill>
          <a:blip r:embed="rId1"/>
          <a:stretch/>
        </p:blipFill>
        <p:spPr>
          <a:xfrm flipH="false" flipV="false" rot="0">
            <a:off x="9144000" y="631057"/>
            <a:ext cx="1502175" cy="1159468"/>
          </a:xfrm>
          <a:prstGeom prst="rect">
            <a:avLst/>
          </a:prstGeom>
          <a:ln>
            <a:noFill/>
          </a:ln>
        </p:spPr>
      </p:pic>
      <p:pic>
        <p:nvPicPr>
          <p:cNvPr hidden="false" id="169" name="Shape 169"/>
          <p:cNvPicPr preferRelativeResize="true"/>
          <p:nvPr isPhoto="false"/>
        </p:nvPicPr>
        <p:blipFill>
          <a:blip r:embed="rId2"/>
          <a:stretch/>
        </p:blipFill>
        <p:spPr>
          <a:xfrm flipH="false" flipV="false" rot="0">
            <a:off x="3436189" y="239219"/>
            <a:ext cx="2568292" cy="2053855"/>
          </a:xfrm>
          <a:prstGeom prst="rect">
            <a:avLst/>
          </a:prstGeom>
        </p:spPr>
      </p:pic>
      <p:sp>
        <p:nvSpPr>
          <p:cNvPr hidden="false" id="170" name="Shape 170"/>
          <p:cNvSpPr txBox="true"/>
          <p:nvPr isPhoto="false">
            <p:ph idx="4294967295" type="title"/>
          </p:nvPr>
        </p:nvSpPr>
        <p:spPr>
          <a:xfrm flipH="false" flipV="false" rot="0">
            <a:off x="1049350" y="182791"/>
            <a:ext cx="9345914" cy="571500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</a:lstStyle>
          <a:p>
            <a:pPr algn="r"/>
            <a:r>
              <a:rPr b="true" sz="3600">
                <a:solidFill>
                  <a:srgbClr val="C00000"/>
                </a:solidFill>
              </a:rPr>
              <a:t>Поддержка системообразующих предприятий</a:t>
            </a:r>
            <a:endParaRPr b="true" sz="3600">
              <a:solidFill>
                <a:srgbClr val="C00000"/>
              </a:solidFill>
            </a:endParaRPr>
          </a:p>
        </p:txBody>
      </p:sp>
      <p:sp>
        <p:nvSpPr>
          <p:cNvPr hidden="false" id="171" name="Shape 171"/>
          <p:cNvSpPr txBox="false"/>
          <p:nvPr isPhoto="false"/>
        </p:nvSpPr>
        <p:spPr>
          <a:xfrm flipH="false" flipV="false" rot="0">
            <a:off x="422097" y="3270908"/>
            <a:ext cx="219932" cy="230832"/>
          </a:xfrm>
          <a:prstGeom prst="rect">
            <a:avLst/>
          </a:prstGeom>
        </p:spPr>
        <p:txBody>
          <a:bodyPr bIns="45720" lIns="91440" rIns="91440" tIns="45720" wrap="non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90000"/>
              </a:lnSpc>
            </a:pPr>
            <a:r>
              <a:rPr b="true" sz="1000">
                <a:solidFill>
                  <a:srgbClr val="FF4260"/>
                </a:solidFill>
                <a:latin typeface="Century Gothic"/>
                <a:ea typeface="Century Gothic"/>
                <a:cs typeface="Century Gothic"/>
              </a:rPr>
              <a:t> </a:t>
            </a:r>
            <a:endParaRPr b="true" sz="1000">
              <a:solidFill>
                <a:srgbClr val="FF4260"/>
              </a:solidFill>
              <a:latin typeface="Century Gothic"/>
              <a:ea typeface="Century Gothic"/>
              <a:cs typeface="Century Gothic"/>
            </a:endParaRPr>
          </a:p>
        </p:txBody>
      </p:sp>
      <p:sp>
        <p:nvSpPr>
          <p:cNvPr hidden="false" id="172" name="Shape 172"/>
          <p:cNvSpPr txBox="false"/>
          <p:nvPr isPhoto="false"/>
        </p:nvSpPr>
        <p:spPr>
          <a:xfrm flipH="false" flipV="false" rot="0">
            <a:off x="463265" y="5343859"/>
            <a:ext cx="184731" cy="646331"/>
          </a:xfrm>
          <a:prstGeom prst="rect">
            <a:avLst/>
          </a:prstGeom>
        </p:spPr>
        <p:txBody>
          <a:bodyPr bIns="45720" lIns="91440" rIns="91440" tIns="45720" wrap="non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90000"/>
              </a:lnSpc>
            </a:pPr>
            <a:endParaRPr b="true" sz="1000">
              <a:solidFill>
                <a:srgbClr val="000000"/>
              </a:solidFill>
              <a:latin typeface="Century Gothic"/>
              <a:ea typeface="Century Gothic"/>
              <a:cs typeface="Century Gothic"/>
            </a:endParaRPr>
          </a:p>
          <a:p>
            <a:pPr lvl="0">
              <a:lnSpc>
                <a:spcPct val="90000"/>
              </a:lnSpc>
            </a:pPr>
            <a:endParaRPr b="true" sz="1000">
              <a:solidFill>
                <a:srgbClr val="000000"/>
              </a:solidFill>
              <a:latin typeface="Century Gothic"/>
              <a:ea typeface="Century Gothic"/>
              <a:cs typeface="Century Gothic"/>
            </a:endParaRPr>
          </a:p>
          <a:p>
            <a:pPr>
              <a:lnSpc>
                <a:spcPct val="90000"/>
              </a:lnSpc>
            </a:pPr>
            <a:endParaRPr sz="1000">
              <a:latin typeface="Century Gothic"/>
              <a:ea typeface="Century Gothic"/>
              <a:cs typeface="Century Gothic"/>
            </a:endParaRPr>
          </a:p>
          <a:p>
            <a:pPr lvl="0">
              <a:lnSpc>
                <a:spcPct val="90000"/>
              </a:lnSpc>
            </a:pPr>
            <a:endParaRPr b="true" sz="1000">
              <a:solidFill>
                <a:srgbClr val="000000"/>
              </a:solidFill>
              <a:latin typeface="Century Gothic"/>
              <a:ea typeface="Century Gothic"/>
              <a:cs typeface="Century Gothic"/>
            </a:endParaRPr>
          </a:p>
        </p:txBody>
      </p:sp>
      <p:sp>
        <p:nvSpPr>
          <p:cNvPr hidden="false" id="173" name="Shape 173"/>
          <p:cNvSpPr txBox="false"/>
          <p:nvPr isPhoto="false"/>
        </p:nvSpPr>
        <p:spPr>
          <a:xfrm flipH="false" flipV="false" rot="0">
            <a:off x="5704764" y="1718007"/>
            <a:ext cx="4591281" cy="5222274"/>
          </a:xfrm>
          <a:prstGeom prst="roundRect">
            <a:avLst>
              <a:gd fmla="val 10853" name="adj"/>
            </a:avLst>
          </a:prstGeom>
          <a:noFill/>
          <a:ln w="22225">
            <a:solidFill>
              <a:srgbClr val="FF4260"/>
            </a:solidFill>
            <a:prstDash val="solid"/>
          </a:ln>
        </p:spPr>
        <p:txBody>
          <a:bodyPr anchor="ctr" bIns="45720" lIns="91440" rIns="91440" tIns="45720"/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sz="1199">
              <a:solidFill>
                <a:schemeClr val="bg1"/>
              </a:solidFill>
            </a:endParaRPr>
          </a:p>
        </p:txBody>
      </p:sp>
      <p:grpSp>
        <p:nvGrpSpPr>
          <p:cNvPr hidden="false" id="174" name="Shape 174"/>
          <p:cNvGrpSpPr/>
          <p:nvPr isPhoto="false"/>
        </p:nvGrpSpPr>
        <p:grpSpPr>
          <a:xfrm flipH="false" flipV="false" rot="0">
            <a:off x="5568287" y="1048940"/>
            <a:ext cx="3439234" cy="414141"/>
            <a:chOff x="0" y="0"/>
            <a:chExt cx="3439234" cy="414141"/>
          </a:xfrm>
        </p:grpSpPr>
        <p:sp>
          <p:nvSpPr>
            <p:cNvPr hidden="false" id="175" name="Shape 175"/>
            <p:cNvSpPr txBox="false"/>
            <p:nvPr isPhoto="false"/>
          </p:nvSpPr>
          <p:spPr>
            <a:xfrm flipH="false" flipV="false" rot="0">
              <a:off x="5085" y="29689"/>
              <a:ext cx="3434149" cy="384451"/>
            </a:xfrm>
            <a:prstGeom prst="rect">
              <a:avLst/>
            </a:prstGeom>
            <a:solidFill>
              <a:srgbClr val="FF4260"/>
            </a:solidFill>
            <a:ln>
              <a:noFill/>
            </a:ln>
          </p:spPr>
          <p:txBody>
            <a:bodyPr anchor="ctr" bIns="45720" lIns="91440" rIns="91440" tIns="45720"/>
            <a:lstStyle>
              <a:defPPr/>
              <a:lvl1pPr algn="l" indent="0" lvl="0" marL="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indent="0" lvl="1" marL="4572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indent="0" lvl="2" marL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indent="0" lvl="3" marL="13716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indent="0" lvl="4" marL="18288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indent="0" lvl="5" marL="22860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indent="0" lvl="6" marL="27432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indent="0" lvl="7" marL="3200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indent="0" lvl="8" marL="36576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sz="1600"/>
            </a:p>
          </p:txBody>
        </p:sp>
        <p:sp>
          <p:nvSpPr>
            <p:cNvPr hidden="false" id="176" name="Shape 176"/>
            <p:cNvSpPr txBox="true"/>
            <p:nvPr isPhoto="false"/>
          </p:nvSpPr>
          <p:spPr>
            <a:xfrm flipH="false" flipV="false" rot="0">
              <a:off x="0" y="0"/>
              <a:ext cx="3439234" cy="351258"/>
            </a:xfrm>
            <a:prstGeom prst="rect">
              <a:avLst/>
            </a:prstGeom>
            <a:noFill/>
          </p:spPr>
          <p:txBody>
            <a:bodyPr bIns="45720" lIns="91440" rIns="91440" tIns="45720" wrap="square">
              <a:spAutoFit/>
            </a:bodyPr>
            <a:lstStyle>
              <a:defPPr/>
              <a:lvl1pPr algn="l" indent="0" lvl="0" marL="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indent="0" lvl="1" marL="4572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indent="0" lvl="2" marL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indent="0" lvl="3" marL="13716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indent="0" lvl="4" marL="18288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indent="0" lvl="5" marL="22860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indent="0" lvl="6" marL="27432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indent="0" lvl="7" marL="3200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indent="0" lvl="8" marL="36576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buClr>
                  <a:srgbClr val="FF4160"/>
                </a:buClr>
              </a:pPr>
              <a:r>
                <a:rPr b="true" sz="1400">
                  <a:solidFill>
                    <a:schemeClr val="bg1"/>
                  </a:solidFill>
                  <a:latin typeface="Century Gothic"/>
                  <a:ea typeface="Century Gothic"/>
                  <a:cs typeface="Century Gothic"/>
                </a:rPr>
                <a:t>Программа </a:t>
              </a:r>
              <a:r>
                <a:rPr b="true" sz="1400">
                  <a:solidFill>
                    <a:schemeClr val="bg1"/>
                  </a:solidFill>
                  <a:latin typeface="Century Gothic"/>
                  <a:ea typeface="Century Gothic"/>
                  <a:cs typeface="Century Gothic"/>
                </a:rPr>
                <a:t>Минпромторга</a:t>
              </a:r>
              <a:r>
                <a:rPr b="true" sz="1400">
                  <a:solidFill>
                    <a:schemeClr val="bg1"/>
                  </a:solidFill>
                  <a:latin typeface="Century Gothic"/>
                  <a:ea typeface="Century Gothic"/>
                  <a:cs typeface="Century Gothic"/>
                </a:rPr>
                <a:t> России</a:t>
              </a:r>
              <a:endParaRPr b="true" sz="1400">
                <a:solidFill>
                  <a:schemeClr val="bg1"/>
                </a:solidFill>
                <a:latin typeface="Century Gothic"/>
                <a:ea typeface="Century Gothic"/>
                <a:cs typeface="Century Gothic"/>
              </a:endParaRPr>
            </a:p>
          </p:txBody>
        </p:sp>
      </p:grpSp>
      <p:sp>
        <p:nvSpPr>
          <p:cNvPr hidden="false" id="177" name="Shape 177"/>
          <p:cNvSpPr txBox="false"/>
          <p:nvPr isPhoto="false"/>
        </p:nvSpPr>
        <p:spPr>
          <a:xfrm flipH="false" flipV="false" rot="0">
            <a:off x="6091176" y="2037400"/>
            <a:ext cx="3987858" cy="4585871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b="true" sz="1600" u="sng">
                <a:solidFill>
                  <a:srgbClr val="C00000"/>
                </a:solidFill>
              </a:rPr>
              <a:t>Цель кредита – </a:t>
            </a:r>
            <a:r>
              <a:rPr sz="1400"/>
              <a:t>пополнение оборотных средств.</a:t>
            </a:r>
            <a:endParaRPr sz="1400"/>
          </a:p>
          <a:p>
            <a:r>
              <a:rPr b="true" sz="1600" u="sng">
                <a:solidFill>
                  <a:srgbClr val="C00000"/>
                </a:solidFill>
              </a:rPr>
              <a:t>Ставка –</a:t>
            </a:r>
            <a:r>
              <a:rPr sz="1400">
                <a:solidFill>
                  <a:srgbClr val="C00000"/>
                </a:solidFill>
              </a:rPr>
              <a:t> </a:t>
            </a:r>
            <a:r>
              <a:rPr sz="1400"/>
              <a:t>11 % годовых.</a:t>
            </a:r>
            <a:endParaRPr sz="1400"/>
          </a:p>
          <a:p>
            <a:r>
              <a:rPr b="true" sz="1600" u="sng">
                <a:solidFill>
                  <a:srgbClr val="C00000"/>
                </a:solidFill>
              </a:rPr>
              <a:t>Срок кредитования </a:t>
            </a:r>
            <a:r>
              <a:rPr sz="1400"/>
              <a:t>– 1 год.</a:t>
            </a:r>
            <a:endParaRPr sz="1400"/>
          </a:p>
          <a:p>
            <a:r>
              <a:rPr b="true" sz="1600" u="sng">
                <a:solidFill>
                  <a:srgbClr val="C00000"/>
                </a:solidFill>
              </a:rPr>
              <a:t>Сумма кредита </a:t>
            </a:r>
            <a:r>
              <a:rPr sz="1400"/>
              <a:t>– не более 10 млрд рублей, а для группы лиц одной системообразующей организации (включая эту системообразующую организацию) - не более 30 млрд рублей</a:t>
            </a:r>
            <a:endParaRPr sz="1400"/>
          </a:p>
          <a:p>
            <a:r>
              <a:rPr sz="1400"/>
              <a:t>	</a:t>
            </a:r>
            <a:endParaRPr sz="1400"/>
          </a:p>
          <a:p>
            <a:r>
              <a:rPr sz="1400"/>
              <a:t>Субсидия предоставляется в рамках гос. Программы РФ «Развитие промышленности и повышение ее конкурентоспособности»</a:t>
            </a:r>
            <a:endParaRPr sz="1400"/>
          </a:p>
          <a:p>
            <a:r>
              <a:rPr sz="1400"/>
              <a:t> </a:t>
            </a:r>
            <a:endParaRPr sz="1400"/>
          </a:p>
          <a:p>
            <a:r>
              <a:rPr sz="1600" u="sng">
                <a:solidFill>
                  <a:srgbClr val="C00000"/>
                </a:solidFill>
              </a:rPr>
              <a:t>Соглашение на получение субсидий </a:t>
            </a:r>
            <a:r>
              <a:rPr sz="1400"/>
              <a:t>заключается между банком и </a:t>
            </a:r>
            <a:r>
              <a:rPr sz="1400"/>
              <a:t>Минпромторгом</a:t>
            </a:r>
            <a:r>
              <a:rPr sz="1400"/>
              <a:t> России.</a:t>
            </a:r>
            <a:endParaRPr sz="1400"/>
          </a:p>
          <a:p>
            <a:r>
              <a:rPr sz="1400"/>
              <a:t> </a:t>
            </a:r>
            <a:endParaRPr sz="1400"/>
          </a:p>
          <a:p>
            <a:r>
              <a:rPr sz="1400"/>
              <a:t>Одно из требований к заемщикам – сохранение численности работников не менее </a:t>
            </a:r>
            <a:r>
              <a:rPr b="true" sz="1600" u="sng">
                <a:solidFill>
                  <a:srgbClr val="C00000"/>
                </a:solidFill>
              </a:rPr>
              <a:t>85%</a:t>
            </a:r>
            <a:r>
              <a:rPr sz="1400"/>
              <a:t> от численности по состоянию на 01.03.2022.</a:t>
            </a:r>
            <a:endParaRPr sz="1400"/>
          </a:p>
        </p:txBody>
      </p:sp>
      <p:sp>
        <p:nvSpPr>
          <p:cNvPr hidden="false" id="178" name="Shape 178"/>
          <p:cNvSpPr txBox="false"/>
          <p:nvPr isPhoto="false"/>
        </p:nvSpPr>
        <p:spPr>
          <a:xfrm flipH="false" flipV="false" rot="0">
            <a:off x="555630" y="2037400"/>
            <a:ext cx="4164705" cy="5025990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b="true" sz="1600" u="sng">
                <a:solidFill>
                  <a:srgbClr val="C00000"/>
                </a:solidFill>
              </a:rPr>
              <a:t>Цель кредита </a:t>
            </a:r>
            <a:r>
              <a:rPr sz="1400"/>
              <a:t>– на осуществление операционной (оборотной) деятельности</a:t>
            </a:r>
            <a:endParaRPr sz="1400"/>
          </a:p>
          <a:p>
            <a:r>
              <a:rPr b="true" sz="1600" u="sng">
                <a:solidFill>
                  <a:srgbClr val="C00000"/>
                </a:solidFill>
              </a:rPr>
              <a:t>Ставка </a:t>
            </a:r>
            <a:r>
              <a:rPr sz="1400"/>
              <a:t>– 10 % годовых.</a:t>
            </a:r>
            <a:endParaRPr sz="1400"/>
          </a:p>
          <a:p>
            <a:r>
              <a:rPr b="true" sz="1600" u="sng">
                <a:solidFill>
                  <a:srgbClr val="C00000"/>
                </a:solidFill>
              </a:rPr>
              <a:t>Срок действия программы </a:t>
            </a:r>
            <a:r>
              <a:rPr sz="1400"/>
              <a:t>– с 21.03.2022 по 15.12.2022</a:t>
            </a:r>
            <a:endParaRPr sz="1400"/>
          </a:p>
          <a:p>
            <a:r>
              <a:rPr b="true" sz="1600" u="sng">
                <a:solidFill>
                  <a:srgbClr val="C00000"/>
                </a:solidFill>
              </a:rPr>
              <a:t>Срок кредитования </a:t>
            </a:r>
            <a:r>
              <a:rPr sz="1400"/>
              <a:t>– 1 год.</a:t>
            </a:r>
            <a:endParaRPr sz="1400"/>
          </a:p>
          <a:p>
            <a:r>
              <a:rPr b="true" sz="1600" u="sng">
                <a:solidFill>
                  <a:srgbClr val="C00000"/>
                </a:solidFill>
              </a:rPr>
              <a:t>Сумма кредита</a:t>
            </a:r>
            <a:r>
              <a:rPr b="true" sz="1600" u="sng">
                <a:solidFill>
                  <a:srgbClr val="FF4261"/>
                </a:solidFill>
              </a:rPr>
              <a:t> </a:t>
            </a:r>
            <a:r>
              <a:rPr sz="1400"/>
              <a:t>– до 5 млрд рублей в год на одного заемщика</a:t>
            </a:r>
            <a:endParaRPr sz="1400"/>
          </a:p>
          <a:p>
            <a:r>
              <a:rPr sz="1400"/>
              <a:t> </a:t>
            </a:r>
            <a:endParaRPr sz="1400"/>
          </a:p>
          <a:p>
            <a:r>
              <a:rPr sz="1400"/>
              <a:t>Субсидии предоставляются в рамках гос. программы «Развитие сельского хозяйства и регулирования рынков сельскохозяйственной продукции, сырья и продовольствия».</a:t>
            </a:r>
            <a:endParaRPr sz="1400"/>
          </a:p>
          <a:p>
            <a:r>
              <a:rPr sz="1400"/>
              <a:t> </a:t>
            </a:r>
            <a:endParaRPr sz="1400"/>
          </a:p>
          <a:p>
            <a:r>
              <a:rPr sz="1600" u="sng">
                <a:solidFill>
                  <a:srgbClr val="C00000"/>
                </a:solidFill>
              </a:rPr>
              <a:t>Соглашение на получение субсидий </a:t>
            </a:r>
            <a:r>
              <a:rPr sz="1400"/>
              <a:t>заключается между банком и Минсельхозом России.</a:t>
            </a:r>
            <a:endParaRPr sz="1400"/>
          </a:p>
          <a:p>
            <a:r>
              <a:rPr sz="1400"/>
              <a:t> </a:t>
            </a:r>
            <a:endParaRPr sz="1400"/>
          </a:p>
          <a:p>
            <a:r>
              <a:rPr sz="1400"/>
              <a:t>Одно из требований к заемщикам – сохранение численности работников не менее </a:t>
            </a:r>
            <a:r>
              <a:rPr b="true" sz="1600" u="sng">
                <a:solidFill>
                  <a:srgbClr val="C00000"/>
                </a:solidFill>
              </a:rPr>
              <a:t>90%</a:t>
            </a:r>
            <a:r>
              <a:rPr sz="1400"/>
              <a:t> от численности по состоянию на 01.03.2022.</a:t>
            </a:r>
            <a:endParaRPr sz="1400"/>
          </a:p>
          <a:p>
            <a:pPr algn="ctr">
              <a:lnSpc>
                <a:spcPct val="90000"/>
              </a:lnSpc>
            </a:pPr>
            <a:endParaRPr sz="1400">
              <a:latin typeface="Century Gothic"/>
              <a:ea typeface="Century Gothic"/>
              <a:cs typeface="Century Gothic"/>
            </a:endParaRPr>
          </a:p>
        </p:txBody>
      </p:sp>
      <p:sp>
        <p:nvSpPr>
          <p:cNvPr hidden="false" id="179" name="Shape 179"/>
          <p:cNvSpPr txBox="false"/>
          <p:nvPr isPhoto="false"/>
        </p:nvSpPr>
        <p:spPr>
          <a:xfrm flipH="false" flipV="false" rot="0">
            <a:off x="401460" y="1718007"/>
            <a:ext cx="4532039" cy="5222274"/>
          </a:xfrm>
          <a:prstGeom prst="roundRect">
            <a:avLst>
              <a:gd fmla="val 10853" name="adj"/>
            </a:avLst>
          </a:prstGeom>
          <a:noFill/>
          <a:ln w="22225">
            <a:solidFill>
              <a:srgbClr val="FF4260"/>
            </a:solidFill>
            <a:prstDash val="solid"/>
          </a:ln>
        </p:spPr>
        <p:txBody>
          <a:bodyPr anchor="ctr" bIns="45720" lIns="91440" rIns="91440" tIns="45720"/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sz="1199">
              <a:solidFill>
                <a:schemeClr val="bg1"/>
              </a:solidFill>
            </a:endParaRPr>
          </a:p>
        </p:txBody>
      </p:sp>
      <p:grpSp>
        <p:nvGrpSpPr>
          <p:cNvPr hidden="false" id="180" name="Shape 180"/>
          <p:cNvGrpSpPr/>
          <p:nvPr isPhoto="false"/>
        </p:nvGrpSpPr>
        <p:grpSpPr>
          <a:xfrm flipH="false" flipV="false" rot="0">
            <a:off x="463265" y="1020319"/>
            <a:ext cx="3559878" cy="491657"/>
            <a:chOff x="0" y="0"/>
            <a:chExt cx="3559878" cy="491657"/>
          </a:xfrm>
        </p:grpSpPr>
        <p:sp>
          <p:nvSpPr>
            <p:cNvPr hidden="false" id="181" name="Shape 181"/>
            <p:cNvSpPr txBox="false"/>
            <p:nvPr isPhoto="false"/>
          </p:nvSpPr>
          <p:spPr>
            <a:xfrm flipH="false" flipV="false" rot="0">
              <a:off x="5263" y="28621"/>
              <a:ext cx="3554614" cy="370626"/>
            </a:xfrm>
            <a:prstGeom prst="rect">
              <a:avLst/>
            </a:prstGeom>
            <a:solidFill>
              <a:srgbClr val="FF4260"/>
            </a:solidFill>
            <a:ln>
              <a:noFill/>
            </a:ln>
          </p:spPr>
          <p:txBody>
            <a:bodyPr anchor="ctr" bIns="45720" lIns="91440" rIns="91440" tIns="45720"/>
            <a:lstStyle>
              <a:defPPr/>
              <a:lvl1pPr algn="l" indent="0" lvl="0" marL="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indent="0" lvl="1" marL="4572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indent="0" lvl="2" marL="914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indent="0" lvl="3" marL="13716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indent="0" lvl="4" marL="18288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indent="0" lvl="5" marL="22860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indent="0" lvl="6" marL="27432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indent="0" lvl="7" marL="32004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indent="0" lvl="8" marL="3657600">
                <a:defRPr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sz="1600"/>
            </a:p>
          </p:txBody>
        </p:sp>
        <p:sp>
          <p:nvSpPr>
            <p:cNvPr hidden="false" id="182" name="Shape 182"/>
            <p:cNvSpPr txBox="true"/>
            <p:nvPr isPhoto="false"/>
          </p:nvSpPr>
          <p:spPr>
            <a:xfrm flipH="false" flipV="false" rot="0">
              <a:off x="0" y="0"/>
              <a:ext cx="3544112" cy="491657"/>
            </a:xfrm>
            <a:prstGeom prst="rect">
              <a:avLst/>
            </a:prstGeom>
            <a:noFill/>
          </p:spPr>
          <p:txBody>
            <a:bodyPr bIns="45720" lIns="91440" rIns="91440" tIns="45720" wrap="square">
              <a:spAutoFit/>
            </a:bodyPr>
            <a:lstStyle>
              <a:defPPr/>
              <a:lvl1pPr algn="l" indent="0" lvl="0" marL="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indent="0" lvl="1" marL="4572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indent="0" lvl="2" marL="914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indent="0" lvl="3" marL="13716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indent="0" lvl="4" marL="18288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indent="0" lvl="5" marL="22860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indent="0" lvl="6" marL="27432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indent="0" lvl="7" marL="32004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indent="0" lvl="8" marL="3657600"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buClr>
                  <a:srgbClr val="FF4160"/>
                </a:buClr>
              </a:pPr>
              <a:r>
                <a:rPr b="true" sz="1400">
                  <a:solidFill>
                    <a:schemeClr val="bg1"/>
                  </a:solidFill>
                  <a:latin typeface="Century Gothic"/>
                  <a:ea typeface="Century Gothic"/>
                  <a:cs typeface="Century Gothic"/>
                </a:rPr>
                <a:t>ПРОГРАММА Минсельхоза России</a:t>
              </a:r>
              <a:endParaRPr b="true" sz="1400">
                <a:solidFill>
                  <a:schemeClr val="bg1"/>
                </a:solidFill>
                <a:latin typeface="Century Gothic"/>
                <a:ea typeface="Century Gothic"/>
                <a:cs typeface="Century Gothic"/>
              </a:endParaRPr>
            </a:p>
          </p:txBody>
        </p:sp>
      </p:grpSp>
      <p:sp>
        <p:nvSpPr>
          <p:cNvPr hidden="false" id="183" name="Shape 183"/>
          <p:cNvSpPr txBox="false"/>
          <p:nvPr isPhoto="false"/>
        </p:nvSpPr>
        <p:spPr>
          <a:xfrm flipH="false" flipV="false" rot="0">
            <a:off x="155575" y="-144463"/>
            <a:ext cx="304800" cy="304801"/>
          </a:xfrm>
          <a:prstGeom prst="rect">
            <a:avLst/>
          </a:prstGeom>
          <a:noFill/>
        </p:spPr>
        <p:txBody>
          <a:bodyPr anchor="t" bIns="45720" lIns="91440" rIns="91440" tIns="45720" vert="horz" wrap="square"/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/>
        </p:txBody>
      </p:sp>
      <p:sp>
        <p:nvSpPr>
          <p:cNvPr hidden="false" id="184" name="Shape 184"/>
          <p:cNvSpPr txBox="false"/>
          <p:nvPr isPhoto="false"/>
        </p:nvSpPr>
        <p:spPr>
          <a:xfrm flipH="false" flipV="false" rot="0">
            <a:off x="307975" y="7936"/>
            <a:ext cx="304800" cy="304801"/>
          </a:xfrm>
          <a:prstGeom prst="rect">
            <a:avLst/>
          </a:prstGeom>
          <a:noFill/>
        </p:spPr>
        <p:txBody>
          <a:bodyPr anchor="t" bIns="45720" lIns="91440" rIns="91440" tIns="45720" vert="horz" wrap="square"/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/>
        </p:txBody>
      </p:sp>
      <p:sp>
        <p:nvSpPr>
          <p:cNvPr hidden="false" id="185" name="Shape 185"/>
          <p:cNvSpPr txBox="false"/>
          <p:nvPr isPhoto="false"/>
        </p:nvSpPr>
        <p:spPr>
          <a:xfrm flipH="false" flipV="false" rot="0">
            <a:off x="155575" y="-2811463"/>
            <a:ext cx="7581900" cy="5857876"/>
          </a:xfrm>
          <a:prstGeom prst="rect">
            <a:avLst/>
          </a:prstGeom>
          <a:noFill/>
        </p:spPr>
        <p:txBody>
          <a:bodyPr anchor="t" bIns="45720" lIns="91440" rIns="91440" tIns="45720" vert="horz" wrap="square"/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/>
        </p:txBody>
      </p:sp>
    </p:spTree>
  </p:cSld>
</p:sld>
</file>

<file path=ppt/theme/theme1.xml><?xml version="1.0" encoding="utf-8"?>
<a:theme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</a:gradFill>
      </a:fillStyleLst>
      <a:lnStyleLst>
        <a:ln w="635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1905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</a:gradFill>
      </a:bgFillStyleLst>
    </a:fmtScheme>
  </a:themeElements>
</a:theme>
</file>

<file path=docProps/app.xml><?xml version="1.0" encoding="utf-8"?>
<Properties xmlns="http://schemas.openxmlformats.org/officeDocument/2006/extended-properties">
  <Template>Normal.dotm</Template>
  <TotalTime>0</TotalTime>
  <DocSecurity>0</DocSecurity>
  <ScaleCrop>false</ScaleCrop>
  <Application>MyOffice-CoreFramework-Android/25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modified xsi:type="dcterms:W3CDTF">2022-03-29T11:14:45Z</dcterms:modified>
</cp:coreProperties>
</file>