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7" r:id="rId2"/>
    <p:sldId id="332" r:id="rId3"/>
    <p:sldId id="329" r:id="rId4"/>
    <p:sldId id="348" r:id="rId5"/>
    <p:sldId id="335" r:id="rId6"/>
    <p:sldId id="352" r:id="rId7"/>
    <p:sldId id="360" r:id="rId8"/>
    <p:sldId id="336" r:id="rId9"/>
    <p:sldId id="337" r:id="rId10"/>
    <p:sldId id="349" r:id="rId11"/>
    <p:sldId id="350" r:id="rId12"/>
    <p:sldId id="342" r:id="rId13"/>
    <p:sldId id="351" r:id="rId14"/>
    <p:sldId id="354" r:id="rId15"/>
    <p:sldId id="359" r:id="rId16"/>
    <p:sldId id="343" r:id="rId17"/>
    <p:sldId id="355" r:id="rId18"/>
    <p:sldId id="356" r:id="rId19"/>
    <p:sldId id="357" r:id="rId20"/>
    <p:sldId id="358" r:id="rId21"/>
    <p:sldId id="346" r:id="rId22"/>
    <p:sldId id="328" r:id="rId23"/>
  </p:sldIdLst>
  <p:sldSz cx="12187238" cy="6854825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12B"/>
    <a:srgbClr val="FF7C80"/>
    <a:srgbClr val="065280"/>
    <a:srgbClr val="FFC000"/>
    <a:srgbClr val="DE9837"/>
    <a:srgbClr val="A5A5A5"/>
    <a:srgbClr val="ED7D31"/>
    <a:srgbClr val="2E75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54" autoAdjust="0"/>
    <p:restoredTop sz="92832" autoAdjust="0"/>
  </p:normalViewPr>
  <p:slideViewPr>
    <p:cSldViewPr snapToGrid="0">
      <p:cViewPr>
        <p:scale>
          <a:sx n="75" d="100"/>
          <a:sy n="75" d="100"/>
        </p:scale>
        <p:origin x="-570" y="66"/>
      </p:cViewPr>
      <p:guideLst>
        <p:guide orient="horz" pos="2160"/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590486949303902E-2"/>
          <c:y val="0.11168592989129611"/>
          <c:w val="0.79674645589336923"/>
          <c:h val="0.7766281402174097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186.2</c:v>
                </c:pt>
              </c:numCache>
            </c:numRef>
          </c:val>
        </c:ser>
        <c:dLbls>
          <c:showVal val="1"/>
        </c:dLbls>
        <c:gapWidth val="186"/>
        <c:axId val="126699392"/>
        <c:axId val="126700928"/>
      </c:barChart>
      <c:catAx>
        <c:axId val="126699392"/>
        <c:scaling>
          <c:orientation val="minMax"/>
        </c:scaling>
        <c:axPos val="l"/>
        <c:numFmt formatCode="General" sourceLinked="1"/>
        <c:tickLblPos val="nextTo"/>
        <c:crossAx val="126700928"/>
        <c:crosses val="autoZero"/>
        <c:auto val="1"/>
        <c:lblAlgn val="ctr"/>
        <c:lblOffset val="100"/>
      </c:catAx>
      <c:valAx>
        <c:axId val="12670092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66993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902E-2"/>
          <c:y val="0.11168592989129611"/>
          <c:w val="0.79674645589336923"/>
          <c:h val="0.7766281402174102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80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dLbls>
          <c:showVal val="1"/>
        </c:dLbls>
        <c:gapWidth val="186"/>
        <c:axId val="136332800"/>
        <c:axId val="136334336"/>
      </c:barChart>
      <c:catAx>
        <c:axId val="136332800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6334336"/>
        <c:crosses val="autoZero"/>
        <c:auto val="1"/>
        <c:lblAlgn val="ctr"/>
        <c:lblOffset val="100"/>
      </c:catAx>
      <c:valAx>
        <c:axId val="136334336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6332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75E-2"/>
          <c:y val="0.11168592989129611"/>
          <c:w val="0.79674645589336923"/>
          <c:h val="0.7766281402174101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105,7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96,5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92,8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92.8</c:v>
                </c:pt>
              </c:numCache>
            </c:numRef>
          </c:val>
        </c:ser>
        <c:dLbls>
          <c:showVal val="1"/>
        </c:dLbls>
        <c:gapWidth val="186"/>
        <c:axId val="136406144"/>
        <c:axId val="136407680"/>
      </c:barChart>
      <c:catAx>
        <c:axId val="136406144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6407680"/>
        <c:crosses val="autoZero"/>
        <c:auto val="1"/>
        <c:lblAlgn val="ctr"/>
        <c:lblOffset val="100"/>
      </c:catAx>
      <c:valAx>
        <c:axId val="13640768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6406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75E-2"/>
          <c:y val="0.11168592989129611"/>
          <c:w val="0.79674645589336923"/>
          <c:h val="0.7766281402174101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56,2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51,3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49,4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49.4</c:v>
                </c:pt>
              </c:numCache>
            </c:numRef>
          </c:val>
        </c:ser>
        <c:dLbls>
          <c:showVal val="1"/>
        </c:dLbls>
        <c:gapWidth val="186"/>
        <c:axId val="136771456"/>
        <c:axId val="136772992"/>
      </c:barChart>
      <c:catAx>
        <c:axId val="136771456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6772992"/>
        <c:crosses val="autoZero"/>
        <c:auto val="1"/>
        <c:lblAlgn val="ctr"/>
        <c:lblOffset val="100"/>
      </c:catAx>
      <c:valAx>
        <c:axId val="136772992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6771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Val val="1"/>
        </c:dLbls>
        <c:gapWidth val="186"/>
        <c:axId val="137093504"/>
        <c:axId val="137095040"/>
      </c:barChart>
      <c:catAx>
        <c:axId val="137093504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7095040"/>
        <c:crosses val="autoZero"/>
        <c:auto val="1"/>
        <c:lblAlgn val="ctr"/>
        <c:lblOffset val="100"/>
      </c:catAx>
      <c:valAx>
        <c:axId val="13709504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7093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34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Val val="1"/>
        </c:dLbls>
        <c:gapWidth val="186"/>
        <c:axId val="139012352"/>
        <c:axId val="139022336"/>
      </c:barChart>
      <c:catAx>
        <c:axId val="139012352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9022336"/>
        <c:crosses val="autoZero"/>
        <c:auto val="1"/>
        <c:lblAlgn val="ctr"/>
        <c:lblOffset val="100"/>
      </c:catAx>
      <c:valAx>
        <c:axId val="139022336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90123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2000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1920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1880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1880</c:v>
                </c:pt>
              </c:numCache>
            </c:numRef>
          </c:val>
        </c:ser>
        <c:dLbls>
          <c:showVal val="1"/>
        </c:dLbls>
        <c:gapWidth val="186"/>
        <c:axId val="139389184"/>
        <c:axId val="139419648"/>
      </c:barChart>
      <c:catAx>
        <c:axId val="139389184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9419648"/>
        <c:crosses val="autoZero"/>
        <c:auto val="1"/>
        <c:lblAlgn val="ctr"/>
        <c:lblOffset val="100"/>
      </c:catAx>
      <c:valAx>
        <c:axId val="13941964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9389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186"/>
        <c:axId val="137539584"/>
        <c:axId val="137541120"/>
      </c:barChart>
      <c:catAx>
        <c:axId val="137539584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7541120"/>
        <c:crosses val="autoZero"/>
        <c:auto val="1"/>
        <c:lblAlgn val="ctr"/>
        <c:lblOffset val="100"/>
      </c:catAx>
      <c:valAx>
        <c:axId val="13754112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7539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590486949303923E-2"/>
          <c:y val="0.11168592989129611"/>
          <c:w val="0.79674645589336923"/>
          <c:h val="0.7766281402174102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</c:ser>
        <c:dLbls>
          <c:showVal val="1"/>
        </c:dLbls>
        <c:gapWidth val="186"/>
        <c:axId val="126773504"/>
        <c:axId val="126787584"/>
      </c:barChart>
      <c:catAx>
        <c:axId val="126773504"/>
        <c:scaling>
          <c:orientation val="minMax"/>
        </c:scaling>
        <c:axPos val="l"/>
        <c:numFmt formatCode="General" sourceLinked="1"/>
        <c:tickLblPos val="nextTo"/>
        <c:crossAx val="126787584"/>
        <c:crosses val="autoZero"/>
        <c:auto val="1"/>
        <c:lblAlgn val="ctr"/>
        <c:lblOffset val="100"/>
      </c:catAx>
      <c:valAx>
        <c:axId val="12678758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67735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590401439854069E-2"/>
          <c:y val="0.22279715035620551"/>
          <c:w val="0.79674645589336923"/>
          <c:h val="0.7766281402174102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55.5</c:v>
                </c:pt>
              </c:numCache>
            </c:numRef>
          </c:val>
        </c:ser>
        <c:dLbls>
          <c:showVal val="1"/>
        </c:dLbls>
        <c:gapWidth val="186"/>
        <c:axId val="126225024"/>
        <c:axId val="126239104"/>
      </c:barChart>
      <c:catAx>
        <c:axId val="126225024"/>
        <c:scaling>
          <c:orientation val="minMax"/>
        </c:scaling>
        <c:axPos val="l"/>
        <c:numFmt formatCode="General" sourceLinked="1"/>
        <c:tickLblPos val="nextTo"/>
        <c:crossAx val="126239104"/>
        <c:crosses val="autoZero"/>
        <c:auto val="1"/>
        <c:lblAlgn val="ctr"/>
        <c:lblOffset val="100"/>
      </c:catAx>
      <c:valAx>
        <c:axId val="12623910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62250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590486949303937E-2"/>
          <c:y val="0.11168592989129611"/>
          <c:w val="0.79674645589336923"/>
          <c:h val="0.7766281402174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60.2</c:v>
                </c:pt>
              </c:numCache>
            </c:numRef>
          </c:val>
        </c:ser>
        <c:dLbls>
          <c:showVal val="1"/>
        </c:dLbls>
        <c:gapWidth val="186"/>
        <c:axId val="112479616"/>
        <c:axId val="112510464"/>
      </c:barChart>
      <c:catAx>
        <c:axId val="112479616"/>
        <c:scaling>
          <c:orientation val="minMax"/>
        </c:scaling>
        <c:axPos val="l"/>
        <c:numFmt formatCode="General" sourceLinked="1"/>
        <c:tickLblPos val="nextTo"/>
        <c:crossAx val="112510464"/>
        <c:crosses val="autoZero"/>
        <c:auto val="1"/>
        <c:lblAlgn val="ctr"/>
        <c:lblOffset val="100"/>
      </c:catAx>
      <c:valAx>
        <c:axId val="11251046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124796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7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dLbls>
          <c:showVal val="1"/>
        </c:dLbls>
        <c:gapWidth val="186"/>
        <c:axId val="127714048"/>
        <c:axId val="127715584"/>
      </c:barChart>
      <c:catAx>
        <c:axId val="127714048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27715584"/>
        <c:crosses val="autoZero"/>
        <c:auto val="1"/>
        <c:lblAlgn val="ctr"/>
        <c:lblOffset val="100"/>
      </c:catAx>
      <c:valAx>
        <c:axId val="12771558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7714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483,2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441,2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441.2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424,4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424.4</c:v>
                </c:pt>
              </c:numCache>
            </c:numRef>
          </c:val>
        </c:ser>
        <c:dLbls>
          <c:showVal val="1"/>
        </c:dLbls>
        <c:gapWidth val="186"/>
        <c:axId val="135760512"/>
        <c:axId val="135782784"/>
      </c:barChart>
      <c:catAx>
        <c:axId val="135760512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5782784"/>
        <c:crosses val="autoZero"/>
        <c:auto val="1"/>
        <c:lblAlgn val="ctr"/>
        <c:lblOffset val="100"/>
      </c:catAx>
      <c:valAx>
        <c:axId val="13578278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5760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8,9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8,1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7,8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</c:ser>
        <c:dLbls>
          <c:showVal val="1"/>
        </c:dLbls>
        <c:gapWidth val="186"/>
        <c:axId val="135792896"/>
        <c:axId val="135815168"/>
      </c:barChart>
      <c:catAx>
        <c:axId val="135792896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5815168"/>
        <c:crosses val="autoZero"/>
        <c:auto val="1"/>
        <c:lblAlgn val="ctr"/>
        <c:lblOffset val="100"/>
      </c:catAx>
      <c:valAx>
        <c:axId val="13581516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5792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75E-2"/>
          <c:y val="0.11168592989129611"/>
          <c:w val="0.79674645589336923"/>
          <c:h val="0.7766281402174101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33,4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32.1</c:v>
                </c:pt>
              </c:numCache>
            </c:numRef>
          </c:val>
        </c:ser>
        <c:dLbls>
          <c:showVal val="1"/>
        </c:dLbls>
        <c:gapWidth val="186"/>
        <c:axId val="136014080"/>
        <c:axId val="136019968"/>
      </c:barChart>
      <c:catAx>
        <c:axId val="136014080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6019968"/>
        <c:crosses val="autoZero"/>
        <c:auto val="1"/>
        <c:lblAlgn val="ctr"/>
        <c:lblOffset val="100"/>
      </c:catAx>
      <c:valAx>
        <c:axId val="13601996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60140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833E-2"/>
          <c:y val="0.11168592989129611"/>
          <c:w val="0.79674645589336923"/>
          <c:h val="0.776628140217409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1,9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1.9000000000000001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1,7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983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1,6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</c:ser>
        <c:dLbls>
          <c:showVal val="1"/>
        </c:dLbls>
        <c:gapWidth val="186"/>
        <c:axId val="136075136"/>
        <c:axId val="136076672"/>
      </c:barChart>
      <c:catAx>
        <c:axId val="136075136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6076672"/>
        <c:crosses val="autoZero"/>
        <c:auto val="1"/>
        <c:lblAlgn val="ctr"/>
        <c:lblOffset val="100"/>
      </c:catAx>
      <c:valAx>
        <c:axId val="136076672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60751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C328-4DE3-4346-99C3-D3D1FF70401F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10501-C6AE-40B1-A137-D6EDC443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0501-C6AE-40B1-A137-D6EDC44393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0501-C6AE-40B1-A137-D6EDC44393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0501-C6AE-40B1-A137-D6EDC443935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6" y="1121843"/>
            <a:ext cx="9140429" cy="23864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6" y="3600371"/>
            <a:ext cx="9140429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2690-2BE4-4467-9A8A-88874B7F650B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D9D3-DD58-4D35-B150-2839FDEE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6842-E8D0-4E95-8014-E95766433E32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B397-F146-4FD3-ADDC-ACF8A372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3" y="364956"/>
            <a:ext cx="2627873" cy="58091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4" y="364956"/>
            <a:ext cx="7731279" cy="58091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7C7E-6D27-4394-9048-04F74ECEDC41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F0D8-53E7-46B9-BA16-BC190B8AA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3A41-5A90-402C-9287-00FED31672E5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B372-B578-48D2-9096-DB702D355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6" y="1708947"/>
            <a:ext cx="10511493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6" y="4587340"/>
            <a:ext cx="10511493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5574-AB65-40C8-94B1-A71A3DD95A49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1FCC-1189-4118-92FE-87369C48C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4780"/>
            <a:ext cx="5179576" cy="43493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4780"/>
            <a:ext cx="5179576" cy="43493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F605-0C1E-4546-A613-0686C5724CAB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23B0-F462-4DB6-B909-DC4F1BC26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364958"/>
            <a:ext cx="10511493" cy="1324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0384"/>
            <a:ext cx="5155772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3915"/>
            <a:ext cx="5155772" cy="3682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0384"/>
            <a:ext cx="5181164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3915"/>
            <a:ext cx="5181164" cy="3682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2686-6085-4D42-90D1-90830A4E93AE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F92E-6381-4B35-AB63-4CCC4A43B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7C52-8882-422F-8DE8-B3C63E749079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5A0F-89FC-4673-BC6C-876CBBD1C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53B7-C891-4DDD-B314-10AE51472C4A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F4A0-D588-4FAD-86A9-F54BF332F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2" y="456988"/>
            <a:ext cx="3930701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5" y="986969"/>
            <a:ext cx="6169789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2" y="2056448"/>
            <a:ext cx="3930701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1FDB-97A0-40B1-9441-7E31C165B51B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2C82-824C-4AD0-92C6-A9AB4DF57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2" y="456988"/>
            <a:ext cx="3930701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5" y="986969"/>
            <a:ext cx="6169789" cy="487136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2" y="2056448"/>
            <a:ext cx="3930701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1C26-390C-4937-8A9C-92B539B3EA60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449A-1DC8-453C-AD0E-0C510C75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4038"/>
            <a:ext cx="1051083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3175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69AEC5-CBC5-4DDF-BB09-549F369E9380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13" y="6353175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425" y="6353175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97CCC-3665-4106-9CB0-E10716787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e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chart" Target="../charts/char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6.xls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41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chart" Target="../charts/chart1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3.xls"/><Relationship Id="rId3" Type="http://schemas.openxmlformats.org/officeDocument/2006/relationships/image" Target="../media/image4.jpeg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Office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28 Информ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D:\Вурочные\ПРОЕКТ 9\Департамент Развития\_ЛОГО\Brandbook\Logo Krasnodar region\Ru_Horizontal\Krasnodar_region_Ru_Wh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341313"/>
            <a:ext cx="47894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873125" y="6107113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© Региональный проектный офис</a:t>
            </a:r>
            <a:endParaRPr lang="ru-RU" sz="20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882650" y="2689225"/>
            <a:ext cx="8724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Реализация национальных проектов </a:t>
            </a:r>
            <a:br>
              <a:rPr lang="ru-RU" sz="3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3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 муниципальном образовании</a:t>
            </a:r>
            <a:br>
              <a:rPr lang="ru-RU" sz="3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3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Кавказский район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44" y="598803"/>
            <a:ext cx="16573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314451"/>
          <a:ext cx="10096818" cy="5242667"/>
        </p:xfrm>
        <a:graphic>
          <a:graphicData uri="http://schemas.openxmlformats.org/drawingml/2006/table">
            <a:tbl>
              <a:tblPr/>
              <a:tblGrid>
                <a:gridCol w="5049838"/>
                <a:gridCol w="208280"/>
                <a:gridCol w="1577657"/>
                <a:gridCol w="3261043"/>
              </a:tblGrid>
              <a:tr h="1514973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Количество детей – сирот и детей, оставшихся без попечения родителей, и лиц из их числа, обеспеченными жилыми помещениями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–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54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– 44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– 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41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1034">
                <a:tc gridSpan="4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В рамках реализации основного мероприятия «Выполнение государственных обязательств по обеспечению жильем категорий граждан, установленных федеральным законодательством» государственной программы Российской Федерации «Обеспечение доступным и комфортным жильем и коммунальными услугами граждан Российской Федерации» предоставляется 5 государственных жилищных сертификатов, удостоверяющих предоставление средств федерального бюджета на приобретение жилья.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689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В рамках реализации субвенции на осуществление отдельных государственных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полномочий по обеспечению жилыми помещениями детей-сирот и детей, оставшихся без попечения родителей,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в 2019 году 54 человека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из этой категории граждан станут обладателями собственного жилья. 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067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28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229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Жилье и городская среда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230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«Жилье»</a:t>
            </a:r>
            <a:endParaRPr lang="ru-RU" sz="1400" i="1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923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" descr="D:\Вурочные\ПРОЕКТ 9\Департамент Развития\Презентации\Презентация 55\иконки\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6125" y="120650"/>
            <a:ext cx="9032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33675" y="2895600"/>
            <a:ext cx="595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2019</a:t>
            </a:r>
          </a:p>
        </p:txBody>
      </p:sp>
      <p:pic>
        <p:nvPicPr>
          <p:cNvPr id="9235" name="Picture 2" descr="C:\Users\Anna.40-1Nat-ПК.000\Desktop\img-20190814-wa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2050" y="431958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789705598"/>
              </p:ext>
            </p:extLst>
          </p:nvPr>
        </p:nvGraphicFramePr>
        <p:xfrm>
          <a:off x="6832121" y="12997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314450"/>
          <a:ext cx="10429875" cy="5386389"/>
        </p:xfrm>
        <a:graphic>
          <a:graphicData uri="http://schemas.openxmlformats.org/drawingml/2006/table">
            <a:tbl>
              <a:tblPr/>
              <a:tblGrid>
                <a:gridCol w="5216525"/>
                <a:gridCol w="214313"/>
                <a:gridCol w="2128837"/>
                <a:gridCol w="2870200"/>
              </a:tblGrid>
              <a:tr h="879475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Ввод жилья, т.кв.м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38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2063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– 27,1 т.кв.м.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– 30,2 т.кв.м.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– 28,1 т.кв.м.              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2022 – 32,1 т.кв.м.                   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2023 – 34,5 т.кв.м.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2024  - 35,8 т.кв.м.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7663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Лучшие практики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Темп роста показателя по вводу жилья в муниципальном образовании Кавказский район составляет 108% от запланированного значения.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9013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253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Жилье и городская среда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254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«Жилье»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255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0256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" descr="D:\Вурочные\ПРОЕКТ 9\Департамент Развития\Презентации\Презентация 55\иконки\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6125" y="120650"/>
            <a:ext cx="9032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02763" y="4395788"/>
            <a:ext cx="2332037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59" name="Диаграмма 15"/>
          <p:cNvGraphicFramePr>
            <a:graphicFrameLocks/>
          </p:cNvGraphicFramePr>
          <p:nvPr/>
        </p:nvGraphicFramePr>
        <p:xfrm>
          <a:off x="6832600" y="1300163"/>
          <a:ext cx="4568825" cy="1054100"/>
        </p:xfrm>
        <a:graphic>
          <a:graphicData uri="http://schemas.openxmlformats.org/presentationml/2006/ole">
            <p:oleObj spid="_x0000_s10259" r:id="rId7" imgW="4566300" imgH="10546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295403"/>
          <a:ext cx="10097536" cy="52634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9835"/>
                <a:gridCol w="208280"/>
                <a:gridCol w="4839421"/>
              </a:tblGrid>
              <a:tr h="344885">
                <a:tc>
                  <a:txBody>
                    <a:bodyPr/>
                    <a:lstStyle/>
                    <a:p>
                      <a:pPr marL="85725" indent="0"/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</a:t>
                      </a: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:</a:t>
                      </a:r>
                      <a:endParaRPr lang="ru-RU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97673">
                <a:tc gridSpan="3">
                  <a:txBody>
                    <a:bodyPr/>
                    <a:lstStyle/>
                    <a:p>
                      <a:pPr marL="428625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Увеличение числа посещений библиотек, тыс. ед.</a:t>
                      </a:r>
                      <a:endParaRPr lang="ru-RU" sz="1200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428625" indent="-342900" algn="just">
                        <a:buNone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 – 424,4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 432,8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 441,2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 449,6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 462,2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 483,2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Лучшая практика</a:t>
                      </a: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:</a:t>
                      </a:r>
                      <a:endParaRPr kumimoji="0" lang="ru-RU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Для информирования детей и подростков о деятельности учреждений культуры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проводятся акции «Стань читателем библиотеки». Подобные акции проводятся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при проведении мероприятий с массовым пребыванием детей, подростков, </a:t>
                      </a:r>
                    </a:p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молодежи с раздачей информационных рекламных буклетов.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428625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Увеличение числа участников клубных формирований, тыс. чел.</a:t>
                      </a:r>
                      <a:endParaRPr lang="ru-RU" sz="1200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428625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– 7,8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7,9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8,1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8,2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8,5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8,9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Лучшая практика</a:t>
                      </a: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:</a:t>
                      </a: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Для информирования детей и подростков о деятельности учреждений культуры, 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 наличии в них кружков и клубных формирований проводятся акции «Запишись в клуб».</a:t>
                      </a:r>
                      <a:r>
                        <a:rPr lang="ru-RU" sz="1200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Подобные 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акции проводятся при проведении мероприятий с массовым пребыванием детей, подростков, 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молодежи с раздачей информационных рекламных буклетов.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6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7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Культура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8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«Культурная среда»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128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" descr="D:\Вурочные\ПРОЕКТ 9\Департамент Развития\Презентации\Презентация 55\иконки\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8188" y="157163"/>
            <a:ext cx="885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4294037287"/>
              </p:ext>
            </p:extLst>
          </p:nvPr>
        </p:nvGraphicFramePr>
        <p:xfrm>
          <a:off x="6832121" y="12997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496758770"/>
              </p:ext>
            </p:extLst>
          </p:nvPr>
        </p:nvGraphicFramePr>
        <p:xfrm>
          <a:off x="3776501" y="46525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5" descr="F:\фото СА\библиотеки\ЦСБ Дмитриевского сп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27" y="2657327"/>
            <a:ext cx="2248199" cy="1686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фото СА\Участники клубных формирований\620d3123-182e-4797-a6b7-5ae292b0ede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43" y="4656592"/>
            <a:ext cx="2284971" cy="1713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295400"/>
          <a:ext cx="10097536" cy="5394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9835"/>
                <a:gridCol w="208280"/>
                <a:gridCol w="4839421"/>
              </a:tblGrid>
              <a:tr h="348871">
                <a:tc>
                  <a:txBody>
                    <a:bodyPr/>
                    <a:lstStyle/>
                    <a:p>
                      <a:pPr marL="0" indent="0"/>
                      <a:r>
                        <a:rPr lang="ru-RU" sz="1350" dirty="0" smtClean="0"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</a:t>
                      </a:r>
                      <a:r>
                        <a:rPr lang="en-US" sz="1350" dirty="0" smtClean="0">
                          <a:latin typeface="Segoe UI" pitchFamily="34" charset="0"/>
                          <a:cs typeface="Segoe UI" pitchFamily="34" charset="0"/>
                        </a:rPr>
                        <a:t>:</a:t>
                      </a:r>
                      <a:endParaRPr lang="ru-RU" sz="1350" dirty="0" smtClean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54649">
                <a:tc gridSpan="3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350" baseline="0" dirty="0" smtClean="0">
                          <a:latin typeface="Segoe UI" pitchFamily="34" charset="0"/>
                          <a:cs typeface="Segoe UI" pitchFamily="34" charset="0"/>
                        </a:rPr>
                        <a:t>Увеличение числа посещений музеев, тыс. чел.</a:t>
                      </a:r>
                      <a:endParaRPr kumimoji="0" lang="ru-RU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Результаты: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2019 – 32,1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2020 – 32,8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2021 – 33,4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2022 – 34,0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2023 – 35,0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2024 – 36,6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Лучшая практика</a:t>
                      </a:r>
                      <a:r>
                        <a:rPr kumimoji="0" lang="en-US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:</a:t>
                      </a:r>
                      <a:endParaRPr kumimoji="0" lang="ru-RU" sz="13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Segoe UI" pitchFamily="34" charset="0"/>
                          <a:cs typeface="Segoe UI" pitchFamily="34" charset="0"/>
                        </a:rPr>
                        <a:t>Разработка проектов, новых выставочных экспозиций, проведение мероприятий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Segoe UI" pitchFamily="34" charset="0"/>
                          <a:cs typeface="Segoe UI" pitchFamily="34" charset="0"/>
                        </a:rPr>
                        <a:t>с использованием современного  </a:t>
                      </a:r>
                      <a:r>
                        <a:rPr lang="ru-RU" sz="1350" dirty="0" err="1" smtClean="0">
                          <a:latin typeface="Segoe UI" pitchFamily="34" charset="0"/>
                          <a:cs typeface="Segoe UI" pitchFamily="34" charset="0"/>
                        </a:rPr>
                        <a:t>мультимедийного</a:t>
                      </a:r>
                      <a:r>
                        <a:rPr lang="ru-RU" sz="1350" dirty="0" smtClean="0">
                          <a:latin typeface="Segoe UI" pitchFamily="34" charset="0"/>
                          <a:cs typeface="Segoe UI" pitchFamily="34" charset="0"/>
                        </a:rPr>
                        <a:t> оборудования позволит привлечь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Segoe UI" pitchFamily="34" charset="0"/>
                          <a:cs typeface="Segoe UI" pitchFamily="34" charset="0"/>
                        </a:rPr>
                        <a:t>в музей большее количество посетителей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aseline="0" dirty="0" smtClean="0">
                          <a:latin typeface="Segoe UI" pitchFamily="34" charset="0"/>
                          <a:cs typeface="Segoe UI" pitchFamily="34" charset="0"/>
                        </a:rPr>
                        <a:t>Увеличение числа учащихся ДШИ на начало учебного года, тыс. чел.</a:t>
                      </a:r>
                      <a:endParaRPr lang="ru-RU" sz="135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Результаты: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2019 – 1,6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2020 – 1,7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2021 – 1,7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2022 – 1,7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2023 – 1,8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2024 – 1,9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Лучшая практика</a:t>
                      </a:r>
                      <a:r>
                        <a:rPr kumimoji="0" lang="en-US" sz="13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:</a:t>
                      </a:r>
                      <a:endParaRPr kumimoji="0" lang="ru-RU" sz="135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Segoe UI" pitchFamily="34" charset="0"/>
                          <a:cs typeface="Segoe UI" pitchFamily="34" charset="0"/>
                        </a:rPr>
                        <a:t>Оснащение образовательных учреждений культуры музыкальными инструментами,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Segoe UI" pitchFamily="34" charset="0"/>
                          <a:cs typeface="Segoe UI" pitchFamily="34" charset="0"/>
                        </a:rPr>
                        <a:t>оборудованием  и учебными материалами</a:t>
                      </a:r>
                      <a:endParaRPr kumimoji="0" lang="ru-RU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6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7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Культура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8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«Культурная среда»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128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" descr="D:\Вурочные\ПРОЕКТ 9\Департамент Развития\Презентации\Презентация 55\иконки\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8188" y="157163"/>
            <a:ext cx="885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029651639"/>
              </p:ext>
            </p:extLst>
          </p:nvPr>
        </p:nvGraphicFramePr>
        <p:xfrm>
          <a:off x="6832121" y="12997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4029651639"/>
              </p:ext>
            </p:extLst>
          </p:nvPr>
        </p:nvGraphicFramePr>
        <p:xfrm>
          <a:off x="6859336" y="4095530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3" descr="F:\фото СА\музей\IMG_35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16" y="2222499"/>
            <a:ext cx="2297970" cy="172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мероприятия\Адрес детства 2015\ФОТО НА АДРЕС ДЕТСТВА\фото на программу\хор ДМШ №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2" y="4980828"/>
            <a:ext cx="2457682" cy="1645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295400"/>
          <a:ext cx="10097536" cy="5303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9835"/>
                <a:gridCol w="208280"/>
                <a:gridCol w="4839421"/>
              </a:tblGrid>
              <a:tr h="7924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</a:t>
                      </a: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:</a:t>
                      </a:r>
                      <a:endParaRPr lang="ru-RU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Организация подготовки, переподготовки и повышения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квалификации работников муниципальных учреждений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культуры, чел.</a:t>
                      </a:r>
                      <a:endParaRPr lang="ru-RU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sz="14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sz="14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68">
                <a:tc gridSpan="3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– 80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20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15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12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10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Лучшая практика</a:t>
                      </a:r>
                      <a:r>
                        <a:rPr lang="en-US" sz="14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:</a:t>
                      </a:r>
                      <a:r>
                        <a:rPr lang="ru-RU" sz="14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«Профессиональные кадры» -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постоянное обновление своих профессиональных знаний, использование инновационных методик и форм работы, соответствующих современным условиям, профессиональная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переподготовка и повышение квалификации согласно требованиям профессиональных стандартов.</a:t>
                      </a:r>
                      <a:endParaRPr lang="ru-RU" sz="1400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Segoe UI" pitchFamily="34" charset="0"/>
                          <a:cs typeface="Segoe UI" pitchFamily="34" charset="0"/>
                        </a:rPr>
                        <a:t>Увеличение числа посещений культурно – массовых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Segoe UI" pitchFamily="34" charset="0"/>
                          <a:cs typeface="Segoe UI" pitchFamily="34" charset="0"/>
                        </a:rPr>
                        <a:t>мероприятий на платной основе, тыс. чел.</a:t>
                      </a:r>
                      <a:endParaRPr lang="ru-RU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Результаты: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2019 – 92,8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2020 – 94,7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2021 – 96,5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2022 – 98,3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2023 – 101,1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2024 – 105,7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6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7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Культура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8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«Культурная среда»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128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" descr="D:\Вурочные\ПРОЕКТ 9\Департамент Развития\Презентации\Презентация 55\иконки\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8188" y="157163"/>
            <a:ext cx="885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029651639"/>
              </p:ext>
            </p:extLst>
          </p:nvPr>
        </p:nvGraphicFramePr>
        <p:xfrm>
          <a:off x="6694961" y="11473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4156608639"/>
              </p:ext>
            </p:extLst>
          </p:nvPr>
        </p:nvGraphicFramePr>
        <p:xfrm>
          <a:off x="3531571" y="5202646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16" y="2263866"/>
            <a:ext cx="2322081" cy="15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F:\фото СА\на платной основе\DSC_03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36" y="4901597"/>
            <a:ext cx="2394999" cy="1586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81125" y="1181101"/>
          <a:ext cx="10097536" cy="54420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9835"/>
                <a:gridCol w="208280"/>
                <a:gridCol w="4839421"/>
              </a:tblGrid>
              <a:tr h="2566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</a:t>
                      </a: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:</a:t>
                      </a:r>
                      <a:endParaRPr lang="ru-RU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Увеличение числа посетителей кинотеатров , тыс. чел.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Результаты: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2019 – 49,4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2020 – 50,4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2021 – 51,3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2022 – 52,3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2023 – 53,8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2024 – 56,2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sz="12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9031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Лучшая практика</a:t>
                      </a:r>
                      <a:r>
                        <a:rPr lang="en-US" sz="14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:</a:t>
                      </a:r>
                      <a:r>
                        <a:rPr lang="ru-RU" sz="14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endParaRPr lang="ru-RU" sz="1400" b="0" i="0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Проведение акций «Каникулы на «пятерочку», «Кино под открытым небом»,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а также оборудование кинозалов современным оборудованием увеличивает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число посетителей кинотеатров.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6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7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Культура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8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«Культурная среда»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128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" descr="D:\Вурочные\ПРОЕКТ 9\Департамент Развития\Презентации\Презентация 55\иконки\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8188" y="157163"/>
            <a:ext cx="885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832006208"/>
              </p:ext>
            </p:extLst>
          </p:nvPr>
        </p:nvGraphicFramePr>
        <p:xfrm>
          <a:off x="6988536" y="1355064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2" descr="F:\фото СА\кинотеатры\IMG-20190621-WA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56" y="4704671"/>
            <a:ext cx="2494004" cy="187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фото СА\кинотеатры\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53" y="2636904"/>
            <a:ext cx="4072951" cy="185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314450"/>
          <a:ext cx="10096818" cy="4985386"/>
        </p:xfrm>
        <a:graphic>
          <a:graphicData uri="http://schemas.openxmlformats.org/drawingml/2006/table">
            <a:tbl>
              <a:tblPr/>
              <a:tblGrid>
                <a:gridCol w="5049838"/>
                <a:gridCol w="208280"/>
                <a:gridCol w="1819275"/>
                <a:gridCol w="3019425"/>
              </a:tblGrid>
              <a:tr h="16065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МО: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Численность занятых в сфере малого и среднего предпринимательства, включая индивидуальных предпринимателей,  тыс. человек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6375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2019 - 14,573 тыс. человек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2020 - 15,504 тыс. человек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2021 - 16,647 тыс. человек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2022 - 17,978 тыс. человек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2023 - 19,101 тыс. человек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2024 - 20,128 тыс. человек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муниципальном образовании Кавказский район  к 2024 году на 5,3 тыс. человек увеличена численность занятых в сфере малого и среднего предпринимательства, включая индивидуальных предпринимателей.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Лучшая практика: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0113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Создан и работает МБУ «Информационный консультационный центр малого и среднего предпринимательства муниципального образования Кавказский район». 330 субъектами малого предпринимательства в АПК района за 7 месяцев 2019 года получено государственной поддержки в виде субсидий на сумму 104,8 млн.рублей. За 7 месяцев 2019 года специалистами МБУ "ИКЦ МСП МО Кавказский район" оказано 819 бесплатных консультаций и 102 платных.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0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1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2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«Акселерация субъектов малого и среднего предпринимательства»</a:t>
            </a:r>
            <a:endParaRPr lang="ru-RU" sz="1200" b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12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МП «Малое и среднее предпринимательство и поддержка индивидуальной предпринимательской инициативы»</a:t>
            </a:r>
            <a:endParaRPr lang="ru-RU" sz="1200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230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D:\Вурочные\ПРОЕКТ 9\Департамент Развития\Презентации\Презентация 55\иконки\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5325" y="42863"/>
            <a:ext cx="99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06" name="Диаграмма 13"/>
          <p:cNvGraphicFramePr>
            <a:graphicFrameLocks/>
          </p:cNvGraphicFramePr>
          <p:nvPr/>
        </p:nvGraphicFramePr>
        <p:xfrm>
          <a:off x="6770688" y="1720850"/>
          <a:ext cx="4568825" cy="1055688"/>
        </p:xfrm>
        <a:graphic>
          <a:graphicData uri="http://schemas.openxmlformats.org/presentationml/2006/ole">
            <p:oleObj spid="_x0000_s12306" r:id="rId6" imgW="4566300" imgH="1060796" progId="Excel.Sheet.8">
              <p:embed/>
            </p:oleObj>
          </a:graphicData>
        </a:graphic>
      </p:graphicFrame>
      <p:pic>
        <p:nvPicPr>
          <p:cNvPr id="12307" name="Picture 2" descr="C:\Users\Anna.40-1Nat-ПК.000\Desktop\03022015interview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90025" y="5014913"/>
            <a:ext cx="239553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4" y="1314449"/>
          <a:ext cx="10279289" cy="5209029"/>
        </p:xfrm>
        <a:graphic>
          <a:graphicData uri="http://schemas.openxmlformats.org/drawingml/2006/table">
            <a:tbl>
              <a:tblPr/>
              <a:tblGrid>
                <a:gridCol w="5978398"/>
                <a:gridCol w="246578"/>
                <a:gridCol w="1373191"/>
                <a:gridCol w="2681122"/>
              </a:tblGrid>
              <a:tr h="1642869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МО: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Количество проведенных заседаний рабочей группы по вопросам оказания имущественной поддержки субъектам МСП и организациям, образующим инфраструктуру поддержки субъектов МСП, ед.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319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1216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– 4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– 4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– 4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2022 – 4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2023 – 4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2024 – 4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 муниципальном образовании Кавказский район повышен  уровень эффективности использования объектов муниципальной собственности, включенных в перечни имущества,  предусмотренные статьей 18 Федерального закона от 24.07.2007 № 209-ФЗ «О развитии малого и среднего предпринимательства в Российской Федерации».  К 2024 году проведено не менее 24 заседаний рабочей группы по вопросам оказания имущественной поддержки субъектам МСП и организациям, образующим инфраструктуру поддержки субъектов МСП.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00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1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2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«Улучшение условий ведения предпринимательской деятельности»</a:t>
            </a:r>
            <a:endParaRPr lang="ru-RU" sz="1200" b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12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МП «Малое и среднее предпринимательство и поддержка индивидуальной предпринимательской инициативы»</a:t>
            </a:r>
            <a:endParaRPr lang="ru-RU" sz="1200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230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D:\Вурочные\ПРОЕКТ 9\Департамент Развития\Презентации\Презентация 55\иконки\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5325" y="42863"/>
            <a:ext cx="99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7917" y="4678682"/>
            <a:ext cx="2497137" cy="1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496758770"/>
              </p:ext>
            </p:extLst>
          </p:nvPr>
        </p:nvGraphicFramePr>
        <p:xfrm>
          <a:off x="7240084" y="1510731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3" y="1493521"/>
          <a:ext cx="10341368" cy="4928564"/>
        </p:xfrm>
        <a:graphic>
          <a:graphicData uri="http://schemas.openxmlformats.org/drawingml/2006/table">
            <a:tbl>
              <a:tblPr/>
              <a:tblGrid>
                <a:gridCol w="5938447"/>
                <a:gridCol w="244931"/>
                <a:gridCol w="1499196"/>
                <a:gridCol w="2658794"/>
              </a:tblGrid>
              <a:tr h="914399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МО: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Количество проведенных мероприятий, направленных на развитие МСП (конференции, семинары, совещания, круглые столы и др.), ед.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21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3967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– 30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– 32  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– 34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2022 – 36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2023 – 38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2024 – 40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21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62756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 муниципальном образовании Кавказский район  осуществлен комплекс мероприятий,  направленный на информирование населения муниципального образования Кавказский район о мерах поддержки МСП, действующих на муниципальном и региональном уровнях.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 2024 году проведено не менее 210 мероприятий (конференций, семинаров, совещаний, круглых столов и др.) для субъектов МСП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0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1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«Популяризация предпринимательства»</a:t>
            </a:r>
          </a:p>
          <a:p>
            <a:r>
              <a:rPr lang="ru-RU" sz="12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МП «Малое и среднее предпринимательство и поддержка индивидуальной предпринимательской инициативы»</a:t>
            </a:r>
            <a:endParaRPr lang="ru-RU" sz="1200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230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D:\Вурочные\ПРОЕКТ 9\Департамент Развития\Презентации\Презентация 55\иконки\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5325" y="42863"/>
            <a:ext cx="99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2136" y="4817989"/>
            <a:ext cx="2686930" cy="1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496758770"/>
              </p:ext>
            </p:extLst>
          </p:nvPr>
        </p:nvGraphicFramePr>
        <p:xfrm>
          <a:off x="7071272" y="1524798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448972"/>
          <a:ext cx="10096818" cy="4994030"/>
        </p:xfrm>
        <a:graphic>
          <a:graphicData uri="http://schemas.openxmlformats.org/drawingml/2006/table">
            <a:tbl>
              <a:tblPr/>
              <a:tblGrid>
                <a:gridCol w="5049838"/>
                <a:gridCol w="208280"/>
                <a:gridCol w="1819275"/>
                <a:gridCol w="3019425"/>
              </a:tblGrid>
              <a:tr h="799211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Показатели, доведенные до МО: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Количество консультационных услуг, предоставленных субъектам МСП, ед.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005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991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– 1880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1900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1920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1940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1960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2000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418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 муниципальном образовании Кавказский район  организован процесс оказания услуг в области консультационной поддержки субъектам МСП. К 2024 году  субъектам МПС предоставлено 11600 консультационных услуг.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3405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0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1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«Популяризация предпринимательства»</a:t>
            </a:r>
          </a:p>
          <a:p>
            <a:r>
              <a:rPr lang="ru-RU" sz="12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МП «Малое и среднее предпринимательство и поддержка индивидуальной предпринимательской инициативы»</a:t>
            </a:r>
            <a:endParaRPr lang="ru-RU" sz="120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230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D:\Вурочные\ПРОЕКТ 9\Департамент Развития\Презентации\Презентация 55\иконки\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5325" y="42863"/>
            <a:ext cx="99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496758770"/>
              </p:ext>
            </p:extLst>
          </p:nvPr>
        </p:nvGraphicFramePr>
        <p:xfrm>
          <a:off x="6803985" y="1412256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0672" y="4346918"/>
            <a:ext cx="3080822" cy="20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:\Вурочные\ПРОЕКТ 9\Департамент Развития\Презентации\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93813" y="314325"/>
            <a:ext cx="93392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Бюджет РП, реализуемых на территории МО</a:t>
            </a:r>
          </a:p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Кавказский район</a:t>
            </a:r>
            <a:b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1850" y="1250950"/>
            <a:ext cx="10937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Бюджет,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err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млн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i="1" dirty="0" err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руб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375" y="1862138"/>
            <a:ext cx="822325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8850" y="2579688"/>
            <a:ext cx="839788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6325" y="3319463"/>
            <a:ext cx="1087438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0,337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0113" y="4019550"/>
            <a:ext cx="1500187" cy="1200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2,268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(финансирование за счет средств бюджетов поселений)</a:t>
            </a:r>
          </a:p>
          <a:p>
            <a:pPr algn="ctr"/>
            <a:endParaRPr lang="ru-RU" sz="2400" b="1" i="1" dirty="0">
              <a:solidFill>
                <a:srgbClr val="595959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82" name="TextBox 24"/>
          <p:cNvSpPr txBox="1">
            <a:spLocks noChangeArrowheads="1"/>
          </p:cNvSpPr>
          <p:nvPr/>
        </p:nvSpPr>
        <p:spPr bwMode="auto">
          <a:xfrm>
            <a:off x="4752975" y="5522913"/>
            <a:ext cx="871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8675" y="1252538"/>
            <a:ext cx="109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Бюджет,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err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млн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i="1" dirty="0" err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руб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863" y="5624513"/>
            <a:ext cx="1247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Всего: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47263" y="1858963"/>
            <a:ext cx="822325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9325" y="2576513"/>
            <a:ext cx="83820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66325" y="4056063"/>
            <a:ext cx="1433513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3,198 </a:t>
            </a: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(финансирование из местного бюджета)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91700" y="4803775"/>
            <a:ext cx="933450" cy="461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20213" y="5489575"/>
            <a:ext cx="1876425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7,707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90" name="TextBox 20"/>
          <p:cNvSpPr txBox="1">
            <a:spLocks noChangeArrowheads="1"/>
          </p:cNvSpPr>
          <p:nvPr/>
        </p:nvSpPr>
        <p:spPr bwMode="auto">
          <a:xfrm>
            <a:off x="10845800" y="-598488"/>
            <a:ext cx="10239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Герб МО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1341100" y="-228600"/>
            <a:ext cx="11113" cy="6778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5" cstate="print"/>
          <a:srcRect t="27660" r="49234"/>
          <a:stretch>
            <a:fillRect/>
          </a:stretch>
        </p:blipFill>
        <p:spPr bwMode="auto">
          <a:xfrm>
            <a:off x="10126663" y="1169988"/>
            <a:ext cx="1646237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752975" y="4811713"/>
            <a:ext cx="871538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0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47263" y="3319463"/>
            <a:ext cx="104933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1,904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4" y="1448973"/>
          <a:ext cx="10483215" cy="5180428"/>
        </p:xfrm>
        <a:graphic>
          <a:graphicData uri="http://schemas.openxmlformats.org/drawingml/2006/table">
            <a:tbl>
              <a:tblPr/>
              <a:tblGrid>
                <a:gridCol w="5243091"/>
                <a:gridCol w="216251"/>
                <a:gridCol w="1320554"/>
                <a:gridCol w="3703319"/>
              </a:tblGrid>
              <a:tr h="139940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Показатели, доведенные до МО: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Количество информационных ресурсов в сети «Интернет», в структуре которых предусмотрено ведение специализированного раздела «В помощь предпринимателю», ед.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264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1600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– 2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2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2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2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2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2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90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28066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 муниципальном образовании Кавказский район организован процесс информирования населения муниципального образования Кавказский район о мерах поддержки, оказываемых на муниципальном и региональном уровнях, посредством ведения на инвестиционном портале муниципального образования Кавказский район и официальном сайте администрации раздела «В помощь предпринимателю» .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0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1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«Популяризация предпринимательства»</a:t>
            </a:r>
          </a:p>
          <a:p>
            <a:r>
              <a:rPr lang="ru-RU" sz="12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МП «Малое и среднее предпринимательство и поддержка индивидуальной предпринимательской инициативы»</a:t>
            </a:r>
            <a:endParaRPr lang="ru-RU" sz="120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230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D:\Вурочные\ПРОЕКТ 9\Департамент Развития\Презентации\Презентация 55\иконки\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5325" y="42863"/>
            <a:ext cx="99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496758770"/>
              </p:ext>
            </p:extLst>
          </p:nvPr>
        </p:nvGraphicFramePr>
        <p:xfrm>
          <a:off x="6862601" y="143687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8915" name="Picture 3" descr="C:\Users\Anna.40-1Nat-ПК.000\Desktop\xbusiness-man-making-online-relationships.jpg.pagespeed.ic.t2ZgnXoaK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8855" y="4364673"/>
            <a:ext cx="3282791" cy="218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314451"/>
          <a:ext cx="10096818" cy="5298669"/>
        </p:xfrm>
        <a:graphic>
          <a:graphicData uri="http://schemas.openxmlformats.org/drawingml/2006/table">
            <a:tbl>
              <a:tblPr/>
              <a:tblGrid>
                <a:gridCol w="5049838"/>
                <a:gridCol w="208280"/>
                <a:gridCol w="1819275"/>
                <a:gridCol w="3019425"/>
              </a:tblGrid>
              <a:tr h="989356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774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Образован сельскохозяйственный потребительский перерабатывающий сбытовой кооператив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“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Дары Кубани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”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Создание кооператива нацелено на прирост объемов производства сельхозпродукции.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Количество членов кооператива - 15 человек.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За 7 месяцев 2019 года объем произведенной продукции составил 47 тонн на сумму 2,2 млн.рублей.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Создан «МБУ "Информационный консультационный центр малого и среднего предпринимательства муниципального образования Кавказский район" - Центр консультирования в сфере сельскохозяйственной кооперации на территории муниципального образования Кавказский район.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968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606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6345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8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349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r"/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r"/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350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«Создание системы поддержки фермеров и развитие сельскохозяйственной кооперации»</a:t>
            </a:r>
          </a:p>
        </p:txBody>
      </p:sp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1435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" descr="D:\Вурочные\ПРОЕКТ 9\Департамент Развития\Презентации\Презентация 55\иконки\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5325" y="42863"/>
            <a:ext cx="99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" descr="C:\Users\Anna.40-1Nat-ПК.000\Desktop\img_08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09038" y="4576763"/>
            <a:ext cx="2728912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97175" y="2321752"/>
            <a:ext cx="595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:\Вурочные\ПРОЕКТ 9\Департамент Развития\Презентация 28 Информ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82650" y="5867400"/>
            <a:ext cx="166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г. Краснодар</a:t>
            </a:r>
          </a:p>
        </p:txBody>
      </p:sp>
      <p:pic>
        <p:nvPicPr>
          <p:cNvPr id="18436" name="Picture 2" descr="D:\Вурочные\ПРОЕКТ 9\Департамент Развития\_ЛОГО\Brandbook\Logo Krasnodar region\Ru_Horizontal\Krasnodar_region_Ru_Wh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341313"/>
            <a:ext cx="47894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314450"/>
          <a:ext cx="10096818" cy="4959351"/>
        </p:xfrm>
        <a:graphic>
          <a:graphicData uri="http://schemas.openxmlformats.org/drawingml/2006/table">
            <a:tbl>
              <a:tblPr/>
              <a:tblGrid>
                <a:gridCol w="5049838"/>
                <a:gridCol w="208280"/>
                <a:gridCol w="1689417"/>
                <a:gridCol w="3149283"/>
              </a:tblGrid>
              <a:tr h="231933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Показатели,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доведенные до МО: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Численность участников регионального проекта «Старшее поколение» - 25 человек (в том числе 21 из числа работающих граждан, 4 - из числа ищущих работу).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3">
                <a:tc gridSpan="4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89">
                <a:tc gridSpan="4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88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ГКУ КК «ЦЗН Кавказского района» на профессиональное обучение и  дополнительное профессиональное образование направлено 38 лиц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предпенсионного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возраста, состоящих в трудовых отношениях.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5050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9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Демография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10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912B"/>
                </a:solidFill>
                <a:latin typeface="Segoe UI" pitchFamily="34" charset="0"/>
                <a:cs typeface="Segoe UI" pitchFamily="34" charset="0"/>
              </a:rPr>
              <a:t>РП «Старшее поколение»</a:t>
            </a:r>
            <a:endParaRPr lang="ru-RU" sz="1400" i="1">
              <a:solidFill>
                <a:srgbClr val="FF91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11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graphicFrame>
        <p:nvGraphicFramePr>
          <p:cNvPr id="4112" name="Диаграмма 12"/>
          <p:cNvGraphicFramePr>
            <a:graphicFrameLocks/>
          </p:cNvGraphicFramePr>
          <p:nvPr/>
        </p:nvGraphicFramePr>
        <p:xfrm>
          <a:off x="6832600" y="1300163"/>
          <a:ext cx="4568825" cy="1054100"/>
        </p:xfrm>
        <a:graphic>
          <a:graphicData uri="http://schemas.openxmlformats.org/presentationml/2006/ole">
            <p:oleObj spid="_x0000_s4112" r:id="rId4" imgW="4566300" imgH="1054699" progId="Excel.Sheet.8">
              <p:embed/>
            </p:oleObj>
          </a:graphicData>
        </a:graphic>
      </p:graphicFrame>
      <p:pic>
        <p:nvPicPr>
          <p:cNvPr id="411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5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" descr="D:\Вурочные\ПРОЕКТ 9\Департамент Развития\Презентации\Презентация 55\иконки\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95013" y="85725"/>
            <a:ext cx="94773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Рисунок 11" descr="b95057cfe30786dc15cbdf38a97234f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2988" y="4360863"/>
            <a:ext cx="27908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22575" y="3670300"/>
            <a:ext cx="595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70025" y="774065"/>
          <a:ext cx="10531475" cy="5821680"/>
        </p:xfrm>
        <a:graphic>
          <a:graphicData uri="http://schemas.openxmlformats.org/drawingml/2006/table">
            <a:tbl>
              <a:tblPr/>
              <a:tblGrid>
                <a:gridCol w="5267325"/>
                <a:gridCol w="215900"/>
                <a:gridCol w="2978150"/>
                <a:gridCol w="2070100"/>
              </a:tblGrid>
              <a:tr h="354787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Показатели, доведенные до МО: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Доля граждан среднего возраста (женщины: 30-54 года; мужчины 30-59 лет), систематически занимающихся физической культурой и спортом, в общей численности граждан среднего возраста, %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Увеличение доли граждан среднего возраста,  занимающихся физической культурой и спортом на территории муниципального образования Кавказский район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– 41,9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– 44,1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– 46,2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2022 – 49,7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2023 – 51,9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2024 – 55,0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Доля населения, систематически занимающегося физической культурой и спортом, граждан старшего поколения в общей численности населения в возрасте от 3 лет и старше, % 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626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– 10,2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– 12,7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– 16,3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2022 – 19,2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2023 – 23,9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2024 – 25,0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37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857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Лучшая практика: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Проведение спартакиады трудящихся муниципального образования Кавказский район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37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32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33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Демография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34" name="TextBox 7"/>
          <p:cNvSpPr txBox="1">
            <a:spLocks noChangeArrowheads="1"/>
          </p:cNvSpPr>
          <p:nvPr/>
        </p:nvSpPr>
        <p:spPr bwMode="auto">
          <a:xfrm>
            <a:off x="1398588" y="719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</a:t>
            </a:r>
            <a:r>
              <a:rPr lang="en-US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порт – норма жизни»</a:t>
            </a:r>
            <a:endParaRPr lang="ru-RU" sz="1400" i="1" dirty="0">
              <a:solidFill>
                <a:srgbClr val="FF91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35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5136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" descr="D:\Вурочные\ПРОЕКТ 9\Департамент Развития\Презентации\Презентация 55\иконки\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5013" y="85725"/>
            <a:ext cx="94773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1900" y="4667250"/>
            <a:ext cx="28321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9" name="Диаграмма 15"/>
          <p:cNvGraphicFramePr>
            <a:graphicFrameLocks/>
          </p:cNvGraphicFramePr>
          <p:nvPr/>
        </p:nvGraphicFramePr>
        <p:xfrm>
          <a:off x="7073900" y="1185863"/>
          <a:ext cx="4568825" cy="1054100"/>
        </p:xfrm>
        <a:graphic>
          <a:graphicData uri="http://schemas.openxmlformats.org/presentationml/2006/ole">
            <p:oleObj spid="_x0000_s5139" r:id="rId7" imgW="4572396" imgH="1060796" progId="Excel.Sheet.8">
              <p:embed/>
            </p:oleObj>
          </a:graphicData>
        </a:graphic>
      </p:graphicFrame>
      <p:graphicFrame>
        <p:nvGraphicFramePr>
          <p:cNvPr id="5140" name="Диаграмма 16"/>
          <p:cNvGraphicFramePr>
            <a:graphicFrameLocks/>
          </p:cNvGraphicFramePr>
          <p:nvPr/>
        </p:nvGraphicFramePr>
        <p:xfrm>
          <a:off x="7151688" y="3536950"/>
          <a:ext cx="4568825" cy="1055688"/>
        </p:xfrm>
        <a:graphic>
          <a:graphicData uri="http://schemas.openxmlformats.org/presentationml/2006/ole">
            <p:oleObj spid="_x0000_s5140" r:id="rId8" imgW="4566300" imgH="10546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49705" y="1203960"/>
          <a:ext cx="10097536" cy="5318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24384"/>
                <a:gridCol w="2733731"/>
                <a:gridCol w="1293180"/>
                <a:gridCol w="3546241"/>
              </a:tblGrid>
              <a:tr h="1262499">
                <a:tc>
                  <a:txBody>
                    <a:bodyPr/>
                    <a:lstStyle/>
                    <a:p>
                      <a:pPr marL="85725" indent="0"/>
                      <a:endParaRPr lang="ru-RU" sz="1400" baseline="0" dirty="0" smtClean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85118">
                <a:tc gridSpan="4">
                  <a:txBody>
                    <a:bodyPr/>
                    <a:lstStyle/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Результаты: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852">
                <a:tc gridSpan="4">
                  <a:txBody>
                    <a:bodyPr/>
                    <a:lstStyle/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Открытие отделений оказания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гериатрической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помощи лицам старше 70 лет.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232">
                <a:tc gridSpan="3">
                  <a:txBody>
                    <a:bodyPr/>
                    <a:lstStyle/>
                    <a:p>
                      <a:pPr marL="85725" indent="0" algn="just"/>
                      <a:endParaRPr lang="ru-RU" sz="1400" b="1" i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059">
                <a:tc gridSpan="3"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Лучшая практи</a:t>
                      </a:r>
                      <a:r>
                        <a:rPr lang="ru-RU" sz="1400" b="1" i="1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ка:</a:t>
                      </a:r>
                      <a:endParaRPr lang="ru-RU" sz="1400" b="1" i="1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 мая  2019 году на базе Мирской участковой больницы №3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государственного бюджетного  учреждения здравоохранения«Кавказская центральная районная больница» министерства здравоохранения Краснодарского края открыто отделение на 15 коек, для оказания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гериатрической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помощи.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За 3 месяца работы отделения пролечено 97 больных.</a:t>
                      </a:r>
                    </a:p>
                    <a:p>
                      <a:pPr marL="85725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85725" indent="0" algn="just"/>
                      <a:endParaRPr lang="ru-RU" sz="14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56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7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Здравоохранение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8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«Старшее поколение»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616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" descr="D:\Вурочные\ПРОЕКТ 9\Департамент Развития\Презентации\Презентация 55\иконки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71200" y="130175"/>
            <a:ext cx="9477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46375" y="2527300"/>
            <a:ext cx="595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2019</a:t>
            </a:r>
          </a:p>
        </p:txBody>
      </p:sp>
      <p:pic>
        <p:nvPicPr>
          <p:cNvPr id="2" name="Picture 18" descr="C:\Users\Anna.40-1Nat-ПК.000\Desktop\Здравоохранение\Гериатрическое от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4065" y="4147503"/>
            <a:ext cx="3112135" cy="2334101"/>
          </a:xfrm>
          <a:prstGeom prst="rect">
            <a:avLst/>
          </a:prstGeom>
          <a:noFill/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4063" y="1478280"/>
            <a:ext cx="3007360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95424" y="1233714"/>
          <a:ext cx="10404475" cy="53004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0476"/>
                <a:gridCol w="347472"/>
                <a:gridCol w="4986527"/>
              </a:tblGrid>
              <a:tr h="49654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Показатели, доведенные до МО: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Снижение смертности от новообразований, в том числе злокачественных. том числе злокачественных, на 100 тыс.населения.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– 186,2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180,8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172,8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167,5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162,9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158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Одногодичная летальность больных со злокачественными заболеваниями, 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–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18,5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18,2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18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17,8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17,5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17,3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Удельный вес больных со злокачественными новообразованиями, состоящих на учете 5 лет и более, 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–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– 56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2021 – 57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2022 – 58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2023 – 59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 – 60 </a:t>
                      </a:r>
                      <a:endParaRPr lang="ru-RU" sz="1400" baseline="0" dirty="0" smtClean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ru-RU" sz="10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96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56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7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Здравоохранение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8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«Борьба с онкологическими заболеваниями»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616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" descr="D:\Вурочные\ПРОЕКТ 9\Департамент Развития\Презентации\Презентация 55\иконки\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1200" y="130175"/>
            <a:ext cx="9477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Users\Anna.40-1Nat-ПК.000\Desktop\Здравоохранение\Цаоп оборудова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2600" y="4292600"/>
            <a:ext cx="2260600" cy="2051050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789705598"/>
              </p:ext>
            </p:extLst>
          </p:nvPr>
        </p:nvGraphicFramePr>
        <p:xfrm>
          <a:off x="6830306" y="1159328"/>
          <a:ext cx="4569352" cy="108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789705598"/>
              </p:ext>
            </p:extLst>
          </p:nvPr>
        </p:nvGraphicFramePr>
        <p:xfrm>
          <a:off x="6859337" y="2777672"/>
          <a:ext cx="4569352" cy="11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2789705598"/>
              </p:ext>
            </p:extLst>
          </p:nvPr>
        </p:nvGraphicFramePr>
        <p:xfrm>
          <a:off x="4317521" y="4800600"/>
          <a:ext cx="4569352" cy="10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95424" y="1143000"/>
          <a:ext cx="10404475" cy="5486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0476"/>
                <a:gridCol w="347472"/>
                <a:gridCol w="2002028"/>
                <a:gridCol w="2984499"/>
              </a:tblGrid>
              <a:tr h="29825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Показатели, доведенные до МО: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Доля злокачественных новообразований,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выявленных на ранних стадиях (1-2 стадия),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Результаты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: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2019 – 60,2 </a:t>
                      </a:r>
                    </a:p>
                    <a:p>
                      <a:pPr marL="0" indent="0" algn="l"/>
                      <a:r>
                        <a:rPr lang="ru-RU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2020 – 60,8 </a:t>
                      </a:r>
                    </a:p>
                    <a:p>
                      <a:pPr marL="0" indent="0" algn="l"/>
                      <a:r>
                        <a:rPr lang="ru-RU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2021 – 61,5 </a:t>
                      </a:r>
                    </a:p>
                    <a:p>
                      <a:pPr marL="0" indent="0" algn="l"/>
                      <a:r>
                        <a:rPr lang="ru-RU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2022 – 61,8 </a:t>
                      </a:r>
                    </a:p>
                    <a:p>
                      <a:pPr marL="0" indent="0" algn="l"/>
                      <a:r>
                        <a:rPr lang="ru-RU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2023 – 62,5 </a:t>
                      </a:r>
                    </a:p>
                    <a:p>
                      <a:pPr marL="0" indent="0" algn="l"/>
                      <a:r>
                        <a:rPr lang="ru-RU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2024 – 63,0</a:t>
                      </a:r>
                    </a:p>
                    <a:p>
                      <a:pPr marL="85725" indent="0"/>
                      <a:endParaRPr lang="ru-RU" sz="1600" baseline="0" dirty="0" smtClean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ru-RU" sz="14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ru-RU" sz="10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3139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9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Создание центров амбулаторной онкологической помощи (ЦАОП).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7506">
                <a:tc gridSpan="3">
                  <a:txBody>
                    <a:bodyPr/>
                    <a:lstStyle/>
                    <a:p>
                      <a:pPr marL="0" indent="0"/>
                      <a:r>
                        <a:rPr lang="ru-RU" sz="1600" b="1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Лучшая практи</a:t>
                      </a:r>
                      <a:r>
                        <a:rPr lang="ru-RU" sz="1600" b="1" i="1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 базе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государственного бюджетного учреждения  здравоохранения «Городская больница города Кропоткина» министерства здравоохранения Краснодарского края  создан  ЦАОП, который в настоящее время оснащается современным оборудованием для оказания помощи онкологическим больным и начнет свою работу с 01.01.2020 года.</a:t>
                      </a:r>
                    </a:p>
                    <a:p>
                      <a:pPr marL="0" indent="0"/>
                      <a:endParaRPr lang="ru-RU" sz="1600" b="1" i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56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7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Здравоохранение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8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</a:t>
            </a:r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«Борьба с онкологическими заболеваниями»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6162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" descr="D:\Вурочные\ПРОЕКТ 9\Департамент Развития\Презентации\Презентация 55\иконки\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1200" y="130175"/>
            <a:ext cx="9477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919" y="2532385"/>
            <a:ext cx="2194003" cy="16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 descr="C:\Users\Anna.40-1Nat-ПК.000\Desktop\Здравоохранение\ЦАО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75071" y="4776335"/>
            <a:ext cx="2237316" cy="1677987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789705598"/>
              </p:ext>
            </p:extLst>
          </p:nvPr>
        </p:nvGraphicFramePr>
        <p:xfrm>
          <a:off x="6817606" y="1222828"/>
          <a:ext cx="4569352" cy="108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5" y="1314451"/>
          <a:ext cx="10480675" cy="5331993"/>
        </p:xfrm>
        <a:graphic>
          <a:graphicData uri="http://schemas.openxmlformats.org/drawingml/2006/table">
            <a:tbl>
              <a:tblPr/>
              <a:tblGrid>
                <a:gridCol w="5197475"/>
                <a:gridCol w="260350"/>
                <a:gridCol w="4787900"/>
                <a:gridCol w="234950"/>
              </a:tblGrid>
              <a:tr h="209549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089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Результаты: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Создание материально-технической базы для реализации основных и дополнительных общеобразовательных программ цифрового и гуманитарного профиля в общеобразовательных учреждениях, расположенных в сельской местности («Точка Роста»)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450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2019 – 4 школы (СОШ №9, №12, №18, №20)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2020 – 1 школа (СОШ № 14)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2021 – 2 школы (СОШ № 8, №15)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2022  – 1 школа (СОШ № 13)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2023  – 1 школа (СОШ № 21)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2024  – 1 школа (СОШ № 10)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93">
                <a:tc gridSpan="3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Лучшая практика: Современная школа «Точка Роста»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1969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- Эффективно действует команда проекта «Точка роста».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- Созданы организационные условия деятельности двух Центров образования цифрового и гуманитарного профиля.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- Разработаны и реализованы программы деятельности Центров (рабочие программы по предметам «ОБЖ, «Технологии», «Информатика», программы внеурочной деятельности в условиях обеспечения реализации Концепций по предметам; дополнительные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общеразвивающие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программы, направленные на развитие социальных, современных цифровых, технологических и гуманитарных компетенции детей и взрослых; программы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социокультурных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мероприятий).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- Разработан и проведен мониторинг оценки качества деятельности Центров (количество детей, количество взрослых охваченных программами деятельности Центров; количество объединений (клубы, лаборатории, мастерские, студии); программ реализованных Центром; повышение уровня развития цифровых и гуманитарных навыков обучающихся и т.д.).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- Повышен уровень профессиональных компетенций руководящих и педагогических работников по направлениям деятельности Центров образования цифрового и гуманитарного профиля.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Обеспечено оснащение центров современным высокотехнологичным оборудованием и средствами обучения, способствующими формированию современных компетенций и навыков у детей, в том числе по предметным областям "Технология", "Информатика", "Основы безопасности жизнедеятельности", в части внеурочной деятельности и реализации дополнительных общеобразовательных программ.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У обучающихся сформированы современные технологические и гуманитарные компетенции и навыки.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80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181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Образование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182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«Современная школа»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pic>
        <p:nvPicPr>
          <p:cNvPr id="718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" descr="D:\Вурочные\ПРОЕКТ 9\Департамент Развития\Презентации\Презентация 55\иконки\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3588" y="182563"/>
            <a:ext cx="8429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2763" y="2681288"/>
            <a:ext cx="341471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9224" y="1314450"/>
          <a:ext cx="10455275" cy="48067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28742"/>
                <a:gridCol w="215659"/>
                <a:gridCol w="2305775"/>
                <a:gridCol w="2705099"/>
              </a:tblGrid>
              <a:tr h="1873051">
                <a:tc>
                  <a:txBody>
                    <a:bodyPr/>
                    <a:lstStyle/>
                    <a:p>
                      <a:pPr marL="85725" indent="0"/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Показатели,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indent="0"/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доведенные до</a:t>
                      </a:r>
                      <a:r>
                        <a:rPr lang="ru-RU" sz="1400" baseline="0" dirty="0" smtClean="0">
                          <a:latin typeface="Segoe UI" pitchFamily="34" charset="0"/>
                          <a:cs typeface="Segoe UI" pitchFamily="34" charset="0"/>
                        </a:rPr>
                        <a:t> МО:</a:t>
                      </a: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Благоустройство 12 общественных территорий                     в муниципальном образовании Кавказский район                в 2019 году</a:t>
                      </a:r>
                      <a:endParaRPr lang="ru-RU" sz="1400" b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indent="0"/>
                      <a:endParaRPr lang="ru-RU" sz="14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5336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Результаты: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0"/>
                      <a:endParaRPr lang="ru-RU" sz="1100" b="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455">
                <a:tc gridSpan="4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Планируется благоустройство 12 общественных территорий на территории трех поселений Кавказского района: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Кропоткинское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городское поселение – 6 территорий, Казанское сельское поселение – 3 территории, Кавказское сельское поселение – 3 территории.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41">
                <a:tc gridSpan="3">
                  <a:txBody>
                    <a:bodyPr/>
                    <a:lstStyle/>
                    <a:p>
                      <a:pPr marL="85725" indent="0"/>
                      <a:r>
                        <a:rPr lang="ru-RU" sz="1400" b="1" i="1" dirty="0" smtClean="0">
                          <a:latin typeface="Segoe UI" pitchFamily="34" charset="0"/>
                          <a:cs typeface="Segoe UI" pitchFamily="34" charset="0"/>
                        </a:rPr>
                        <a:t>Лучшая практи</a:t>
                      </a:r>
                      <a:r>
                        <a:rPr lang="ru-RU" sz="1400" b="1" i="1" baseline="0" dirty="0" smtClean="0">
                          <a:latin typeface="Segoe UI" pitchFamily="34" charset="0"/>
                          <a:cs typeface="Segoe UI" pitchFamily="34" charset="0"/>
                        </a:rPr>
                        <a:t>ка:</a:t>
                      </a:r>
                      <a:endParaRPr lang="ru-RU" sz="14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0296">
                <a:tc gridSpan="3"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" pitchFamily="34" charset="0"/>
                          <a:cs typeface="Segoe UI" pitchFamily="34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Segoe UI" pitchFamily="34" charset="0"/>
                          <a:cs typeface="Segoe UI" pitchFamily="34" charset="0"/>
                        </a:rPr>
                        <a:t> Кропоткинском городском поселении будет благоустроена общественная территория, прилегающая к многоквартирным домам № 244 и 250 по ул. Красной. В Кавказском сельском поселении будет благоустроен парк по пер. Вокзальному, 6б. В Кавказском сельском поселении будет благоустроена «Аллея Славы (образцы боевой техники) по ул. Ленина, 305-а.</a:t>
                      </a:r>
                      <a:endParaRPr lang="ru-RU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85725" indent="0"/>
                      <a:endParaRPr lang="ru-RU" sz="14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04" name="TextBox 4"/>
          <p:cNvSpPr txBox="1">
            <a:spLocks noChangeArrowheads="1"/>
          </p:cNvSpPr>
          <p:nvPr/>
        </p:nvSpPr>
        <p:spPr bwMode="auto">
          <a:xfrm>
            <a:off x="1066800" y="450850"/>
            <a:ext cx="934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5" name="TextBox 10"/>
          <p:cNvSpPr txBox="1">
            <a:spLocks noChangeArrowheads="1"/>
          </p:cNvSpPr>
          <p:nvPr/>
        </p:nvSpPr>
        <p:spPr bwMode="auto">
          <a:xfrm>
            <a:off x="1301750" y="425450"/>
            <a:ext cx="9339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Жилье и городская среда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6" name="TextBox 7"/>
          <p:cNvSpPr txBox="1">
            <a:spLocks noChangeArrowheads="1"/>
          </p:cNvSpPr>
          <p:nvPr/>
        </p:nvSpPr>
        <p:spPr bwMode="auto">
          <a:xfrm>
            <a:off x="1309688" y="973138"/>
            <a:ext cx="10223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«Формирование комфортной городской среды»</a:t>
            </a:r>
            <a:endParaRPr lang="ru-RU" sz="1400" i="1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Box 19"/>
          <p:cNvSpPr txBox="1">
            <a:spLocks noChangeArrowheads="1"/>
          </p:cNvSpPr>
          <p:nvPr/>
        </p:nvSpPr>
        <p:spPr bwMode="auto">
          <a:xfrm>
            <a:off x="1379538" y="-587375"/>
            <a:ext cx="247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Форма для заполнения</a:t>
            </a:r>
          </a:p>
        </p:txBody>
      </p:sp>
      <p:graphicFrame>
        <p:nvGraphicFramePr>
          <p:cNvPr id="8208" name="Диаграмма 12"/>
          <p:cNvGraphicFramePr>
            <a:graphicFrameLocks/>
          </p:cNvGraphicFramePr>
          <p:nvPr/>
        </p:nvGraphicFramePr>
        <p:xfrm>
          <a:off x="6832600" y="1300163"/>
          <a:ext cx="4673600" cy="1163637"/>
        </p:xfrm>
        <a:graphic>
          <a:graphicData uri="http://schemas.openxmlformats.org/presentationml/2006/ole">
            <p:oleObj spid="_x0000_s8208" r:id="rId4" imgW="4676037" imgH="1164437" progId="Excel.Sheet.8">
              <p:embed/>
            </p:oleObj>
          </a:graphicData>
        </a:graphic>
      </p:graphicFrame>
      <p:pic>
        <p:nvPicPr>
          <p:cNvPr id="820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5" cstate="print"/>
          <a:srcRect t="27660" r="49234"/>
          <a:stretch>
            <a:fillRect/>
          </a:stretch>
        </p:blipFill>
        <p:spPr bwMode="auto">
          <a:xfrm>
            <a:off x="-523875" y="1173163"/>
            <a:ext cx="16446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" descr="D:\Вурочные\ПРОЕКТ 9\Департамент Развития\Презентации\Презентация 55\иконки\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06125" y="120650"/>
            <a:ext cx="9032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01188" y="4719638"/>
            <a:ext cx="2170112" cy="16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08275" y="3225800"/>
            <a:ext cx="595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7942</TotalTime>
  <Words>2336</Words>
  <Application>Microsoft Office PowerPoint</Application>
  <PresentationFormat>Произвольный</PresentationFormat>
  <Paragraphs>423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Органы государственной власти Краснодарского края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(дизайнер)</dc:creator>
  <cp:lastModifiedBy>Anna</cp:lastModifiedBy>
  <cp:revision>601</cp:revision>
  <cp:lastPrinted>2019-07-12T15:31:11Z</cp:lastPrinted>
  <dcterms:created xsi:type="dcterms:W3CDTF">2017-12-05T06:22:37Z</dcterms:created>
  <dcterms:modified xsi:type="dcterms:W3CDTF">2019-08-19T12:29:48Z</dcterms:modified>
</cp:coreProperties>
</file>