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3" r:id="rId2"/>
    <p:sldId id="263" r:id="rId3"/>
    <p:sldId id="257" r:id="rId4"/>
    <p:sldId id="258" r:id="rId5"/>
    <p:sldId id="259" r:id="rId6"/>
    <p:sldId id="264" r:id="rId7"/>
    <p:sldId id="265" r:id="rId8"/>
    <p:sldId id="269" r:id="rId9"/>
    <p:sldId id="270" r:id="rId10"/>
    <p:sldId id="272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90" r:id="rId26"/>
    <p:sldId id="291" r:id="rId27"/>
    <p:sldId id="292" r:id="rId28"/>
    <p:sldId id="293" r:id="rId29"/>
    <p:sldId id="294" r:id="rId30"/>
    <p:sldId id="295" r:id="rId31"/>
    <p:sldId id="299" r:id="rId32"/>
    <p:sldId id="300" r:id="rId33"/>
    <p:sldId id="29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23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04841-D6B7-4535-89F3-FBADFBE72C38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878C7-2D6B-44FA-8F72-92B385020B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0867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EFF2-E535-4F8D-9276-91B171A78362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42370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FD1CD-BCDA-4E7B-96E9-DF8785E0755D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C488-3455-44BF-BBB9-F7C9FA1B2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784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FD1CD-BCDA-4E7B-96E9-DF8785E0755D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C488-3455-44BF-BBB9-F7C9FA1B2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9055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FD1CD-BCDA-4E7B-96E9-DF8785E0755D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C488-3455-44BF-BBB9-F7C9FA1B2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296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7/20/2018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7999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8612011" y="6554107"/>
            <a:ext cx="281410" cy="14424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823601" rtl="0" eaLnBrk="1" fontAlgn="base" latinLnBrk="0" hangingPunct="1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747F3F-2E8A-4EAB-A46A-01A88D87E63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823601" rtl="0" eaLnBrk="1" fontAlgn="base" latinLnBrk="0" hangingPunct="1">
                <a:lnSpc>
                  <a:spcPts val="108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2487235" y="120959"/>
            <a:ext cx="6406187" cy="55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882" tIns="34441" rIns="68882" bIns="34441" rtlCol="0" anchor="ctr">
            <a:noAutofit/>
          </a:bodyPr>
          <a:lstStyle>
            <a:lvl1pPr>
              <a:lnSpc>
                <a:spcPct val="100000"/>
              </a:lnSpc>
              <a:defRPr lang="en-US" sz="1800" kern="1200" dirty="0" smtClean="0">
                <a:solidFill>
                  <a:srgbClr val="1F4E79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marL="0" lvl="0" defTabSz="876172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4980" y="842967"/>
            <a:ext cx="8638442" cy="5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183023" indent="0">
              <a:buNone/>
              <a:defRPr>
                <a:solidFill>
                  <a:schemeClr val="tx1"/>
                </a:solidFill>
              </a:defRPr>
            </a:lvl3pPr>
            <a:lvl4pPr marL="358896" indent="0">
              <a:buNone/>
              <a:defRPr>
                <a:solidFill>
                  <a:schemeClr val="tx1"/>
                </a:solidFill>
              </a:defRPr>
            </a:lvl4pPr>
            <a:lvl5pPr marL="541917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/>
          <a:srcRect l="2083" t="12026" r="15209" b="51231"/>
          <a:stretch/>
        </p:blipFill>
        <p:spPr>
          <a:xfrm>
            <a:off x="1" y="-3909"/>
            <a:ext cx="2487234" cy="67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826717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721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FD1CD-BCDA-4E7B-96E9-DF8785E0755D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C488-3455-44BF-BBB9-F7C9FA1B2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1949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FD1CD-BCDA-4E7B-96E9-DF8785E0755D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C488-3455-44BF-BBB9-F7C9FA1B2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259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FD1CD-BCDA-4E7B-96E9-DF8785E0755D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C488-3455-44BF-BBB9-F7C9FA1B2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9376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FD1CD-BCDA-4E7B-96E9-DF8785E0755D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C488-3455-44BF-BBB9-F7C9FA1B2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55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FD1CD-BCDA-4E7B-96E9-DF8785E0755D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C488-3455-44BF-BBB9-F7C9FA1B2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51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FD1CD-BCDA-4E7B-96E9-DF8785E0755D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C488-3455-44BF-BBB9-F7C9FA1B2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978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FD1CD-BCDA-4E7B-96E9-DF8785E0755D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C488-3455-44BF-BBB9-F7C9FA1B2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3677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FD1CD-BCDA-4E7B-96E9-DF8785E0755D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C488-3455-44BF-BBB9-F7C9FA1B2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7095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FD1CD-BCDA-4E7B-96E9-DF8785E0755D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EC488-3455-44BF-BBB9-F7C9FA1B2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681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36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36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40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36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36.png"/><Relationship Id="rId5" Type="http://schemas.openxmlformats.org/officeDocument/2006/relationships/image" Target="../media/image77.pn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3.png"/><Relationship Id="rId10" Type="http://schemas.openxmlformats.org/officeDocument/2006/relationships/image" Target="../media/image36.png"/><Relationship Id="rId4" Type="http://schemas.openxmlformats.org/officeDocument/2006/relationships/image" Target="../media/image82.png"/><Relationship Id="rId9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file:///D:\&#1057;&#1041;&#1054;&#1056;&#1053;&#1048;&#1050;&#1048;_XLSSSS\&#1043;&#1088;&#1072;&#1092;&#1080;&#1082;&#1080;.xls!&#1044;&#1080;&#1085;&#1072;&#1084;&#1080;&#1082;&#1072;1103!%5b&#1043;&#1088;&#1072;&#1092;&#1080;&#1082;&#1080;.xls%5d&#1044;&#1080;&#1085;&#1072;&#1084;&#1080;&#1082;&#1072;1103%20&#1044;&#1080;&#1072;&#1075;&#1088;&#1072;&#1084;&#1084;&#1072;%206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kavraion.ru/cat2.html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ruferma.ru/" TargetMode="External"/><Relationship Id="rId3" Type="http://schemas.openxmlformats.org/officeDocument/2006/relationships/hyperlink" Target="http://www.corpmsp.ru/" TargetMode="External"/><Relationship Id="rId7" Type="http://schemas.openxmlformats.org/officeDocument/2006/relationships/hyperlink" Target="https://agro-coop.ru/" TargetMode="External"/><Relationship Id="rId2" Type="http://schemas.openxmlformats.org/officeDocument/2006/relationships/hyperlink" Target="mailto:info@corpmsp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mbn.ru/" TargetMode="External"/><Relationship Id="rId5" Type="http://schemas.openxmlformats.org/officeDocument/2006/relationships/hyperlink" Target="https://navigator.smbn.ru/" TargetMode="External"/><Relationship Id="rId4" Type="http://schemas.openxmlformats.org/officeDocument/2006/relationships/hyperlink" Target="http://www.mspbank.ru/" TargetMode="External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179388" y="215900"/>
            <a:ext cx="8856662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600" b="1">
                <a:solidFill>
                  <a:srgbClr val="FFFFFF"/>
                </a:solidFill>
                <a:latin typeface="Times New Roman" pitchFamily="18" charset="0"/>
              </a:rPr>
              <a:t>ЦЕНТР  КООРДИНАЦИИ  ПОДДЕРЖКИ  ЭКСПОРТА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600" b="1">
                <a:solidFill>
                  <a:srgbClr val="FFFFFF"/>
                </a:solidFill>
                <a:latin typeface="Times New Roman" pitchFamily="18" charset="0"/>
              </a:rPr>
              <a:t>КРАСНОДАРСКИЙ  КРАЙ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023938" y="3357563"/>
            <a:ext cx="70564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i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altLang="ru-RU" sz="2800" b="1" i="1">
                <a:solidFill>
                  <a:srgbClr val="C15208"/>
                </a:solidFill>
                <a:latin typeface="Times New Roman" pitchFamily="18" charset="0"/>
                <a:cs typeface="Times New Roman" pitchFamily="18" charset="0"/>
              </a:rPr>
              <a:t>РАСШИРЯЯ ГРАНИЦЫ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i="1">
                <a:solidFill>
                  <a:srgbClr val="C15208"/>
                </a:solidFill>
                <a:latin typeface="Times New Roman" pitchFamily="18" charset="0"/>
                <a:cs typeface="Times New Roman" pitchFamily="18" charset="0"/>
              </a:rPr>
              <a:t>                                    СОТРУДНИЧЕСТВА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643063" y="6286500"/>
            <a:ext cx="25717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Тел.: (861) 267-36-64  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545138" y="6264275"/>
            <a:ext cx="2598737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kuban.export@mail.ru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3455988" y="5688013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820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65288"/>
            <a:ext cx="4557713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559813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ИНСТРУМЕНТЫ ПРЕДПРИНИМАТЕЛЬСТВА\фонд развития промышленност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54345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605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436563" y="215900"/>
            <a:ext cx="8423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600" b="1">
                <a:solidFill>
                  <a:srgbClr val="FFFFFF"/>
                </a:solidFill>
                <a:latin typeface="Times New Roman" pitchFamily="18" charset="0"/>
              </a:rPr>
              <a:t>ФЕРЕРАЛЬНАЯ СЕТЬ  ЦЕНТРОВ   КООРДИНАЦИИ ПОДДЕРЖКИ  ЭКСПОРТА</a:t>
            </a: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9" name="Picture 8" descr="D:\Desktop\рп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5115" y="1821978"/>
            <a:ext cx="5952368" cy="3647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246" name="Rectangle 3"/>
          <p:cNvSpPr>
            <a:spLocks noChangeArrowheads="1"/>
          </p:cNvSpPr>
          <p:nvPr/>
        </p:nvSpPr>
        <p:spPr bwMode="auto">
          <a:xfrm>
            <a:off x="71438" y="1571625"/>
            <a:ext cx="628491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>
                <a:solidFill>
                  <a:srgbClr val="156297"/>
                </a:solidFill>
                <a:latin typeface="Tahoma" pitchFamily="34" charset="0"/>
                <a:cs typeface="Tahoma" pitchFamily="34" charset="0"/>
              </a:rPr>
              <a:t>Федеральная сеть включает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156297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ru-RU" altLang="ru-RU" sz="2800" b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66 </a:t>
            </a:r>
            <a:r>
              <a:rPr lang="ru-RU" altLang="ru-RU" sz="2800" b="1">
                <a:solidFill>
                  <a:srgbClr val="156297"/>
                </a:solidFill>
                <a:latin typeface="Tahoma" pitchFamily="34" charset="0"/>
                <a:cs typeface="Tahoma" pitchFamily="34" charset="0"/>
              </a:rPr>
              <a:t>региональных центра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8825" y="6327775"/>
            <a:ext cx="1751013" cy="428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2486608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889125" y="1844675"/>
            <a:ext cx="6843713" cy="3371850"/>
          </a:xfrm>
          <a:prstGeom prst="rect">
            <a:avLst/>
          </a:prstGeom>
          <a:solidFill>
            <a:srgbClr val="C6D9F1">
              <a:alpha val="59999"/>
            </a:srgbClr>
          </a:solidFill>
          <a:ln w="9360" cap="sq">
            <a:solidFill>
              <a:srgbClr val="376092"/>
            </a:solidFill>
            <a:miter lim="800000"/>
            <a:headEnd/>
            <a:tailEnd/>
          </a:ln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200" b="1" i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ЦЕНТР КООРДИНАЦИИ ПОДДЕРЖКИ ЭКСПОРТА </a:t>
            </a:r>
            <a:r>
              <a:rPr lang="ru-RU" altLang="ru-RU" sz="2200" b="1" i="1">
                <a:solidFill>
                  <a:srgbClr val="10253F"/>
                </a:solidFill>
                <a:latin typeface="Times New Roman" pitchFamily="18" charset="0"/>
                <a:cs typeface="Times New Roman" pitchFamily="18" charset="0"/>
              </a:rPr>
              <a:t>КРАСНОДАРСКОГО КРАЯ 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>
                <a:latin typeface="Calibri" pitchFamily="34" charset="0"/>
              </a:rPr>
              <a:t>В НАСТОЯЩЕЕ ВРЕМЯ В КРАСНОДАРСКОМ КРАЕ </a:t>
            </a:r>
            <a:r>
              <a:rPr lang="ru-RU" altLang="ru-RU" sz="1800" b="1">
                <a:latin typeface="Calibri" pitchFamily="34" charset="0"/>
              </a:rPr>
              <a:t>ГОСУДАРСТВЕННАЯ НЕФИНАНСОВАЯ ПОДДЕРЖКА</a:t>
            </a:r>
            <a:r>
              <a:rPr lang="ru-RU" altLang="ru-RU" sz="1800">
                <a:latin typeface="Calibri" pitchFamily="34" charset="0"/>
              </a:rPr>
              <a:t> ЭКСПОРТНО-ОРИЕНТИРОВАННЫХ СУБЪЕКТОВ МАЛОГО И СРЕДНЕГО ПРЕДПРИНИМАТЕЛЬСТВА ПРЕДСТАВЛЕНА И ФУНКЦИОНИРУЕТ КАК РЕГИОНАЛЬНЫЙ ЦЕНТР КООРДИНАЦИИ ПОДДЕРЖКИ ЭКСПОРТА, КОТОРЫЙ БЫЛ СОЗДАН СУБЪЕКТОМ РФ В </a:t>
            </a:r>
            <a:r>
              <a:rPr lang="ru-RU" altLang="ru-RU" sz="1800" b="1">
                <a:latin typeface="Calibri" pitchFamily="34" charset="0"/>
              </a:rPr>
              <a:t>2011</a:t>
            </a:r>
            <a:r>
              <a:rPr lang="ru-RU" altLang="ru-RU" sz="1800">
                <a:latin typeface="Calibri" pitchFamily="34" charset="0"/>
              </a:rPr>
              <a:t> ГОДУ В СООТВЕТСТВИИ С ПРИКАЗАМИ МИНИСТЕРСТВА ЭКОНОМИЧЕСКОГО РАЗВИТИЯ РОССИИ И АДМИНИСТРАЦИИ КРАСНОДАРСКОГО КРАЯ. </a:t>
            </a: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436563" y="215900"/>
            <a:ext cx="8423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600" b="1">
                <a:solidFill>
                  <a:srgbClr val="FFFFFF"/>
                </a:solidFill>
                <a:latin typeface="Times New Roman" pitchFamily="18" charset="0"/>
              </a:rPr>
              <a:t>НЕФИНАНСОВЫЕ  МЕРЫ  ГОСУДАРСТВЕННОЙ ПОДДЕРЖКИ  ЭКПОРТА</a:t>
            </a:r>
          </a:p>
        </p:txBody>
      </p:sp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" y="2286000"/>
            <a:ext cx="1633538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8825" y="6327775"/>
            <a:ext cx="1751013" cy="428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2055144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431800" y="215900"/>
            <a:ext cx="8423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600" b="1">
                <a:solidFill>
                  <a:srgbClr val="FFFFFF"/>
                </a:solidFill>
                <a:latin typeface="Times New Roman" pitchFamily="18" charset="0"/>
              </a:rPr>
              <a:t>УСЛУГИ  ЦЕНТРА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b="1">
                <a:solidFill>
                  <a:srgbClr val="E46C0A"/>
                </a:solidFill>
                <a:latin typeface="Times New Roman" pitchFamily="18" charset="0"/>
              </a:rPr>
              <a:t>КОНСУЛЬТАЦИИ</a:t>
            </a:r>
          </a:p>
        </p:txBody>
      </p:sp>
      <p:grpSp>
        <p:nvGrpSpPr>
          <p:cNvPr id="12292" name="Group 3"/>
          <p:cNvGrpSpPr>
            <a:grpSpLocks/>
          </p:cNvGrpSpPr>
          <p:nvPr/>
        </p:nvGrpSpPr>
        <p:grpSpPr bwMode="auto">
          <a:xfrm>
            <a:off x="292100" y="3822700"/>
            <a:ext cx="3151188" cy="1412875"/>
            <a:chOff x="184" y="2408"/>
            <a:chExt cx="1985" cy="890"/>
          </a:xfrm>
        </p:grpSpPr>
        <p:pic>
          <p:nvPicPr>
            <p:cNvPr id="1231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" y="2408"/>
              <a:ext cx="1985" cy="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2312" name="Text Box 5"/>
            <p:cNvSpPr txBox="1">
              <a:spLocks noChangeArrowheads="1"/>
            </p:cNvSpPr>
            <p:nvPr/>
          </p:nvSpPr>
          <p:spPr bwMode="auto">
            <a:xfrm>
              <a:off x="255" y="2461"/>
              <a:ext cx="1844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eaLnBrk="0" hangingPunct="0">
                <a:spcBef>
                  <a:spcPts val="8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1pPr>
              <a:lvl2pPr eaLnBrk="0" hangingPunct="0">
                <a:spcBef>
                  <a:spcPts val="7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2pPr>
              <a:lvl3pPr eaLnBrk="0" hangingPunct="0">
                <a:spcBef>
                  <a:spcPts val="6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3pPr>
              <a:lvl4pPr eaLnBrk="0" hangingPunct="0">
                <a:spcBef>
                  <a:spcPts val="5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4pPr>
              <a:lvl5pPr eaLnBrk="0" hangingPunct="0">
                <a:spcBef>
                  <a:spcPts val="5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Calibri" pitchFamily="34" charset="0"/>
                </a:rPr>
                <a:t>ИНФОРМАЦИОННО КОНСУЛЬТАЦИОННОЕ СОДЕЙСТВИЕ</a:t>
              </a:r>
            </a:p>
          </p:txBody>
        </p:sp>
      </p:grpSp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0388" y="2041525"/>
            <a:ext cx="44386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4500563" y="2071688"/>
            <a:ext cx="41941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/>
              <a:t>Первичная консультация о возможности организации и развития внешнеэкономической деятельности МСП</a:t>
            </a:r>
          </a:p>
        </p:txBody>
      </p:sp>
      <p:pic>
        <p:nvPicPr>
          <p:cNvPr id="1229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2143125"/>
            <a:ext cx="64293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296" name="Rectangle 9"/>
          <p:cNvSpPr>
            <a:spLocks noChangeArrowheads="1"/>
          </p:cNvSpPr>
          <p:nvPr/>
        </p:nvSpPr>
        <p:spPr bwMode="auto">
          <a:xfrm>
            <a:off x="4021138" y="3175000"/>
            <a:ext cx="2397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229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2928938"/>
            <a:ext cx="64293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298" name="Rectangle 11"/>
          <p:cNvSpPr>
            <a:spLocks noChangeArrowheads="1"/>
          </p:cNvSpPr>
          <p:nvPr/>
        </p:nvSpPr>
        <p:spPr bwMode="auto">
          <a:xfrm>
            <a:off x="4021138" y="3973513"/>
            <a:ext cx="2397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229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714750"/>
            <a:ext cx="6445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300" name="Rectangle 13"/>
          <p:cNvSpPr>
            <a:spLocks noChangeArrowheads="1"/>
          </p:cNvSpPr>
          <p:nvPr/>
        </p:nvSpPr>
        <p:spPr bwMode="auto">
          <a:xfrm>
            <a:off x="3948113" y="4902200"/>
            <a:ext cx="2397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230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0388" y="2828925"/>
            <a:ext cx="44386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302" name="Rectangle 16"/>
          <p:cNvSpPr>
            <a:spLocks noChangeArrowheads="1"/>
          </p:cNvSpPr>
          <p:nvPr/>
        </p:nvSpPr>
        <p:spPr bwMode="auto">
          <a:xfrm>
            <a:off x="4500563" y="2857500"/>
            <a:ext cx="413702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/>
              <a:t>Консультаций по таможенным процедурам, транспортной логистике и страхованию грузов</a:t>
            </a:r>
          </a:p>
        </p:txBody>
      </p:sp>
      <p:pic>
        <p:nvPicPr>
          <p:cNvPr id="12303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0538" y="4405313"/>
            <a:ext cx="4438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304" name="Rectangle 18"/>
          <p:cNvSpPr>
            <a:spLocks noChangeArrowheads="1"/>
          </p:cNvSpPr>
          <p:nvPr/>
        </p:nvSpPr>
        <p:spPr bwMode="auto">
          <a:xfrm>
            <a:off x="4451350" y="4429125"/>
            <a:ext cx="41370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 typeface="Times New Roman" pitchFamily="18" charset="0"/>
              <a:buNone/>
            </a:pPr>
            <a:r>
              <a:rPr lang="ru-RU" altLang="ru-RU" sz="1200" b="1">
                <a:solidFill>
                  <a:schemeClr val="tx1"/>
                </a:solidFill>
              </a:rPr>
              <a:t>Консультации по вопросам получения мер государственной финансовой и нефинансовой поддержки</a:t>
            </a:r>
          </a:p>
        </p:txBody>
      </p:sp>
      <p:pic>
        <p:nvPicPr>
          <p:cNvPr id="12305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0388" y="3614738"/>
            <a:ext cx="44386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306" name="Rectangle 20"/>
          <p:cNvSpPr>
            <a:spLocks noChangeArrowheads="1"/>
          </p:cNvSpPr>
          <p:nvPr/>
        </p:nvSpPr>
        <p:spPr bwMode="auto">
          <a:xfrm>
            <a:off x="4500563" y="3643313"/>
            <a:ext cx="413702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/>
              <a:t>Консультации по составлению и исполнению внешнеторговых контрактов</a:t>
            </a:r>
          </a:p>
        </p:txBody>
      </p:sp>
      <p:pic>
        <p:nvPicPr>
          <p:cNvPr id="12307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4429125"/>
            <a:ext cx="6445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308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5" y="1676400"/>
            <a:ext cx="29083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309" name="Rectangle 23"/>
          <p:cNvSpPr>
            <a:spLocks noChangeArrowheads="1"/>
          </p:cNvSpPr>
          <p:nvPr/>
        </p:nvSpPr>
        <p:spPr bwMode="auto"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08825" y="6327775"/>
            <a:ext cx="1751013" cy="428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2560739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431800" y="215900"/>
            <a:ext cx="8423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600" b="1">
                <a:solidFill>
                  <a:srgbClr val="FFFFFF"/>
                </a:solidFill>
                <a:latin typeface="Times New Roman" pitchFamily="18" charset="0"/>
              </a:rPr>
              <a:t>УСЛУГИ  ЦЕНТРА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b="1">
                <a:solidFill>
                  <a:srgbClr val="E46C0A"/>
                </a:solidFill>
                <a:latin typeface="Times New Roman" pitchFamily="18" charset="0"/>
              </a:rPr>
              <a:t>ПОИСК ПАРТНЕРОВ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400" b="1">
              <a:solidFill>
                <a:srgbClr val="E46C0A"/>
              </a:solidFill>
              <a:latin typeface="Times New Roman" pitchFamily="18" charset="0"/>
            </a:endParaRPr>
          </a:p>
        </p:txBody>
      </p:sp>
      <p:grpSp>
        <p:nvGrpSpPr>
          <p:cNvPr id="13316" name="Group 3"/>
          <p:cNvGrpSpPr>
            <a:grpSpLocks/>
          </p:cNvGrpSpPr>
          <p:nvPr/>
        </p:nvGrpSpPr>
        <p:grpSpPr bwMode="auto">
          <a:xfrm>
            <a:off x="133350" y="1633538"/>
            <a:ext cx="3559175" cy="1565275"/>
            <a:chOff x="84" y="1029"/>
            <a:chExt cx="2242" cy="986"/>
          </a:xfrm>
        </p:grpSpPr>
        <p:pic>
          <p:nvPicPr>
            <p:cNvPr id="1333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" y="1029"/>
              <a:ext cx="2242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3336" name="Text Box 5"/>
            <p:cNvSpPr txBox="1">
              <a:spLocks noChangeArrowheads="1"/>
            </p:cNvSpPr>
            <p:nvPr/>
          </p:nvSpPr>
          <p:spPr bwMode="auto">
            <a:xfrm>
              <a:off x="184" y="1084"/>
              <a:ext cx="2010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eaLnBrk="0" hangingPunct="0">
                <a:spcBef>
                  <a:spcPts val="8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1pPr>
              <a:lvl2pPr eaLnBrk="0" hangingPunct="0">
                <a:spcBef>
                  <a:spcPts val="7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2pPr>
              <a:lvl3pPr eaLnBrk="0" hangingPunct="0">
                <a:spcBef>
                  <a:spcPts val="6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3pPr>
              <a:lvl4pPr eaLnBrk="0" hangingPunct="0">
                <a:spcBef>
                  <a:spcPts val="5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4pPr>
              <a:lvl5pPr eaLnBrk="0" hangingPunct="0">
                <a:spcBef>
                  <a:spcPts val="5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Calibri" pitchFamily="34" charset="0"/>
                </a:rPr>
                <a:t>ПОИСК БИЗНЕС-ПАРНЕРОВ.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Calibri" pitchFamily="34" charset="0"/>
                </a:rPr>
                <a:t>ПРОДВИЖЕНИИ ТОВАРОВ И УСЛУГ РЕГИОНАЛЬНЫХ КОМПАНИЙ</a:t>
              </a:r>
            </a:p>
          </p:txBody>
        </p:sp>
      </p:grpSp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0388" y="1828800"/>
            <a:ext cx="440848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8" name="Rectangle 7"/>
          <p:cNvSpPr>
            <a:spLocks noChangeArrowheads="1"/>
          </p:cNvSpPr>
          <p:nvPr/>
        </p:nvSpPr>
        <p:spPr bwMode="auto">
          <a:xfrm>
            <a:off x="4513263" y="1909763"/>
            <a:ext cx="4192587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/>
              <a:t>Поиск деловых партнеров за рубежом</a:t>
            </a:r>
          </a:p>
        </p:txBody>
      </p:sp>
      <p:pic>
        <p:nvPicPr>
          <p:cNvPr id="1331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9438" y="2651125"/>
            <a:ext cx="44259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20" name="Rectangle 9"/>
          <p:cNvSpPr>
            <a:spLocks noChangeArrowheads="1"/>
          </p:cNvSpPr>
          <p:nvPr/>
        </p:nvSpPr>
        <p:spPr bwMode="auto">
          <a:xfrm>
            <a:off x="4525963" y="2722563"/>
            <a:ext cx="42640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/>
              <a:t>Организация и сопровождение деловых встреч и переговоров с иностранными партнерами</a:t>
            </a:r>
          </a:p>
        </p:txBody>
      </p:sp>
      <p:pic>
        <p:nvPicPr>
          <p:cNvPr id="1332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9438" y="3565525"/>
            <a:ext cx="44259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22" name="Rectangle 11"/>
          <p:cNvSpPr>
            <a:spLocks noChangeArrowheads="1"/>
          </p:cNvSpPr>
          <p:nvPr/>
        </p:nvSpPr>
        <p:spPr bwMode="auto">
          <a:xfrm>
            <a:off x="4525963" y="3649663"/>
            <a:ext cx="423703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/>
              <a:t>Предоставление информации о зарубежных компаниях по запросу экспортера, проверка деловой репутации контрагентов</a:t>
            </a:r>
          </a:p>
        </p:txBody>
      </p:sp>
      <p:pic>
        <p:nvPicPr>
          <p:cNvPr id="1332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263" y="2792413"/>
            <a:ext cx="6413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24" name="Rectangle 13"/>
          <p:cNvSpPr>
            <a:spLocks noChangeArrowheads="1"/>
          </p:cNvSpPr>
          <p:nvPr/>
        </p:nvSpPr>
        <p:spPr bwMode="auto">
          <a:xfrm>
            <a:off x="3952875" y="3030538"/>
            <a:ext cx="23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3325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263" y="3784600"/>
            <a:ext cx="6445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26" name="Rectangle 15"/>
          <p:cNvSpPr>
            <a:spLocks noChangeArrowheads="1"/>
          </p:cNvSpPr>
          <p:nvPr/>
        </p:nvSpPr>
        <p:spPr bwMode="auto">
          <a:xfrm>
            <a:off x="4010025" y="3973513"/>
            <a:ext cx="2397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3327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4746625"/>
            <a:ext cx="6445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28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9438" y="4632325"/>
            <a:ext cx="44259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29" name="Rectangle 18"/>
          <p:cNvSpPr>
            <a:spLocks noChangeArrowheads="1"/>
          </p:cNvSpPr>
          <p:nvPr/>
        </p:nvSpPr>
        <p:spPr bwMode="auto">
          <a:xfrm>
            <a:off x="4525963" y="4724400"/>
            <a:ext cx="419417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/>
              <a:t>Продвижение товаров и услуг экспортеров Краснодарского края в рамках организуемых зарубежных мероприятий</a:t>
            </a:r>
          </a:p>
        </p:txBody>
      </p:sp>
      <p:pic>
        <p:nvPicPr>
          <p:cNvPr id="13330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8088" y="1944688"/>
            <a:ext cx="64293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31" name="Rectangle 20"/>
          <p:cNvSpPr>
            <a:spLocks noChangeArrowheads="1"/>
          </p:cNvSpPr>
          <p:nvPr/>
        </p:nvSpPr>
        <p:spPr bwMode="auto">
          <a:xfrm>
            <a:off x="3952875" y="2095500"/>
            <a:ext cx="2397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3332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5" y="3267075"/>
            <a:ext cx="3036888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33" name="Rectangle 23"/>
          <p:cNvSpPr>
            <a:spLocks noChangeArrowheads="1"/>
          </p:cNvSpPr>
          <p:nvPr/>
        </p:nvSpPr>
        <p:spPr bwMode="auto"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08825" y="6327775"/>
            <a:ext cx="1751013" cy="428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2857808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431800" y="215900"/>
            <a:ext cx="8423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600" b="1">
                <a:solidFill>
                  <a:srgbClr val="FFFFFF"/>
                </a:solidFill>
                <a:latin typeface="Times New Roman" pitchFamily="18" charset="0"/>
              </a:rPr>
              <a:t>УСЛУГИ  ЦЕНТРА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b="1">
                <a:solidFill>
                  <a:srgbClr val="E46C0A"/>
                </a:solidFill>
                <a:latin typeface="Times New Roman" pitchFamily="18" charset="0"/>
              </a:rPr>
              <a:t>ОБУЧЕНИЕ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400" b="1">
              <a:solidFill>
                <a:srgbClr val="E46C0A"/>
              </a:solidFill>
              <a:latin typeface="Times New Roman" pitchFamily="18" charset="0"/>
            </a:endParaRPr>
          </a:p>
        </p:txBody>
      </p:sp>
      <p:grpSp>
        <p:nvGrpSpPr>
          <p:cNvPr id="14340" name="Group 3"/>
          <p:cNvGrpSpPr>
            <a:grpSpLocks/>
          </p:cNvGrpSpPr>
          <p:nvPr/>
        </p:nvGrpSpPr>
        <p:grpSpPr bwMode="auto">
          <a:xfrm>
            <a:off x="66675" y="1841500"/>
            <a:ext cx="3662363" cy="1473200"/>
            <a:chOff x="42" y="1160"/>
            <a:chExt cx="2307" cy="928"/>
          </a:xfrm>
        </p:grpSpPr>
        <p:pic>
          <p:nvPicPr>
            <p:cNvPr id="1435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" y="1160"/>
              <a:ext cx="230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4354" name="Text Box 5"/>
            <p:cNvSpPr txBox="1">
              <a:spLocks noChangeArrowheads="1"/>
            </p:cNvSpPr>
            <p:nvPr/>
          </p:nvSpPr>
          <p:spPr bwMode="auto">
            <a:xfrm>
              <a:off x="114" y="1213"/>
              <a:ext cx="2164" cy="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eaLnBrk="0" hangingPunct="0">
                <a:spcBef>
                  <a:spcPts val="8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1pPr>
              <a:lvl2pPr eaLnBrk="0" hangingPunct="0">
                <a:spcBef>
                  <a:spcPts val="7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2pPr>
              <a:lvl3pPr eaLnBrk="0" hangingPunct="0">
                <a:spcBef>
                  <a:spcPts val="6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3pPr>
              <a:lvl4pPr eaLnBrk="0" hangingPunct="0">
                <a:spcBef>
                  <a:spcPts val="5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4pPr>
              <a:lvl5pPr eaLnBrk="0" hangingPunct="0">
                <a:spcBef>
                  <a:spcPts val="5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Calibri" pitchFamily="34" charset="0"/>
                </a:rPr>
                <a:t>ОБУЧЕНИЕ И ПОВЫШЕНИЕ КВАЛИФИКАЦИИ</a:t>
              </a:r>
            </a:p>
          </p:txBody>
        </p:sp>
      </p:grp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0388" y="2503488"/>
            <a:ext cx="447516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4525963" y="2635250"/>
            <a:ext cx="419258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 typeface="Times New Roman" pitchFamily="18" charset="0"/>
              <a:buNone/>
            </a:pPr>
            <a:r>
              <a:rPr lang="ru-RU" altLang="ru-RU" sz="1200" b="1">
                <a:solidFill>
                  <a:schemeClr val="tx1"/>
                </a:solidFill>
              </a:rPr>
              <a:t>Организация обучения по образовательной программе РЭЦ «Жизненный цикл экспортных проектов»</a:t>
            </a:r>
          </a:p>
        </p:txBody>
      </p:sp>
      <p:pic>
        <p:nvPicPr>
          <p:cNvPr id="1434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0388" y="3675063"/>
            <a:ext cx="4548187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4525963" y="3754438"/>
            <a:ext cx="42640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/>
              <a:t>Проведение конференций, круглых столов, тренингов по актуальным вопросам осуществления ВЭД</a:t>
            </a:r>
          </a:p>
        </p:txBody>
      </p:sp>
      <p:pic>
        <p:nvPicPr>
          <p:cNvPr id="1434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263" y="3827463"/>
            <a:ext cx="64293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6" name="Rectangle 11"/>
          <p:cNvSpPr>
            <a:spLocks noChangeArrowheads="1"/>
          </p:cNvSpPr>
          <p:nvPr/>
        </p:nvSpPr>
        <p:spPr bwMode="auto">
          <a:xfrm>
            <a:off x="3952875" y="4003675"/>
            <a:ext cx="23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4347" name="Rectangle 13"/>
          <p:cNvSpPr>
            <a:spLocks noChangeArrowheads="1"/>
          </p:cNvSpPr>
          <p:nvPr/>
        </p:nvSpPr>
        <p:spPr bwMode="auto">
          <a:xfrm>
            <a:off x="3952875" y="4692650"/>
            <a:ext cx="23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434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3325" y="2695575"/>
            <a:ext cx="6445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9" name="Rectangle 17"/>
          <p:cNvSpPr>
            <a:spLocks noChangeArrowheads="1"/>
          </p:cNvSpPr>
          <p:nvPr/>
        </p:nvSpPr>
        <p:spPr bwMode="auto">
          <a:xfrm>
            <a:off x="3948113" y="2311400"/>
            <a:ext cx="2397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4350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3382963"/>
            <a:ext cx="32258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51" name="Rectangle 20"/>
          <p:cNvSpPr>
            <a:spLocks noChangeArrowheads="1"/>
          </p:cNvSpPr>
          <p:nvPr/>
        </p:nvSpPr>
        <p:spPr bwMode="auto"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08825" y="6327775"/>
            <a:ext cx="1751013" cy="428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40992793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431800" y="215900"/>
            <a:ext cx="8423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600" b="1">
                <a:solidFill>
                  <a:srgbClr val="FFFFFF"/>
                </a:solidFill>
                <a:latin typeface="Times New Roman" pitchFamily="18" charset="0"/>
              </a:rPr>
              <a:t>УСЛУГИ  ЦЕНТРА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b="1">
                <a:solidFill>
                  <a:srgbClr val="E46C0A"/>
                </a:solidFill>
                <a:latin typeface="Times New Roman" pitchFamily="18" charset="0"/>
              </a:rPr>
              <a:t>ОБУЧЕНИЕ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400" b="1">
              <a:solidFill>
                <a:srgbClr val="E46C0A"/>
              </a:solidFill>
              <a:latin typeface="Times New Roman" pitchFamily="18" charset="0"/>
            </a:endParaRPr>
          </a:p>
        </p:txBody>
      </p:sp>
      <p:grpSp>
        <p:nvGrpSpPr>
          <p:cNvPr id="15364" name="Group 3"/>
          <p:cNvGrpSpPr>
            <a:grpSpLocks/>
          </p:cNvGrpSpPr>
          <p:nvPr/>
        </p:nvGrpSpPr>
        <p:grpSpPr bwMode="auto">
          <a:xfrm>
            <a:off x="404813" y="182563"/>
            <a:ext cx="3663950" cy="1473200"/>
            <a:chOff x="42" y="1160"/>
            <a:chExt cx="2307" cy="928"/>
          </a:xfrm>
        </p:grpSpPr>
        <p:pic>
          <p:nvPicPr>
            <p:cNvPr id="1537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" y="1160"/>
              <a:ext cx="230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5373" name="Text Box 5"/>
            <p:cNvSpPr txBox="1">
              <a:spLocks noChangeArrowheads="1"/>
            </p:cNvSpPr>
            <p:nvPr/>
          </p:nvSpPr>
          <p:spPr bwMode="auto">
            <a:xfrm>
              <a:off x="114" y="1213"/>
              <a:ext cx="2164" cy="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eaLnBrk="0" hangingPunct="0">
                <a:spcBef>
                  <a:spcPts val="8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1pPr>
              <a:lvl2pPr eaLnBrk="0" hangingPunct="0">
                <a:spcBef>
                  <a:spcPts val="7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2pPr>
              <a:lvl3pPr eaLnBrk="0" hangingPunct="0">
                <a:spcBef>
                  <a:spcPts val="6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3pPr>
              <a:lvl4pPr eaLnBrk="0" hangingPunct="0">
                <a:spcBef>
                  <a:spcPts val="5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4pPr>
              <a:lvl5pPr eaLnBrk="0" hangingPunct="0">
                <a:spcBef>
                  <a:spcPts val="5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Calibri" pitchFamily="34" charset="0"/>
                </a:rPr>
                <a:t>ОБУЧЕНИЕ И ПОВЫШЕНИЕ КВАЛИФИКАЦИИ ОПЕРАТОР РЭЦ</a:t>
              </a:r>
            </a:p>
          </p:txBody>
        </p:sp>
      </p:grpSp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3952875" y="4003675"/>
            <a:ext cx="23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5366" name="Rectangle 13"/>
          <p:cNvSpPr>
            <a:spLocks noChangeArrowheads="1"/>
          </p:cNvSpPr>
          <p:nvPr/>
        </p:nvSpPr>
        <p:spPr bwMode="auto">
          <a:xfrm>
            <a:off x="3952875" y="4692650"/>
            <a:ext cx="23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5367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36087">
            <a:off x="4035425" y="1182688"/>
            <a:ext cx="6445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8" name="Rectangle 17"/>
          <p:cNvSpPr>
            <a:spLocks noChangeArrowheads="1"/>
          </p:cNvSpPr>
          <p:nvPr/>
        </p:nvSpPr>
        <p:spPr bwMode="auto">
          <a:xfrm>
            <a:off x="3948113" y="2311400"/>
            <a:ext cx="2397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5369" name="Rectangle 20"/>
          <p:cNvSpPr>
            <a:spLocks noChangeArrowheads="1"/>
          </p:cNvSpPr>
          <p:nvPr/>
        </p:nvSpPr>
        <p:spPr bwMode="auto"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15370" name="Picture 2" descr="C:\Users\Студент\Desktop\рэц семинар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700213"/>
            <a:ext cx="6089650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08825" y="6327775"/>
            <a:ext cx="1751013" cy="428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1598158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" name="CustomShape 1"/>
          <p:cNvSpPr/>
          <p:nvPr/>
        </p:nvSpPr>
        <p:spPr>
          <a:xfrm>
            <a:off x="431800" y="215900"/>
            <a:ext cx="8423275" cy="8366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r" defTabSz="914400" eaLnBrk="1" hangingPunct="1">
              <a:buClrTx/>
              <a:buSzTx/>
              <a:buFontTx/>
              <a:buNone/>
              <a:defRPr/>
            </a:pPr>
            <a:r>
              <a:rPr lang="ru-RU" altLang="ru-RU" sz="2600" b="1" dirty="0" smtClean="0">
                <a:solidFill>
                  <a:srgbClr val="FFFFFF"/>
                </a:solidFill>
                <a:latin typeface="Times New Roman" pitchFamily="18" charset="0"/>
              </a:rPr>
              <a:t>УСЛУГИ  ЦЕНТРА</a:t>
            </a:r>
          </a:p>
          <a:p>
            <a:pPr algn="r" defTabSz="914400" eaLnBrk="1" hangingPunct="1">
              <a:buClrTx/>
              <a:buSzTx/>
              <a:buFontTx/>
              <a:buNone/>
              <a:defRPr/>
            </a:pPr>
            <a:r>
              <a:rPr lang="ru-RU" altLang="ru-RU" sz="1400" b="1" dirty="0" smtClean="0">
                <a:solidFill>
                  <a:srgbClr val="E46C0A"/>
                </a:solidFill>
                <a:latin typeface="Times New Roman" pitchFamily="18" charset="0"/>
              </a:rPr>
              <a:t>ОБУЧЕНИЕ: СЕМИНАРЫ, КОНФЕРЕНЦИИ, КРУГЛЫЕ СТОЛЫ</a:t>
            </a:r>
            <a:endParaRPr lang="ru-RU" altLang="ru-RU" sz="1400" dirty="0" smtClean="0">
              <a:solidFill>
                <a:srgbClr val="E46C0A"/>
              </a:solidFill>
            </a:endParaRPr>
          </a:p>
          <a:p>
            <a:pPr algn="r" defTabSz="914400" eaLnBrk="1" hangingPunct="1">
              <a:buClrTx/>
              <a:buSzTx/>
              <a:buFontTx/>
              <a:buNone/>
              <a:defRPr/>
            </a:pPr>
            <a:endParaRPr lang="ru-RU" altLang="ru-RU" dirty="0" smtClean="0">
              <a:solidFill>
                <a:srgbClr val="000000"/>
              </a:solidFill>
            </a:endParaRPr>
          </a:p>
        </p:txBody>
      </p:sp>
      <p:sp>
        <p:nvSpPr>
          <p:cNvPr id="203" name="CustomShape 6"/>
          <p:cNvSpPr/>
          <p:nvPr/>
        </p:nvSpPr>
        <p:spPr>
          <a:xfrm>
            <a:off x="3952875" y="4692650"/>
            <a:ext cx="239713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8"/>
          <p:cNvSpPr/>
          <p:nvPr/>
        </p:nvSpPr>
        <p:spPr>
          <a:xfrm>
            <a:off x="3948113" y="2311400"/>
            <a:ext cx="239712" cy="2143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CustomShape 5"/>
          <p:cNvSpPr/>
          <p:nvPr/>
        </p:nvSpPr>
        <p:spPr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dirty="0" err="1">
                <a:solidFill>
                  <a:srgbClr val="FFFFFF"/>
                </a:solidFill>
                <a:latin typeface="Times New Roman"/>
              </a:rPr>
              <a:t>www.kubanexport.ru</a:t>
            </a:r>
            <a:endParaRPr dirty="0">
              <a:solidFill>
                <a:prstClr val="black"/>
              </a:solidFill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7" y="1844824"/>
            <a:ext cx="3149600" cy="20939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4783" y="3140968"/>
            <a:ext cx="3144837" cy="2095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131" y="1700808"/>
            <a:ext cx="3356893" cy="223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84984"/>
            <a:ext cx="3122612" cy="20796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08825" y="6327775"/>
            <a:ext cx="1751013" cy="428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36169103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431800" y="215900"/>
            <a:ext cx="8423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600" b="1">
                <a:solidFill>
                  <a:srgbClr val="FFFFFF"/>
                </a:solidFill>
                <a:latin typeface="Times New Roman" pitchFamily="18" charset="0"/>
              </a:rPr>
              <a:t>УСЛУГИ  ЦЕНТРА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b="1">
                <a:solidFill>
                  <a:srgbClr val="E46C0A"/>
                </a:solidFill>
                <a:latin typeface="Times New Roman" pitchFamily="18" charset="0"/>
              </a:rPr>
              <a:t>ЗАРУБЕЖНЫЕ МЕРОПРИЯТИЯ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400" b="1">
              <a:solidFill>
                <a:srgbClr val="E46C0A"/>
              </a:solidFill>
              <a:latin typeface="Times New Roman" pitchFamily="18" charset="0"/>
            </a:endParaRPr>
          </a:p>
        </p:txBody>
      </p:sp>
      <p:grpSp>
        <p:nvGrpSpPr>
          <p:cNvPr id="17412" name="Group 3"/>
          <p:cNvGrpSpPr>
            <a:grpSpLocks/>
          </p:cNvGrpSpPr>
          <p:nvPr/>
        </p:nvGrpSpPr>
        <p:grpSpPr bwMode="auto">
          <a:xfrm>
            <a:off x="158750" y="3724275"/>
            <a:ext cx="3516313" cy="1474788"/>
            <a:chOff x="100" y="2346"/>
            <a:chExt cx="2215" cy="929"/>
          </a:xfrm>
        </p:grpSpPr>
        <p:pic>
          <p:nvPicPr>
            <p:cNvPr id="1742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" y="2346"/>
              <a:ext cx="2215" cy="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7427" name="Text Box 5"/>
            <p:cNvSpPr txBox="1">
              <a:spLocks noChangeArrowheads="1"/>
            </p:cNvSpPr>
            <p:nvPr/>
          </p:nvSpPr>
          <p:spPr bwMode="auto">
            <a:xfrm>
              <a:off x="173" y="2399"/>
              <a:ext cx="2068" cy="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eaLnBrk="0" hangingPunct="0">
                <a:spcBef>
                  <a:spcPts val="8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1pPr>
              <a:lvl2pPr eaLnBrk="0" hangingPunct="0">
                <a:spcBef>
                  <a:spcPts val="7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2pPr>
              <a:lvl3pPr eaLnBrk="0" hangingPunct="0">
                <a:spcBef>
                  <a:spcPts val="6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3pPr>
              <a:lvl4pPr eaLnBrk="0" hangingPunct="0">
                <a:spcBef>
                  <a:spcPts val="5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4pPr>
              <a:lvl5pPr eaLnBrk="0" hangingPunct="0">
                <a:spcBef>
                  <a:spcPts val="5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Calibri" pitchFamily="34" charset="0"/>
                </a:rPr>
                <a:t>ЗАРУБЕЖНЫЕ ДЕЛОВЫЕ МЕРОПРИЯТИЯ</a:t>
              </a:r>
            </a:p>
          </p:txBody>
        </p:sp>
      </p:grpSp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6113" y="2001838"/>
            <a:ext cx="433387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4573588" y="2049463"/>
            <a:ext cx="40052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/>
              <a:t>Организация </a:t>
            </a:r>
            <a:r>
              <a:rPr lang="ru-RU" altLang="ru-RU" sz="1200" b="1" u="sng"/>
              <a:t>бизнес-миссий</a:t>
            </a:r>
            <a:r>
              <a:rPr lang="ru-RU" altLang="ru-RU" sz="1200" b="1"/>
              <a:t> представителей экспортно-ориентированных предприятий Краснодарского края в зарубежные страны</a:t>
            </a:r>
          </a:p>
        </p:txBody>
      </p:sp>
      <p:pic>
        <p:nvPicPr>
          <p:cNvPr id="1741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6113" y="3168650"/>
            <a:ext cx="43338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6" name="Rectangle 9"/>
          <p:cNvSpPr>
            <a:spLocks noChangeArrowheads="1"/>
          </p:cNvSpPr>
          <p:nvPr/>
        </p:nvSpPr>
        <p:spPr bwMode="auto">
          <a:xfrm>
            <a:off x="4573588" y="3209925"/>
            <a:ext cx="42640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/>
              <a:t>Организация участия МСП Краснодарского края в конгрессно-выставочных мероприятиях за рубежом (международные ярмарки, выставки, форумы)</a:t>
            </a:r>
          </a:p>
        </p:txBody>
      </p:sp>
      <p:pic>
        <p:nvPicPr>
          <p:cNvPr id="1741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263" y="3324225"/>
            <a:ext cx="642937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41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263" y="4516438"/>
            <a:ext cx="6445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419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6113" y="4360863"/>
            <a:ext cx="4333875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20" name="Rectangle 13"/>
          <p:cNvSpPr>
            <a:spLocks noChangeArrowheads="1"/>
          </p:cNvSpPr>
          <p:nvPr/>
        </p:nvSpPr>
        <p:spPr bwMode="auto">
          <a:xfrm>
            <a:off x="4573588" y="4464050"/>
            <a:ext cx="4206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1200" b="1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/>
              <a:t>Организация бизнес-встреч и переговоров (включая услуги перевода) с иностранными партнерами за рубежом</a:t>
            </a:r>
            <a:r>
              <a:rPr lang="en-US" altLang="ru-RU" sz="1200" b="1"/>
              <a:t> (B2B)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1200" b="1"/>
          </a:p>
        </p:txBody>
      </p:sp>
      <p:pic>
        <p:nvPicPr>
          <p:cNvPr id="17421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3325" y="2160588"/>
            <a:ext cx="6445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22" name="Rectangle 15"/>
          <p:cNvSpPr>
            <a:spLocks noChangeArrowheads="1"/>
          </p:cNvSpPr>
          <p:nvPr/>
        </p:nvSpPr>
        <p:spPr bwMode="auto">
          <a:xfrm>
            <a:off x="3948113" y="2311400"/>
            <a:ext cx="2397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7423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63700"/>
            <a:ext cx="3224213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24" name="Rectangle 18"/>
          <p:cNvSpPr>
            <a:spLocks noChangeArrowheads="1"/>
          </p:cNvSpPr>
          <p:nvPr/>
        </p:nvSpPr>
        <p:spPr bwMode="auto"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08825" y="6327775"/>
            <a:ext cx="1751013" cy="428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34138520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" name="CustomShape 1"/>
          <p:cNvSpPr/>
          <p:nvPr/>
        </p:nvSpPr>
        <p:spPr>
          <a:xfrm>
            <a:off x="431800" y="215900"/>
            <a:ext cx="8423275" cy="8366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r" defTabSz="914400" eaLnBrk="1" hangingPunct="1">
              <a:buClrTx/>
              <a:buSzTx/>
              <a:buFontTx/>
              <a:buNone/>
              <a:defRPr/>
            </a:pPr>
            <a:r>
              <a:rPr lang="ru-RU" altLang="ru-RU" sz="2600" b="1" dirty="0" smtClean="0">
                <a:solidFill>
                  <a:srgbClr val="FFFFFF"/>
                </a:solidFill>
                <a:latin typeface="Times New Roman" pitchFamily="18" charset="0"/>
              </a:rPr>
              <a:t>УСЛУГИ  ЦЕНТРА</a:t>
            </a:r>
          </a:p>
          <a:p>
            <a:pPr algn="r" defTabSz="914400" eaLnBrk="1" hangingPunct="1">
              <a:buClrTx/>
              <a:buSzTx/>
              <a:buFontTx/>
              <a:buNone/>
              <a:defRPr/>
            </a:pPr>
            <a:r>
              <a:rPr lang="ru-RU" altLang="ru-RU" sz="1400" b="1" dirty="0" smtClean="0">
                <a:solidFill>
                  <a:srgbClr val="E46C0A"/>
                </a:solidFill>
                <a:latin typeface="Times New Roman" pitchFamily="18" charset="0"/>
              </a:rPr>
              <a:t>ЗАРУБЕЖНЫЕ МЕРОПРИЯТИЯ: БИЗНЕС-МИССИИ, ВЫСТАВКИ, В2В</a:t>
            </a:r>
            <a:endParaRPr lang="ru-RU" altLang="ru-RU" sz="1400" dirty="0" smtClean="0">
              <a:solidFill>
                <a:srgbClr val="E46C0A"/>
              </a:solidFill>
            </a:endParaRPr>
          </a:p>
          <a:p>
            <a:pPr algn="r" defTabSz="914400" eaLnBrk="1" hangingPunct="1">
              <a:buClrTx/>
              <a:buSzTx/>
              <a:buFontTx/>
              <a:buNone/>
              <a:defRPr/>
            </a:pPr>
            <a:endParaRPr lang="ru-RU" altLang="ru-RU" dirty="0" smtClean="0">
              <a:solidFill>
                <a:srgbClr val="000000"/>
              </a:solidFill>
            </a:endParaRPr>
          </a:p>
        </p:txBody>
      </p:sp>
      <p:sp>
        <p:nvSpPr>
          <p:cNvPr id="21" name="CustomShape 5"/>
          <p:cNvSpPr/>
          <p:nvPr/>
        </p:nvSpPr>
        <p:spPr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dirty="0" err="1">
                <a:solidFill>
                  <a:srgbClr val="FFFFFF"/>
                </a:solidFill>
                <a:latin typeface="Times New Roman"/>
              </a:rPr>
              <a:t>www.kubanexport.ru</a:t>
            </a:r>
            <a:endParaRPr dirty="0">
              <a:solidFill>
                <a:prstClr val="black"/>
              </a:solidFill>
            </a:endParaRPr>
          </a:p>
        </p:txBody>
      </p:sp>
      <p:pic>
        <p:nvPicPr>
          <p:cNvPr id="15381" name="Picture 2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24" r="4014" b="15756"/>
          <a:stretch/>
        </p:blipFill>
        <p:spPr bwMode="auto">
          <a:xfrm>
            <a:off x="251520" y="1700808"/>
            <a:ext cx="3663255" cy="211089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2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70" b="5717"/>
          <a:stretch/>
        </p:blipFill>
        <p:spPr bwMode="auto">
          <a:xfrm>
            <a:off x="755576" y="3212976"/>
            <a:ext cx="3489886" cy="20890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6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0193" y="1829280"/>
            <a:ext cx="3499570" cy="18539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0" name="Picture 3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520"/>
          <a:stretch/>
        </p:blipFill>
        <p:spPr bwMode="auto">
          <a:xfrm>
            <a:off x="4764793" y="3357388"/>
            <a:ext cx="4127687" cy="194461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08825" y="6327775"/>
            <a:ext cx="1751013" cy="428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36911860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263825" y="2601718"/>
            <a:ext cx="86295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Группа 57"/>
          <p:cNvGrpSpPr/>
          <p:nvPr/>
        </p:nvGrpSpPr>
        <p:grpSpPr>
          <a:xfrm>
            <a:off x="273879" y="5231104"/>
            <a:ext cx="1713357" cy="568261"/>
            <a:chOff x="370506" y="3957296"/>
            <a:chExt cx="2391745" cy="715982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370506" y="3957296"/>
              <a:ext cx="2391745" cy="715982"/>
            </a:xfrm>
            <a:prstGeom prst="roundRect">
              <a:avLst>
                <a:gd name="adj" fmla="val 4144"/>
              </a:avLst>
            </a:prstGeom>
            <a:solidFill>
              <a:srgbClr val="E7F5FE"/>
            </a:solidFill>
            <a:ln w="25400" cap="flat" cmpd="sng" algn="ctr">
              <a:noFill/>
              <a:prstDash val="solid"/>
            </a:ln>
            <a:effectLst/>
          </p:spPr>
          <p:txBody>
            <a:bodyPr lIns="900000" rIns="72000" rtlCol="0" anchor="ctr"/>
            <a:lstStyle/>
            <a:p>
              <a:pPr defTabSz="688797"/>
              <a:r>
                <a:rPr lang="ru-RU" sz="900" b="1" kern="0" dirty="0">
                  <a:latin typeface="+mj-lt"/>
                </a:rPr>
                <a:t>Параметры финансирования</a:t>
              </a:r>
            </a:p>
          </p:txBody>
        </p:sp>
        <p:grpSp>
          <p:nvGrpSpPr>
            <p:cNvPr id="42" name="Группа 41"/>
            <p:cNvGrpSpPr/>
            <p:nvPr/>
          </p:nvGrpSpPr>
          <p:grpSpPr>
            <a:xfrm>
              <a:off x="523994" y="3995396"/>
              <a:ext cx="499365" cy="563436"/>
              <a:chOff x="504944" y="4355696"/>
              <a:chExt cx="499365" cy="563436"/>
            </a:xfrm>
          </p:grpSpPr>
          <p:pic>
            <p:nvPicPr>
              <p:cNvPr id="43" name="Рисунок 4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4944" y="4355696"/>
                <a:ext cx="360820" cy="360820"/>
              </a:xfrm>
              <a:prstGeom prst="rect">
                <a:avLst/>
              </a:prstGeom>
            </p:spPr>
          </p:pic>
          <p:grpSp>
            <p:nvGrpSpPr>
              <p:cNvPr id="44" name="Group 629"/>
              <p:cNvGrpSpPr/>
              <p:nvPr/>
            </p:nvGrpSpPr>
            <p:grpSpPr>
              <a:xfrm>
                <a:off x="657808" y="4451532"/>
                <a:ext cx="346501" cy="467600"/>
                <a:chOff x="8731241" y="4262438"/>
                <a:chExt cx="458788" cy="619125"/>
              </a:xfrm>
              <a:solidFill>
                <a:schemeClr val="tx1"/>
              </a:solidFill>
            </p:grpSpPr>
            <p:sp>
              <p:nvSpPr>
                <p:cNvPr id="46" name="Freeform 857"/>
                <p:cNvSpPr>
                  <a:spLocks noEditPoints="1"/>
                </p:cNvSpPr>
                <p:nvPr/>
              </p:nvSpPr>
              <p:spPr bwMode="auto">
                <a:xfrm>
                  <a:off x="8731241" y="4262438"/>
                  <a:ext cx="458788" cy="619125"/>
                </a:xfrm>
                <a:custGeom>
                  <a:avLst/>
                  <a:gdLst>
                    <a:gd name="T0" fmla="*/ 90 w 157"/>
                    <a:gd name="T1" fmla="*/ 212 h 212"/>
                    <a:gd name="T2" fmla="*/ 18 w 157"/>
                    <a:gd name="T3" fmla="*/ 212 h 212"/>
                    <a:gd name="T4" fmla="*/ 0 w 157"/>
                    <a:gd name="T5" fmla="*/ 194 h 212"/>
                    <a:gd name="T6" fmla="*/ 0 w 157"/>
                    <a:gd name="T7" fmla="*/ 17 h 212"/>
                    <a:gd name="T8" fmla="*/ 18 w 157"/>
                    <a:gd name="T9" fmla="*/ 0 h 212"/>
                    <a:gd name="T10" fmla="*/ 140 w 157"/>
                    <a:gd name="T11" fmla="*/ 0 h 212"/>
                    <a:gd name="T12" fmla="*/ 157 w 157"/>
                    <a:gd name="T13" fmla="*/ 17 h 212"/>
                    <a:gd name="T14" fmla="*/ 157 w 157"/>
                    <a:gd name="T15" fmla="*/ 145 h 212"/>
                    <a:gd name="T16" fmla="*/ 90 w 157"/>
                    <a:gd name="T17" fmla="*/ 212 h 212"/>
                    <a:gd name="T18" fmla="*/ 18 w 157"/>
                    <a:gd name="T19" fmla="*/ 12 h 212"/>
                    <a:gd name="T20" fmla="*/ 12 w 157"/>
                    <a:gd name="T21" fmla="*/ 17 h 212"/>
                    <a:gd name="T22" fmla="*/ 12 w 157"/>
                    <a:gd name="T23" fmla="*/ 194 h 212"/>
                    <a:gd name="T24" fmla="*/ 18 w 157"/>
                    <a:gd name="T25" fmla="*/ 200 h 212"/>
                    <a:gd name="T26" fmla="*/ 85 w 157"/>
                    <a:gd name="T27" fmla="*/ 200 h 212"/>
                    <a:gd name="T28" fmla="*/ 145 w 157"/>
                    <a:gd name="T29" fmla="*/ 140 h 212"/>
                    <a:gd name="T30" fmla="*/ 145 w 157"/>
                    <a:gd name="T31" fmla="*/ 17 h 212"/>
                    <a:gd name="T32" fmla="*/ 140 w 157"/>
                    <a:gd name="T33" fmla="*/ 12 h 212"/>
                    <a:gd name="T34" fmla="*/ 18 w 157"/>
                    <a:gd name="T35" fmla="*/ 12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7" h="212">
                      <a:moveTo>
                        <a:pt x="90" y="212"/>
                      </a:moveTo>
                      <a:cubicBezTo>
                        <a:pt x="18" y="212"/>
                        <a:pt x="18" y="212"/>
                        <a:pt x="18" y="212"/>
                      </a:cubicBezTo>
                      <a:cubicBezTo>
                        <a:pt x="8" y="212"/>
                        <a:pt x="0" y="204"/>
                        <a:pt x="0" y="194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49" y="0"/>
                        <a:pt x="157" y="8"/>
                        <a:pt x="157" y="17"/>
                      </a:cubicBezTo>
                      <a:cubicBezTo>
                        <a:pt x="157" y="145"/>
                        <a:pt x="157" y="145"/>
                        <a:pt x="157" y="145"/>
                      </a:cubicBezTo>
                      <a:lnTo>
                        <a:pt x="90" y="212"/>
                      </a:lnTo>
                      <a:close/>
                      <a:moveTo>
                        <a:pt x="18" y="12"/>
                      </a:moveTo>
                      <a:cubicBezTo>
                        <a:pt x="15" y="12"/>
                        <a:pt x="12" y="14"/>
                        <a:pt x="12" y="17"/>
                      </a:cubicBezTo>
                      <a:cubicBezTo>
                        <a:pt x="12" y="194"/>
                        <a:pt x="12" y="194"/>
                        <a:pt x="12" y="194"/>
                      </a:cubicBezTo>
                      <a:cubicBezTo>
                        <a:pt x="12" y="197"/>
                        <a:pt x="15" y="200"/>
                        <a:pt x="18" y="200"/>
                      </a:cubicBezTo>
                      <a:cubicBezTo>
                        <a:pt x="85" y="200"/>
                        <a:pt x="85" y="200"/>
                        <a:pt x="85" y="200"/>
                      </a:cubicBezTo>
                      <a:cubicBezTo>
                        <a:pt x="145" y="140"/>
                        <a:pt x="145" y="140"/>
                        <a:pt x="145" y="140"/>
                      </a:cubicBezTo>
                      <a:cubicBezTo>
                        <a:pt x="145" y="17"/>
                        <a:pt x="145" y="17"/>
                        <a:pt x="145" y="17"/>
                      </a:cubicBezTo>
                      <a:cubicBezTo>
                        <a:pt x="145" y="14"/>
                        <a:pt x="143" y="12"/>
                        <a:pt x="140" y="12"/>
                      </a:cubicBezTo>
                      <a:lnTo>
                        <a:pt x="18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0000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68993"/>
                  <a:endParaRPr lang="en-US" sz="16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7" name="Freeform 858"/>
                <p:cNvSpPr>
                  <a:spLocks/>
                </p:cNvSpPr>
                <p:nvPr/>
              </p:nvSpPr>
              <p:spPr bwMode="auto">
                <a:xfrm>
                  <a:off x="8970963" y="4659313"/>
                  <a:ext cx="201613" cy="204788"/>
                </a:xfrm>
                <a:custGeom>
                  <a:avLst/>
                  <a:gdLst>
                    <a:gd name="T0" fmla="*/ 12 w 69"/>
                    <a:gd name="T1" fmla="*/ 70 h 70"/>
                    <a:gd name="T2" fmla="*/ 0 w 69"/>
                    <a:gd name="T3" fmla="*/ 70 h 70"/>
                    <a:gd name="T4" fmla="*/ 0 w 69"/>
                    <a:gd name="T5" fmla="*/ 18 h 70"/>
                    <a:gd name="T6" fmla="*/ 18 w 69"/>
                    <a:gd name="T7" fmla="*/ 0 h 70"/>
                    <a:gd name="T8" fmla="*/ 69 w 69"/>
                    <a:gd name="T9" fmla="*/ 0 h 70"/>
                    <a:gd name="T10" fmla="*/ 69 w 69"/>
                    <a:gd name="T11" fmla="*/ 12 h 70"/>
                    <a:gd name="T12" fmla="*/ 18 w 69"/>
                    <a:gd name="T13" fmla="*/ 12 h 70"/>
                    <a:gd name="T14" fmla="*/ 12 w 69"/>
                    <a:gd name="T15" fmla="*/ 18 h 70"/>
                    <a:gd name="T16" fmla="*/ 12 w 69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70">
                      <a:moveTo>
                        <a:pt x="12" y="70"/>
                      </a:moveTo>
                      <a:cubicBezTo>
                        <a:pt x="0" y="70"/>
                        <a:pt x="0" y="70"/>
                        <a:pt x="0" y="70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69" y="12"/>
                        <a:pt x="69" y="12"/>
                        <a:pt x="69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14" y="12"/>
                        <a:pt x="12" y="15"/>
                        <a:pt x="12" y="18"/>
                      </a:cubicBezTo>
                      <a:lnTo>
                        <a:pt x="12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0000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68993"/>
                  <a:endParaRPr lang="en-US" sz="16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</p:grpSp>
        </p:grpSp>
      </p:grpSp>
      <p:pic>
        <p:nvPicPr>
          <p:cNvPr id="48" name="Изображение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6445" y="2239020"/>
            <a:ext cx="757519" cy="23027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7245" y="2143315"/>
            <a:ext cx="1464860" cy="325192"/>
          </a:xfrm>
          <a:prstGeom prst="rect">
            <a:avLst/>
          </a:prstGeom>
        </p:spPr>
      </p:pic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2585824"/>
              </p:ext>
            </p:extLst>
          </p:nvPr>
        </p:nvGraphicFramePr>
        <p:xfrm>
          <a:off x="2004607" y="2726933"/>
          <a:ext cx="6888815" cy="4013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0037">
                  <a:extLst>
                    <a:ext uri="{9D8B030D-6E8A-4147-A177-3AD203B41FA5}">
                      <a16:colId xmlns="" xmlns:a16="http://schemas.microsoft.com/office/drawing/2014/main" val="2756428174"/>
                    </a:ext>
                  </a:extLst>
                </a:gridCol>
                <a:gridCol w="1714370">
                  <a:extLst>
                    <a:ext uri="{9D8B030D-6E8A-4147-A177-3AD203B41FA5}">
                      <a16:colId xmlns="" xmlns:a16="http://schemas.microsoft.com/office/drawing/2014/main" val="83167896"/>
                    </a:ext>
                  </a:extLst>
                </a:gridCol>
                <a:gridCol w="1722204">
                  <a:extLst>
                    <a:ext uri="{9D8B030D-6E8A-4147-A177-3AD203B41FA5}">
                      <a16:colId xmlns="" xmlns:a16="http://schemas.microsoft.com/office/drawing/2014/main" val="852599335"/>
                    </a:ext>
                  </a:extLst>
                </a:gridCol>
                <a:gridCol w="1722204">
                  <a:extLst>
                    <a:ext uri="{9D8B030D-6E8A-4147-A177-3AD203B41FA5}">
                      <a16:colId xmlns="" xmlns:a16="http://schemas.microsoft.com/office/drawing/2014/main" val="3764770974"/>
                    </a:ext>
                  </a:extLst>
                </a:gridCol>
              </a:tblGrid>
              <a:tr h="508019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Кредитное финансирование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субъектов МСП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6359" marR="66359" marT="36287" marB="3628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Осуществление гарантийной поддержки 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субъектов МСП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6359" marR="66359" marT="36287" marB="36287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Вхождение в капитал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субъектов МСП / мезонинное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финансирование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6359" marR="66359" marT="36287" marB="36287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Сопровождение и поддержка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субъектов МСП с экспортным потенциалом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6359" marR="66359" marT="36287" marB="36287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60242786"/>
                  </a:ext>
                </a:extLst>
              </a:tr>
              <a:tr h="1814352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Основной фокус при отборе проектов</a:t>
                      </a:r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 </a:t>
                      </a:r>
                      <a:r>
                        <a:rPr lang="ru-RU" sz="900" b="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импортозамещение</a:t>
                      </a: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, высокотехнологичные компании.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50% - </a:t>
                      </a:r>
                      <a:r>
                        <a:rPr lang="ru-RU" sz="900" b="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софинансирование</a:t>
                      </a: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от заемщика (включая банковские кредиты)</a:t>
                      </a:r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.</a:t>
                      </a:r>
                      <a:endParaRPr lang="ru-RU" sz="9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Не менее 15% средств предоставляет акционер</a:t>
                      </a:r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.</a:t>
                      </a:r>
                      <a:endParaRPr lang="ru-RU" sz="9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Обеспечение: гарантия, залог, поручительство.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9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6359" marR="66359" marT="36287" marB="3628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Соответствие требованиям ст.4 Федерального закона №209-ФЗ</a:t>
                      </a:r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.</a:t>
                      </a:r>
                      <a:endParaRPr lang="ru-RU" sz="9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Регистрация бизнеса на территории Российской Федерации</a:t>
                      </a:r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.</a:t>
                      </a:r>
                      <a:endParaRPr lang="ru-RU" sz="9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Отсутствие отрицательной кредитной истории и отсутствие просроченной</a:t>
                      </a:r>
                      <a:r>
                        <a:rPr lang="ru-RU" sz="900" b="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задолженности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.</a:t>
                      </a:r>
                      <a:endParaRPr lang="ru-RU" sz="9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9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6359" marR="66359" marT="36287" marB="36287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9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Наличие экспортной выручки или экспортного потенциала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.</a:t>
                      </a:r>
                      <a:endParaRPr lang="ru-RU" sz="900" b="0" baseline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Выручка компании от 0,5 до </a:t>
                      </a:r>
                      <a:br>
                        <a:rPr lang="ru-RU" sz="900" b="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ru-RU" sz="900" b="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 млрд руб.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Бюджет проекта от 500 млн </a:t>
                      </a:r>
                      <a:b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до 20 млрд руб.</a:t>
                      </a:r>
                      <a:endParaRPr lang="ru-RU" sz="900" b="0" baseline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180975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Конечные бенефициары</a:t>
                      </a:r>
                      <a:r>
                        <a:rPr lang="ru-RU" sz="9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– резиденты РФ.</a:t>
                      </a:r>
                      <a:endParaRPr lang="ru-RU" sz="9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9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6359" marR="66359" marT="36287" marB="36287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9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Ведение</a:t>
                      </a:r>
                      <a:r>
                        <a:rPr lang="ru-RU" sz="900" b="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экспортной деятельности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.</a:t>
                      </a:r>
                      <a:endParaRPr lang="ru-RU" sz="900" b="0" baseline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Поддержка только </a:t>
                      </a:r>
                      <a:r>
                        <a:rPr lang="ru-RU" sz="900" b="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несырьевого</a:t>
                      </a: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сектора</a:t>
                      </a:r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.</a:t>
                      </a:r>
                      <a:endParaRPr lang="ru-RU" sz="9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Доля российской составляющей в экспортном контракте – не менее 30%.</a:t>
                      </a:r>
                    </a:p>
                  </a:txBody>
                  <a:tcPr marL="66359" marR="66359" marT="36287" marB="36287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20540156"/>
                  </a:ext>
                </a:extLst>
              </a:tr>
              <a:tr h="1669204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Финансирование на проектной основе.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Стоимость финансирования: 1% или 5% годовых (в</a:t>
                      </a:r>
                      <a:r>
                        <a:rPr lang="ru-RU" sz="900" b="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зависимости от Программы финансирования)</a:t>
                      </a:r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.</a:t>
                      </a:r>
                      <a:endParaRPr lang="ru-RU" sz="9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Срок кредита: 5-7</a:t>
                      </a:r>
                      <a:r>
                        <a:rPr lang="ru-RU" sz="900" b="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лет</a:t>
                      </a: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Объем финансирования: </a:t>
                      </a:r>
                      <a:b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до 750 млн руб. на одну сделку.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9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6359" marR="66359" marT="36287" marB="3628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1" indent="-171450" algn="l" defTabSz="10933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Срок гарантии: до 15 лет</a:t>
                      </a:r>
                      <a:r>
                        <a:rPr lang="en-US" sz="900" b="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ru-RU" sz="900" b="0" kern="120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171450" lvl="1" indent="-171450" algn="l" defTabSz="1093357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Вознаграждение за гарантию: 0,75% годовых от суммы гарантии за весь срок действия гарантии</a:t>
                      </a:r>
                      <a:r>
                        <a:rPr lang="en-US" sz="900" b="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ru-RU" sz="900" b="0" kern="120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171450" lvl="1" indent="-171450" algn="l" defTabSz="1093357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Сумма гарантии: до 50% от суммы кредита, с возможным участием РГО до 75%</a:t>
                      </a:r>
                      <a:r>
                        <a:rPr lang="en-US" sz="900" b="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ru-RU" sz="900" b="0" kern="120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171450" lvl="1" indent="-171450" algn="l" defTabSz="1093357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Программа стимулирования </a:t>
                      </a:r>
                      <a:br>
                        <a:rPr lang="ru-RU" sz="900" b="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кредитования (9,6%-10,6%</a:t>
                      </a:r>
                      <a:r>
                        <a:rPr lang="ru-RU" sz="900" b="0" kern="120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годовых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</a:t>
                      </a:r>
                      <a:r>
                        <a:rPr lang="en-US" sz="900" b="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ru-RU" sz="900" b="0" kern="120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6359" marR="66359" marT="36287" marB="36287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10933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Участие в акционерном</a:t>
                      </a:r>
                      <a:r>
                        <a:rPr lang="ru-RU" sz="900" b="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капитале до 50%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.</a:t>
                      </a:r>
                      <a:endParaRPr lang="ru-RU" sz="9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Внутренняя норма доходности превышает 13,5% в рублях</a:t>
                      </a:r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.</a:t>
                      </a:r>
                      <a:endParaRPr lang="ru-RU" sz="9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Выход</a:t>
                      </a:r>
                      <a:r>
                        <a:rPr lang="ru-RU" sz="900" b="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РФПИ из инвестиции через 5-7 лет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.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6359" marR="66359" marT="36287" marB="36287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171450" lvl="1" indent="-171450" algn="l" defTabSz="109335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 страховых продуктов ЭКСАР</a:t>
                      </a:r>
                      <a:r>
                        <a:rPr lang="en-US" sz="900" b="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ru-RU" sz="900" b="0" kern="120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171450" indent="-171450" algn="l" rtl="0" fontAlgn="ctr"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Кредитование: Размер кредита – до 100% от суммы экспортного контракта.</a:t>
                      </a:r>
                    </a:p>
                    <a:p>
                      <a:pPr marL="171450" marR="0" lvl="0" indent="-171450" algn="l" defTabSz="109332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Валюта кредита – российский рубль или валюта экспортного контракта.</a:t>
                      </a:r>
                    </a:p>
                  </a:txBody>
                  <a:tcPr marL="66359" marR="66359" marT="36287" marB="36287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7308875"/>
                  </a:ext>
                </a:extLst>
              </a:tr>
            </a:tbl>
          </a:graphicData>
        </a:graphic>
      </p:graphicFrame>
      <p:grpSp>
        <p:nvGrpSpPr>
          <p:cNvPr id="74" name="Группа 73"/>
          <p:cNvGrpSpPr/>
          <p:nvPr/>
        </p:nvGrpSpPr>
        <p:grpSpPr>
          <a:xfrm>
            <a:off x="273879" y="3896803"/>
            <a:ext cx="1735725" cy="568261"/>
            <a:chOff x="308862" y="2881804"/>
            <a:chExt cx="2391745" cy="715982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308862" y="2881804"/>
              <a:ext cx="2391745" cy="715982"/>
            </a:xfrm>
            <a:prstGeom prst="roundRect">
              <a:avLst>
                <a:gd name="adj" fmla="val 4144"/>
              </a:avLst>
            </a:prstGeom>
            <a:solidFill>
              <a:srgbClr val="E7F5FE"/>
            </a:solidFill>
            <a:ln w="25400" cap="flat" cmpd="sng" algn="ctr">
              <a:noFill/>
              <a:prstDash val="solid"/>
            </a:ln>
            <a:effectLst/>
          </p:spPr>
          <p:txBody>
            <a:bodyPr lIns="900000" rIns="72000" rtlCol="0" anchor="ctr"/>
            <a:lstStyle/>
            <a:p>
              <a:pPr defTabSz="688797"/>
              <a:r>
                <a:rPr lang="ru-RU" sz="900" b="1" kern="0" dirty="0">
                  <a:latin typeface="+mj-lt"/>
                </a:rPr>
                <a:t>Ключевые </a:t>
              </a:r>
              <a:br>
                <a:rPr lang="ru-RU" sz="900" b="1" kern="0" dirty="0">
                  <a:latin typeface="+mj-lt"/>
                </a:rPr>
              </a:br>
              <a:r>
                <a:rPr lang="ru-RU" sz="900" b="1" kern="0" dirty="0">
                  <a:latin typeface="+mj-lt"/>
                </a:rPr>
                <a:t>требования </a:t>
              </a:r>
              <a:br>
                <a:rPr lang="ru-RU" sz="900" b="1" kern="0" dirty="0">
                  <a:latin typeface="+mj-lt"/>
                </a:rPr>
              </a:br>
              <a:r>
                <a:rPr lang="ru-RU" sz="900" b="1" kern="0" dirty="0">
                  <a:latin typeface="+mj-lt"/>
                </a:rPr>
                <a:t>к проектам</a:t>
              </a:r>
              <a:endParaRPr lang="ru-RU" sz="900" kern="0" dirty="0">
                <a:latin typeface="+mj-lt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2350" y="2978008"/>
              <a:ext cx="538349" cy="538349"/>
            </a:xfrm>
            <a:prstGeom prst="rect">
              <a:avLst/>
            </a:prstGeom>
          </p:spPr>
        </p:pic>
      </p:grpSp>
      <p:sp>
        <p:nvSpPr>
          <p:cNvPr id="65" name="Скругленный прямоугольник 64"/>
          <p:cNvSpPr/>
          <p:nvPr/>
        </p:nvSpPr>
        <p:spPr>
          <a:xfrm>
            <a:off x="273879" y="2741289"/>
            <a:ext cx="1713357" cy="568261"/>
          </a:xfrm>
          <a:prstGeom prst="roundRect">
            <a:avLst>
              <a:gd name="adj" fmla="val 4144"/>
            </a:avLst>
          </a:prstGeom>
          <a:solidFill>
            <a:srgbClr val="E7F5FE"/>
          </a:solidFill>
          <a:ln w="25400" cap="flat" cmpd="sng" algn="ctr">
            <a:noFill/>
            <a:prstDash val="solid"/>
          </a:ln>
          <a:effectLst/>
        </p:spPr>
        <p:txBody>
          <a:bodyPr lIns="677970" tIns="34441" rIns="54238" bIns="34441" rtlCol="0" anchor="ctr"/>
          <a:lstStyle/>
          <a:p>
            <a:pPr defTabSz="688797"/>
            <a:r>
              <a:rPr lang="ru-RU" sz="900" b="1" kern="0" dirty="0">
                <a:latin typeface="+mj-lt"/>
              </a:rPr>
              <a:t>Возможная роль участников</a:t>
            </a:r>
            <a:endParaRPr lang="ru-RU" sz="900" kern="0" dirty="0">
              <a:latin typeface="+mj-lt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322261" y="2922672"/>
            <a:ext cx="403961" cy="388967"/>
            <a:chOff x="501679" y="2578082"/>
            <a:chExt cx="1342949" cy="1182373"/>
          </a:xfrm>
        </p:grpSpPr>
        <p:sp>
          <p:nvSpPr>
            <p:cNvPr id="67" name="Овал 66"/>
            <p:cNvSpPr/>
            <p:nvPr/>
          </p:nvSpPr>
          <p:spPr>
            <a:xfrm>
              <a:off x="794586" y="2805901"/>
              <a:ext cx="470822" cy="47082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b="1" dirty="0">
                  <a:solidFill>
                    <a:schemeClr val="tx1"/>
                  </a:solidFill>
                </a:rPr>
                <a:t>₽</a:t>
              </a:r>
              <a:endParaRPr lang="ru-RU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68" name="Овал 67"/>
            <p:cNvSpPr/>
            <p:nvPr/>
          </p:nvSpPr>
          <p:spPr>
            <a:xfrm>
              <a:off x="1319939" y="3169718"/>
              <a:ext cx="470822" cy="47082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b="1" dirty="0">
                  <a:solidFill>
                    <a:schemeClr val="tx1"/>
                  </a:solidFill>
                </a:rPr>
                <a:t>€</a:t>
              </a:r>
              <a:endParaRPr lang="ru-RU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69" name="Овал 68"/>
            <p:cNvSpPr/>
            <p:nvPr/>
          </p:nvSpPr>
          <p:spPr>
            <a:xfrm>
              <a:off x="1373806" y="2578082"/>
              <a:ext cx="470822" cy="47082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b="1" dirty="0">
                  <a:solidFill>
                    <a:schemeClr val="tx1"/>
                  </a:solidFill>
                </a:rPr>
                <a:t>£</a:t>
              </a:r>
              <a:endParaRPr lang="ru-RU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70" name="Стрелка вниз 69"/>
            <p:cNvSpPr/>
            <p:nvPr/>
          </p:nvSpPr>
          <p:spPr>
            <a:xfrm rot="16200000">
              <a:off x="656132" y="3189478"/>
              <a:ext cx="416524" cy="725429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00"/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8359" y="2044532"/>
            <a:ext cx="1171824" cy="537073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1" y="-6163"/>
            <a:ext cx="2552414" cy="792318"/>
          </a:xfrm>
          <a:prstGeom prst="roundRect">
            <a:avLst>
              <a:gd name="adj" fmla="val 4144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lIns="677970" tIns="34441" rIns="54238" bIns="34441" rtlCol="0" anchor="ctr"/>
          <a:lstStyle/>
          <a:p>
            <a:pPr defTabSz="688797"/>
            <a:endParaRPr lang="ru-RU" sz="900" kern="0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0025" y="966842"/>
            <a:ext cx="8761911" cy="1013746"/>
          </a:xfrm>
          <a:prstGeom prst="rect">
            <a:avLst/>
          </a:prstGeom>
        </p:spPr>
        <p:txBody>
          <a:bodyPr wrap="square" lIns="68882" tIns="34441" rIns="68882" bIns="34441">
            <a:spAutoFit/>
          </a:bodyPr>
          <a:lstStyle/>
          <a:p>
            <a:pPr algn="just">
              <a:spcBef>
                <a:spcPts val="452"/>
              </a:spcBef>
            </a:pPr>
            <a:r>
              <a:rPr lang="ru-RU" sz="1200" dirty="0"/>
              <a:t>• </a:t>
            </a:r>
            <a:r>
              <a:rPr lang="ru-RU" sz="1100" b="1" dirty="0"/>
              <a:t>Инвестиционный лифт (ИЛ) – программа, нацеленная на оказание поддержки компаниям и инвестиционным проектам в сфере </a:t>
            </a:r>
            <a:r>
              <a:rPr lang="ru-RU" sz="1100" b="1" dirty="0" err="1"/>
              <a:t>несырьевого</a:t>
            </a:r>
            <a:r>
              <a:rPr lang="ru-RU" sz="1100" b="1" dirty="0"/>
              <a:t> экспорта </a:t>
            </a:r>
          </a:p>
          <a:p>
            <a:pPr algn="just">
              <a:spcBef>
                <a:spcPts val="452"/>
              </a:spcBef>
            </a:pPr>
            <a:r>
              <a:rPr lang="ru-RU" sz="1100" b="1" dirty="0"/>
              <a:t>• В рамках ИЛ организовано взаимодействие Федеральной корпорации по развитию малого и среднего предпринимательства (КМСП), Российского фонда прямых инвестиций (РФПИ), Фонда развития промышленности (ФРП) и Российского экспортного центра (РЭЦ) для оказания финансовой и нефинансовой поддержки участникам программы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1987" y="1979818"/>
            <a:ext cx="1422020" cy="621901"/>
          </a:xfrm>
          <a:prstGeom prst="rect">
            <a:avLst/>
          </a:prstGeom>
        </p:spPr>
      </p:pic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2185485" y="231623"/>
            <a:ext cx="5176502" cy="5545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882" tIns="34441" rIns="68882" bIns="34441" rtlCol="0" anchor="ctr">
            <a:noAutofit/>
          </a:bodyPr>
          <a:lstStyle>
            <a:defPPr>
              <a:defRPr lang="en-US"/>
            </a:defPPr>
            <a:lvl1pPr defTabSz="1218602">
              <a:lnSpc>
                <a:spcPct val="100000"/>
              </a:lnSpc>
              <a:defRPr sz="2400" b="1">
                <a:solidFill>
                  <a:srgbClr val="1F4E79"/>
                </a:solidFill>
                <a:latin typeface="Arial Narrow" pitchFamily="34" charset="0"/>
                <a:cs typeface="+mn-cs"/>
              </a:defRPr>
            </a:lvl1pPr>
            <a:lvl2pPr defTabSz="1218602">
              <a:lnSpc>
                <a:spcPts val="4066"/>
              </a:lnSpc>
              <a:defRPr sz="2926" b="1"/>
            </a:lvl2pPr>
            <a:lvl3pPr defTabSz="1218602">
              <a:lnSpc>
                <a:spcPts val="4066"/>
              </a:lnSpc>
              <a:defRPr sz="2926" b="1"/>
            </a:lvl3pPr>
            <a:lvl4pPr defTabSz="1218602">
              <a:lnSpc>
                <a:spcPts val="4066"/>
              </a:lnSpc>
              <a:defRPr sz="2926" b="1"/>
            </a:lvl4pPr>
            <a:lvl5pPr defTabSz="1218602">
              <a:lnSpc>
                <a:spcPts val="4066"/>
              </a:lnSpc>
              <a:defRPr sz="2926" b="1"/>
            </a:lvl5pPr>
            <a:lvl6pPr marL="546662" defTabSz="1218602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/>
            </a:lvl6pPr>
            <a:lvl7pPr marL="1093324" defTabSz="1218602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/>
            </a:lvl7pPr>
            <a:lvl8pPr marL="1639986" defTabSz="1218602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/>
            </a:lvl8pPr>
            <a:lvl9pPr marL="2186649" defTabSz="1218602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/>
            </a:lvl9pPr>
          </a:lstStyle>
          <a:p>
            <a:r>
              <a:rPr lang="ru-RU" dirty="0" smtClean="0"/>
              <a:t>Программа Инвестиционный лифт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1230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431800" y="215900"/>
            <a:ext cx="8423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600" b="1">
                <a:solidFill>
                  <a:srgbClr val="FFFFFF"/>
                </a:solidFill>
                <a:latin typeface="Times New Roman" pitchFamily="18" charset="0"/>
              </a:rPr>
              <a:t>УСЛУГИ  ЦЕНТРА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b="1">
                <a:solidFill>
                  <a:srgbClr val="E46C0A"/>
                </a:solidFill>
                <a:latin typeface="Times New Roman" pitchFamily="18" charset="0"/>
              </a:rPr>
              <a:t>ПРОДВИЖЕНИЕ</a:t>
            </a:r>
          </a:p>
        </p:txBody>
      </p:sp>
      <p:grpSp>
        <p:nvGrpSpPr>
          <p:cNvPr id="19460" name="Group 3"/>
          <p:cNvGrpSpPr>
            <a:grpSpLocks/>
          </p:cNvGrpSpPr>
          <p:nvPr/>
        </p:nvGrpSpPr>
        <p:grpSpPr bwMode="auto">
          <a:xfrm>
            <a:off x="103188" y="3925888"/>
            <a:ext cx="3540125" cy="1412875"/>
            <a:chOff x="65" y="2473"/>
            <a:chExt cx="2230" cy="890"/>
          </a:xfrm>
        </p:grpSpPr>
        <p:pic>
          <p:nvPicPr>
            <p:cNvPr id="194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" y="2473"/>
              <a:ext cx="2230" cy="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9477" name="Text Box 5"/>
            <p:cNvSpPr txBox="1">
              <a:spLocks noChangeArrowheads="1"/>
            </p:cNvSpPr>
            <p:nvPr/>
          </p:nvSpPr>
          <p:spPr bwMode="auto">
            <a:xfrm>
              <a:off x="136" y="2527"/>
              <a:ext cx="2088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eaLnBrk="0" hangingPunct="0">
                <a:spcBef>
                  <a:spcPts val="8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1pPr>
              <a:lvl2pPr eaLnBrk="0" hangingPunct="0">
                <a:spcBef>
                  <a:spcPts val="7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2pPr>
              <a:lvl3pPr eaLnBrk="0" hangingPunct="0">
                <a:spcBef>
                  <a:spcPts val="6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3pPr>
              <a:lvl4pPr eaLnBrk="0" hangingPunct="0">
                <a:spcBef>
                  <a:spcPts val="5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4pPr>
              <a:lvl5pPr eaLnBrk="0" hangingPunct="0">
                <a:spcBef>
                  <a:spcPts val="5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Calibri" pitchFamily="34" charset="0"/>
                </a:rPr>
                <a:t>ПРОДВИЖЕНИЕ БИЗНЕС-ПРОЕКТОВ</a:t>
              </a:r>
            </a:p>
          </p:txBody>
        </p:sp>
      </p:grp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7550"/>
            <a:ext cx="445611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62" name="Rectangle 7"/>
          <p:cNvSpPr>
            <a:spLocks noChangeArrowheads="1"/>
          </p:cNvSpPr>
          <p:nvPr/>
        </p:nvSpPr>
        <p:spPr bwMode="auto">
          <a:xfrm>
            <a:off x="4503738" y="2049463"/>
            <a:ext cx="42608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/>
              <a:t>Сопровождение внешнеэкономических проектов и сделок</a:t>
            </a:r>
          </a:p>
        </p:txBody>
      </p:sp>
      <p:pic>
        <p:nvPicPr>
          <p:cNvPr id="1946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4038" y="3140075"/>
            <a:ext cx="445611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4521200" y="3219450"/>
            <a:ext cx="43338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/>
              <a:t>Продвижение продукции региональных компаний-экспортеров края на международном рынке</a:t>
            </a:r>
          </a:p>
        </p:txBody>
      </p:sp>
      <p:pic>
        <p:nvPicPr>
          <p:cNvPr id="1946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8088" y="3317875"/>
            <a:ext cx="642937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66" name="Rectangle 11"/>
          <p:cNvSpPr>
            <a:spLocks noChangeArrowheads="1"/>
          </p:cNvSpPr>
          <p:nvPr/>
        </p:nvSpPr>
        <p:spPr bwMode="auto">
          <a:xfrm>
            <a:off x="3952875" y="3468688"/>
            <a:ext cx="23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9467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8088" y="4541838"/>
            <a:ext cx="64293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68" name="Rectangle 13"/>
          <p:cNvSpPr>
            <a:spLocks noChangeArrowheads="1"/>
          </p:cNvSpPr>
          <p:nvPr/>
        </p:nvSpPr>
        <p:spPr bwMode="auto">
          <a:xfrm>
            <a:off x="3952875" y="4692650"/>
            <a:ext cx="23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9469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4038" y="4297363"/>
            <a:ext cx="44561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70" name="Rectangle 15"/>
          <p:cNvSpPr>
            <a:spLocks noChangeArrowheads="1"/>
          </p:cNvSpPr>
          <p:nvPr/>
        </p:nvSpPr>
        <p:spPr bwMode="auto">
          <a:xfrm>
            <a:off x="4540250" y="4400550"/>
            <a:ext cx="420687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/>
              <a:t>Проведение маркетинговых исследований, подготовка справок и обзоров потенциальных рынков сбыта зарубежных стран</a:t>
            </a:r>
          </a:p>
        </p:txBody>
      </p:sp>
      <p:pic>
        <p:nvPicPr>
          <p:cNvPr id="19471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3325" y="2160588"/>
            <a:ext cx="6445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72" name="Rectangle 17"/>
          <p:cNvSpPr>
            <a:spLocks noChangeArrowheads="1"/>
          </p:cNvSpPr>
          <p:nvPr/>
        </p:nvSpPr>
        <p:spPr bwMode="auto">
          <a:xfrm>
            <a:off x="3948113" y="2311400"/>
            <a:ext cx="2397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9473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825" y="1773238"/>
            <a:ext cx="2994025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74" name="Rectangle 20"/>
          <p:cNvSpPr>
            <a:spLocks noChangeArrowheads="1"/>
          </p:cNvSpPr>
          <p:nvPr/>
        </p:nvSpPr>
        <p:spPr bwMode="auto"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08825" y="6327775"/>
            <a:ext cx="1751013" cy="428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849598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431800" y="215900"/>
            <a:ext cx="8423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600" b="1">
                <a:solidFill>
                  <a:srgbClr val="FFFFFF"/>
                </a:solidFill>
                <a:latin typeface="Times New Roman" pitchFamily="18" charset="0"/>
              </a:rPr>
              <a:t>МАРКЕТИНГОВЫЕ  ИССЛЕДОВАНИЯ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E46C0A"/>
                </a:solidFill>
                <a:latin typeface="Times New Roman" pitchFamily="18" charset="0"/>
              </a:rPr>
              <a:t>ИЗУЧЕНИЕ ЗАРУБЕЖНЫХ РЫНКОВ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1">
              <a:solidFill>
                <a:srgbClr val="E46C0A"/>
              </a:solidFill>
              <a:latin typeface="Times New Roman" pitchFamily="18" charset="0"/>
            </a:endParaRPr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4840288" y="2232025"/>
            <a:ext cx="3743325" cy="2663825"/>
          </a:xfrm>
          <a:prstGeom prst="rect">
            <a:avLst/>
          </a:prstGeom>
          <a:solidFill>
            <a:srgbClr val="C6D9F1">
              <a:alpha val="59999"/>
            </a:srgbClr>
          </a:solidFill>
          <a:ln w="9360" cap="sq">
            <a:solidFill>
              <a:srgbClr val="376092"/>
            </a:solidFill>
            <a:miter lim="800000"/>
            <a:headEnd/>
            <a:tailEnd/>
          </a:ln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ClrTx/>
              <a:buFontTx/>
              <a:buNone/>
            </a:pPr>
            <a:r>
              <a:rPr lang="ru-RU" altLang="ru-RU" sz="18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Проведение и издание маркетинговых исследований</a:t>
            </a:r>
            <a:r>
              <a:rPr lang="ru-RU" altLang="ru-RU" sz="18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издания информационно-аналитического характера, содержащие сведения о мировых рынках стран и возможностях выхода на конкретные зарубежные рынки продукции</a:t>
            </a:r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013" y="1695450"/>
            <a:ext cx="19939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0513" y="2773363"/>
            <a:ext cx="2116137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08825" y="6327775"/>
            <a:ext cx="1751013" cy="428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458296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431800" y="215900"/>
            <a:ext cx="8423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600" b="1">
                <a:solidFill>
                  <a:srgbClr val="FFFFFF"/>
                </a:solidFill>
                <a:latin typeface="Times New Roman" pitchFamily="18" charset="0"/>
              </a:rPr>
              <a:t>КАТАЛОГ  ЭКСПОРТЕРОВ КУБАНИ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E46C0A"/>
                </a:solidFill>
                <a:latin typeface="Times New Roman" pitchFamily="18" charset="0"/>
              </a:rPr>
              <a:t>ЭЛЕКТРОННОЕ  ИЗДАНИЕ (реестр)</a:t>
            </a: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49550"/>
            <a:ext cx="1951038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825" y="1816100"/>
            <a:ext cx="2116138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510" name="Rectangle 5"/>
          <p:cNvSpPr>
            <a:spLocks noChangeArrowheads="1"/>
          </p:cNvSpPr>
          <p:nvPr/>
        </p:nvSpPr>
        <p:spPr bwMode="auto">
          <a:xfrm>
            <a:off x="4211638" y="2565400"/>
            <a:ext cx="4356100" cy="2060575"/>
          </a:xfrm>
          <a:prstGeom prst="rect">
            <a:avLst/>
          </a:prstGeom>
          <a:solidFill>
            <a:srgbClr val="C6D9F1">
              <a:alpha val="59999"/>
            </a:srgbClr>
          </a:solidFill>
          <a:ln w="9360" cap="sq">
            <a:solidFill>
              <a:srgbClr val="376092"/>
            </a:solidFill>
            <a:miter lim="800000"/>
            <a:headEnd/>
            <a:tailEnd/>
          </a:ln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1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1200"/>
              </a:spcAft>
              <a:buClrTx/>
              <a:buFontTx/>
              <a:buNone/>
            </a:pPr>
            <a:r>
              <a:rPr lang="ru-RU" altLang="ru-RU" sz="18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КАТАЛОГ ЭКСПОРТЕРОВ (реестр)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электронное издание, содержит сведения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об экспортно-ориентированных предприятиях различных отраслей Краснодарского края</a:t>
            </a: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08825" y="6327775"/>
            <a:ext cx="1751013" cy="428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29603979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431800" y="215900"/>
            <a:ext cx="8423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600" b="1">
                <a:solidFill>
                  <a:srgbClr val="FFFFFF"/>
                </a:solidFill>
                <a:latin typeface="Times New Roman" pitchFamily="18" charset="0"/>
              </a:rPr>
              <a:t>УСЛУГИ   ЦЕНТРА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E46C0A"/>
                </a:solidFill>
                <a:latin typeface="Times New Roman" pitchFamily="18" charset="0"/>
              </a:rPr>
              <a:t>ПЕРЕВОДЫ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1">
              <a:solidFill>
                <a:srgbClr val="E46C0A"/>
              </a:solidFill>
              <a:latin typeface="Times New Roman" pitchFamily="18" charset="0"/>
            </a:endParaRPr>
          </a:p>
        </p:txBody>
      </p:sp>
      <p:grpSp>
        <p:nvGrpSpPr>
          <p:cNvPr id="22532" name="Group 3"/>
          <p:cNvGrpSpPr>
            <a:grpSpLocks/>
          </p:cNvGrpSpPr>
          <p:nvPr/>
        </p:nvGrpSpPr>
        <p:grpSpPr bwMode="auto">
          <a:xfrm>
            <a:off x="261938" y="1768475"/>
            <a:ext cx="3430587" cy="1473200"/>
            <a:chOff x="165" y="1114"/>
            <a:chExt cx="2161" cy="928"/>
          </a:xfrm>
        </p:grpSpPr>
        <p:pic>
          <p:nvPicPr>
            <p:cNvPr id="2254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" y="1114"/>
              <a:ext cx="216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2550" name="Text Box 5"/>
            <p:cNvSpPr txBox="1">
              <a:spLocks noChangeArrowheads="1"/>
            </p:cNvSpPr>
            <p:nvPr/>
          </p:nvSpPr>
          <p:spPr bwMode="auto">
            <a:xfrm>
              <a:off x="238" y="1168"/>
              <a:ext cx="2015" cy="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eaLnBrk="0" hangingPunct="0">
                <a:spcBef>
                  <a:spcPts val="8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1pPr>
              <a:lvl2pPr eaLnBrk="0" hangingPunct="0">
                <a:spcBef>
                  <a:spcPts val="7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2pPr>
              <a:lvl3pPr eaLnBrk="0" hangingPunct="0">
                <a:spcBef>
                  <a:spcPts val="6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3pPr>
              <a:lvl4pPr eaLnBrk="0" hangingPunct="0">
                <a:spcBef>
                  <a:spcPts val="5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4pPr>
              <a:lvl5pPr eaLnBrk="0" hangingPunct="0">
                <a:spcBef>
                  <a:spcPts val="5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Calibri" pitchFamily="34" charset="0"/>
                </a:rPr>
                <a:t>ПЕРЕВОДЧЕСКАЯ ДЕЯТЕЛЬНОСТЬ</a:t>
              </a:r>
            </a:p>
          </p:txBody>
        </p:sp>
      </p:grpSp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3875" y="1768475"/>
            <a:ext cx="45783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4456113" y="1838325"/>
            <a:ext cx="42624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/>
              <a:t>Перевод на иностранные языки презентационных, рекламных и</a:t>
            </a:r>
            <a:r>
              <a:rPr lang="en-US" altLang="ru-RU" sz="1200" b="1"/>
              <a:t> </a:t>
            </a:r>
            <a:r>
              <a:rPr lang="ru-RU" altLang="ru-RU" sz="1200" b="1"/>
              <a:t>иных деловых материалов ВЭД</a:t>
            </a:r>
          </a:p>
        </p:txBody>
      </p:sp>
      <p:pic>
        <p:nvPicPr>
          <p:cNvPr id="2253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7525" y="2487613"/>
            <a:ext cx="4584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4452938" y="2559050"/>
            <a:ext cx="4332287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/>
              <a:t>Устный перевод деловых встреч и переговоров с иностранными партнерами.</a:t>
            </a:r>
          </a:p>
        </p:txBody>
      </p:sp>
      <p:pic>
        <p:nvPicPr>
          <p:cNvPr id="22537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6813" y="2600325"/>
            <a:ext cx="6445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38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3875" y="3213100"/>
            <a:ext cx="4584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9" name="Rectangle 12"/>
          <p:cNvSpPr>
            <a:spLocks noChangeArrowheads="1"/>
          </p:cNvSpPr>
          <p:nvPr/>
        </p:nvSpPr>
        <p:spPr bwMode="auto">
          <a:xfrm>
            <a:off x="4456113" y="3278188"/>
            <a:ext cx="43338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/>
              <a:t>Перевод и адаптация Интернет-сайтов компаний-экспортеров Краснодарского края.</a:t>
            </a:r>
          </a:p>
        </p:txBody>
      </p:sp>
      <p:grpSp>
        <p:nvGrpSpPr>
          <p:cNvPr id="22540" name="Group 13"/>
          <p:cNvGrpSpPr>
            <a:grpSpLocks/>
          </p:cNvGrpSpPr>
          <p:nvPr/>
        </p:nvGrpSpPr>
        <p:grpSpPr bwMode="auto">
          <a:xfrm>
            <a:off x="4327525" y="4187825"/>
            <a:ext cx="4583113" cy="992188"/>
            <a:chOff x="2726" y="2638"/>
            <a:chExt cx="2887" cy="625"/>
          </a:xfrm>
        </p:grpSpPr>
        <p:pic>
          <p:nvPicPr>
            <p:cNvPr id="22547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" y="2638"/>
              <a:ext cx="2887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2548" name="Text Box 15"/>
            <p:cNvSpPr txBox="1">
              <a:spLocks noChangeArrowheads="1"/>
            </p:cNvSpPr>
            <p:nvPr/>
          </p:nvSpPr>
          <p:spPr bwMode="auto">
            <a:xfrm>
              <a:off x="2785" y="2680"/>
              <a:ext cx="2769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eaLnBrk="0" hangingPunct="0">
                <a:spcBef>
                  <a:spcPts val="8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1pPr>
              <a:lvl2pPr eaLnBrk="0" hangingPunct="0">
                <a:spcBef>
                  <a:spcPts val="7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2pPr>
              <a:lvl3pPr eaLnBrk="0" hangingPunct="0">
                <a:spcBef>
                  <a:spcPts val="6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3pPr>
              <a:lvl4pPr eaLnBrk="0" hangingPunct="0">
                <a:spcBef>
                  <a:spcPts val="5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4pPr>
              <a:lvl5pPr eaLnBrk="0" hangingPunct="0">
                <a:spcBef>
                  <a:spcPts val="5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Calibri" pitchFamily="34" charset="0"/>
                </a:rPr>
                <a:t>ПРЕДОСТАВЛЕНИЕ ИНОЙ ДЕЛОВОЙ ИНФОРМАЦИИ</a:t>
              </a:r>
            </a:p>
          </p:txBody>
        </p:sp>
      </p:grpSp>
      <p:pic>
        <p:nvPicPr>
          <p:cNvPr id="22541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0938" y="1878013"/>
            <a:ext cx="6445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42" name="Rectangle 17"/>
          <p:cNvSpPr>
            <a:spLocks noChangeArrowheads="1"/>
          </p:cNvSpPr>
          <p:nvPr/>
        </p:nvSpPr>
        <p:spPr bwMode="auto">
          <a:xfrm>
            <a:off x="3948113" y="2022475"/>
            <a:ext cx="2397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22543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6813" y="3311525"/>
            <a:ext cx="6413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44" name="Rectangle 20"/>
          <p:cNvSpPr>
            <a:spLocks noChangeArrowheads="1"/>
          </p:cNvSpPr>
          <p:nvPr/>
        </p:nvSpPr>
        <p:spPr bwMode="auto"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22545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3" y="3395663"/>
            <a:ext cx="29559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08825" y="6327775"/>
            <a:ext cx="1751013" cy="428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2994562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92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431800" y="215900"/>
            <a:ext cx="8423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600" b="1">
                <a:solidFill>
                  <a:srgbClr val="FFFFFF"/>
                </a:solidFill>
                <a:latin typeface="Times New Roman" pitchFamily="18" charset="0"/>
              </a:rPr>
              <a:t>СПЕЦИАЛИЗИРОВАННЫЙ  САЙТ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E46C0A"/>
                </a:solidFill>
                <a:latin typeface="Times New Roman" pitchFamily="18" charset="0"/>
              </a:rPr>
              <a:t>СПЕЦИАЛИЗИРОВАННЫЙ САЙТ ЦЕНТРА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1">
              <a:solidFill>
                <a:srgbClr val="E46C0A"/>
              </a:solidFill>
              <a:latin typeface="Times New Roman" pitchFamily="18" charset="0"/>
            </a:endParaRPr>
          </a:p>
        </p:txBody>
      </p:sp>
      <p:grpSp>
        <p:nvGrpSpPr>
          <p:cNvPr id="23556" name="Group 3"/>
          <p:cNvGrpSpPr>
            <a:grpSpLocks/>
          </p:cNvGrpSpPr>
          <p:nvPr/>
        </p:nvGrpSpPr>
        <p:grpSpPr bwMode="auto">
          <a:xfrm>
            <a:off x="122238" y="3975100"/>
            <a:ext cx="3709987" cy="1168400"/>
            <a:chOff x="77" y="2504"/>
            <a:chExt cx="2337" cy="736"/>
          </a:xfrm>
        </p:grpSpPr>
        <p:pic>
          <p:nvPicPr>
            <p:cNvPr id="2356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" y="2504"/>
              <a:ext cx="2337" cy="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3567" name="Text Box 5"/>
            <p:cNvSpPr txBox="1">
              <a:spLocks noChangeArrowheads="1"/>
            </p:cNvSpPr>
            <p:nvPr/>
          </p:nvSpPr>
          <p:spPr bwMode="auto">
            <a:xfrm>
              <a:off x="186" y="2549"/>
              <a:ext cx="2121" cy="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eaLnBrk="0" hangingPunct="0">
                <a:spcBef>
                  <a:spcPts val="8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1pPr>
              <a:lvl2pPr eaLnBrk="0" hangingPunct="0">
                <a:spcBef>
                  <a:spcPts val="7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2pPr>
              <a:lvl3pPr eaLnBrk="0" hangingPunct="0">
                <a:spcBef>
                  <a:spcPts val="6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3pPr>
              <a:lvl4pPr eaLnBrk="0" hangingPunct="0">
                <a:spcBef>
                  <a:spcPts val="5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4pPr>
              <a:lvl5pPr eaLnBrk="0" hangingPunct="0">
                <a:spcBef>
                  <a:spcPts val="5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ru-RU" b="1" dirty="0">
                  <a:latin typeface="Calibri" pitchFamily="34" charset="0"/>
                </a:rPr>
                <a:t>KUBANEXPORT.RU</a:t>
              </a:r>
            </a:p>
          </p:txBody>
        </p:sp>
      </p:grpSp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5888" y="1878013"/>
            <a:ext cx="45783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4103688" y="2025650"/>
            <a:ext cx="42624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 dirty="0"/>
              <a:t>Ведение и обновление специализированного сайта, направленного на поддержку экспорта в Краснодарском крае</a:t>
            </a:r>
          </a:p>
        </p:txBody>
      </p:sp>
      <p:pic>
        <p:nvPicPr>
          <p:cNvPr id="2355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5850" y="3281363"/>
            <a:ext cx="6445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3948113" y="2022475"/>
            <a:ext cx="2397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3561" name="Rectangle 11"/>
          <p:cNvSpPr>
            <a:spLocks noChangeArrowheads="1"/>
          </p:cNvSpPr>
          <p:nvPr/>
        </p:nvSpPr>
        <p:spPr bwMode="auto"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2356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2300" y="2822575"/>
            <a:ext cx="315753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63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1563" y="3670300"/>
            <a:ext cx="2852737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64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550" y="1633538"/>
            <a:ext cx="306070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08825" y="6327775"/>
            <a:ext cx="1751013" cy="428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99592" y="5781675"/>
            <a:ext cx="4262437" cy="5461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 anchor="ctr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400" b="1" dirty="0" smtClean="0"/>
              <a:t>Бесплатное приложение для смартфонов на ос </a:t>
            </a:r>
            <a:r>
              <a:rPr lang="ru-RU" altLang="ru-RU" sz="1400" b="1" dirty="0" err="1" smtClean="0"/>
              <a:t>Андроид</a:t>
            </a:r>
            <a:r>
              <a:rPr lang="ru-RU" altLang="ru-RU" sz="1400" b="1" dirty="0" smtClean="0"/>
              <a:t> «ЦКПЭ-Краснодарский край»</a:t>
            </a:r>
            <a:endParaRPr lang="ru-RU" altLang="ru-RU" sz="1400" b="1" dirty="0"/>
          </a:p>
        </p:txBody>
      </p:sp>
    </p:spTree>
    <p:extLst>
      <p:ext uri="{BB962C8B-B14F-4D97-AF65-F5344CB8AC3E}">
        <p14:creationId xmlns:p14="http://schemas.microsoft.com/office/powerpoint/2010/main" xmlns="" val="460775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938" y="635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2763838" y="215900"/>
            <a:ext cx="609123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</a:rPr>
              <a:t>Динамика основных показателей внешней торговли</a:t>
            </a:r>
            <a:endParaRPr lang="ru-RU" altLang="ru-RU" sz="26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2089150" y="5688013"/>
            <a:ext cx="49672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>
                <a:solidFill>
                  <a:srgbClr val="FFFFFF"/>
                </a:solidFill>
                <a:latin typeface="Calibri" pitchFamily="34" charset="0"/>
              </a:rPr>
              <a:t>РАДЫ СОТРУДНИЧЕСТВУ!</a:t>
            </a: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215900"/>
            <a:ext cx="2584450" cy="631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altLang="ru-RU"/>
          </a:p>
        </p:txBody>
      </p:sp>
      <p:graphicFrame>
        <p:nvGraphicFramePr>
          <p:cNvPr id="25608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94944267"/>
              </p:ext>
            </p:extLst>
          </p:nvPr>
        </p:nvGraphicFramePr>
        <p:xfrm>
          <a:off x="1169988" y="1628775"/>
          <a:ext cx="6704012" cy="3816350"/>
        </p:xfrm>
        <a:graphic>
          <a:graphicData uri="http://schemas.openxmlformats.org/presentationml/2006/ole">
            <p:oleObj spid="_x0000_s5131" r:id="rId6" imgW="5772201" imgH="3286170" progId="Excel.Sheet.8">
              <p:link updateAutomatic="1"/>
            </p:oleObj>
          </a:graphicData>
        </a:graphic>
      </p:graphicFrame>
      <p:sp>
        <p:nvSpPr>
          <p:cNvPr id="25609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ru-RU" altLang="ru-RU" sz="1200"/>
              <a:t/>
            </a:r>
            <a:br>
              <a:rPr lang="ru-RU" altLang="ru-RU" sz="1200"/>
            </a:b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43288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431800" y="215900"/>
            <a:ext cx="8423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b="1" i="1"/>
              <a:t>Экспорт</a:t>
            </a:r>
            <a:endParaRPr lang="ru-RU" altLang="ru-RU" sz="2800"/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2089150" y="5688013"/>
            <a:ext cx="49672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>
                <a:solidFill>
                  <a:srgbClr val="FFFFFF"/>
                </a:solidFill>
                <a:latin typeface="Calibri" pitchFamily="34" charset="0"/>
              </a:rPr>
              <a:t>РАДЫ СОТРУДНИЧЕСТВУ!</a:t>
            </a: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15900"/>
            <a:ext cx="2584450" cy="631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  <p:sp>
        <p:nvSpPr>
          <p:cNvPr id="26631" name="Прямоугольник 1"/>
          <p:cNvSpPr>
            <a:spLocks noChangeArrowheads="1"/>
          </p:cNvSpPr>
          <p:nvPr/>
        </p:nvSpPr>
        <p:spPr bwMode="auto">
          <a:xfrm>
            <a:off x="3276600" y="287338"/>
            <a:ext cx="7213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4400" b="1" i="1"/>
              <a:t>Импорт+Экспорт</a:t>
            </a:r>
            <a:endParaRPr lang="ru-RU" altLang="ru-RU" sz="4400"/>
          </a:p>
        </p:txBody>
      </p:sp>
      <p:sp>
        <p:nvSpPr>
          <p:cNvPr id="26632" name="Прямоугольник 2"/>
          <p:cNvSpPr>
            <a:spLocks noChangeArrowheads="1"/>
          </p:cNvSpPr>
          <p:nvPr/>
        </p:nvSpPr>
        <p:spPr bwMode="auto">
          <a:xfrm>
            <a:off x="361950" y="1628775"/>
            <a:ext cx="8421688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b="1" u="sng">
                <a:solidFill>
                  <a:schemeClr val="tx1"/>
                </a:solidFill>
              </a:rPr>
              <a:t>Внешнеторговую деятельность </a:t>
            </a:r>
            <a:r>
              <a:rPr lang="ru-RU" altLang="ru-RU" b="1">
                <a:solidFill>
                  <a:schemeClr val="tx1"/>
                </a:solidFill>
              </a:rPr>
              <a:t>в 2017 году осуществляли 3709 участников ВЭД края (2016 г. – 3368), в том числе 2973 юридических лиц (2016 г. – 2790), из них 799 МСП. </a:t>
            </a:r>
          </a:p>
          <a:p>
            <a:pPr algn="just"/>
            <a:r>
              <a:rPr lang="ru-RU" altLang="ru-RU" b="1" u="sng">
                <a:solidFill>
                  <a:schemeClr val="tx1"/>
                </a:solidFill>
              </a:rPr>
              <a:t>Удельная стоимость</a:t>
            </a:r>
            <a:r>
              <a:rPr lang="ru-RU" altLang="ru-RU" b="1">
                <a:solidFill>
                  <a:schemeClr val="tx1"/>
                </a:solidFill>
              </a:rPr>
              <a:t>, приходящаяся на одного участника</a:t>
            </a:r>
            <a:r>
              <a:rPr lang="en-US" altLang="ru-RU" b="1">
                <a:solidFill>
                  <a:schemeClr val="tx1"/>
                </a:solidFill>
              </a:rPr>
              <a:t> </a:t>
            </a:r>
            <a:r>
              <a:rPr lang="ru-RU" altLang="ru-RU" b="1">
                <a:solidFill>
                  <a:schemeClr val="tx1"/>
                </a:solidFill>
              </a:rPr>
              <a:t>ВЭД, увеличилась с 2,8 до 3,1 млн долл. США</a:t>
            </a:r>
          </a:p>
          <a:p>
            <a:pPr algn="just"/>
            <a:r>
              <a:rPr lang="ru-RU" altLang="ru-RU" b="1" u="sng">
                <a:solidFill>
                  <a:schemeClr val="tx1"/>
                </a:solidFill>
              </a:rPr>
              <a:t>Основные торговые партнеры Краснодарского края </a:t>
            </a:r>
            <a:r>
              <a:rPr lang="ru-RU" altLang="ru-RU" b="1">
                <a:solidFill>
                  <a:schemeClr val="tx1"/>
                </a:solidFill>
              </a:rPr>
              <a:t>(в порядке убывания стоимости): </a:t>
            </a:r>
          </a:p>
          <a:p>
            <a:pPr algn="just"/>
            <a:r>
              <a:rPr lang="ru-RU" altLang="ru-RU" b="1">
                <a:solidFill>
                  <a:schemeClr val="tx1"/>
                </a:solidFill>
              </a:rPr>
              <a:t>Турция – 13,6 % (2016 г. – 10,4 %), </a:t>
            </a:r>
          </a:p>
          <a:p>
            <a:pPr algn="just"/>
            <a:r>
              <a:rPr lang="ru-RU" altLang="ru-RU" b="1">
                <a:solidFill>
                  <a:schemeClr val="tx1"/>
                </a:solidFill>
              </a:rPr>
              <a:t>Италия – 10,2 % (2016 г. – 10,9 %), </a:t>
            </a:r>
          </a:p>
          <a:p>
            <a:pPr algn="just"/>
            <a:r>
              <a:rPr lang="ru-RU" altLang="ru-RU" b="1">
                <a:solidFill>
                  <a:schemeClr val="tx1"/>
                </a:solidFill>
              </a:rPr>
              <a:t>Китай</a:t>
            </a:r>
            <a:r>
              <a:rPr lang="en-US" altLang="ru-RU" b="1">
                <a:solidFill>
                  <a:schemeClr val="tx1"/>
                </a:solidFill>
              </a:rPr>
              <a:t> </a:t>
            </a:r>
            <a:r>
              <a:rPr lang="ru-RU" altLang="ru-RU" b="1">
                <a:solidFill>
                  <a:schemeClr val="tx1"/>
                </a:solidFill>
              </a:rPr>
              <a:t>–</a:t>
            </a:r>
            <a:r>
              <a:rPr lang="en-US" altLang="ru-RU" b="1">
                <a:solidFill>
                  <a:schemeClr val="tx1"/>
                </a:solidFill>
              </a:rPr>
              <a:t> </a:t>
            </a:r>
            <a:r>
              <a:rPr lang="ru-RU" altLang="ru-RU" b="1">
                <a:solidFill>
                  <a:schemeClr val="tx1"/>
                </a:solidFill>
              </a:rPr>
              <a:t>7,0 %</a:t>
            </a:r>
            <a:r>
              <a:rPr lang="en-US" altLang="ru-RU" b="1">
                <a:solidFill>
                  <a:schemeClr val="tx1"/>
                </a:solidFill>
              </a:rPr>
              <a:t> </a:t>
            </a:r>
            <a:r>
              <a:rPr lang="ru-RU" altLang="ru-RU" b="1">
                <a:solidFill>
                  <a:schemeClr val="tx1"/>
                </a:solidFill>
              </a:rPr>
              <a:t>(2016 г.</a:t>
            </a:r>
            <a:r>
              <a:rPr lang="en-US" altLang="ru-RU" b="1">
                <a:solidFill>
                  <a:schemeClr val="tx1"/>
                </a:solidFill>
              </a:rPr>
              <a:t> </a:t>
            </a:r>
            <a:r>
              <a:rPr lang="ru-RU" altLang="ru-RU" b="1">
                <a:solidFill>
                  <a:schemeClr val="tx1"/>
                </a:solidFill>
              </a:rPr>
              <a:t>–</a:t>
            </a:r>
            <a:r>
              <a:rPr lang="en-US" altLang="ru-RU" b="1">
                <a:solidFill>
                  <a:schemeClr val="tx1"/>
                </a:solidFill>
              </a:rPr>
              <a:t> </a:t>
            </a:r>
            <a:r>
              <a:rPr lang="ru-RU" altLang="ru-RU" b="1">
                <a:solidFill>
                  <a:schemeClr val="tx1"/>
                </a:solidFill>
              </a:rPr>
              <a:t>6,8 %),</a:t>
            </a:r>
            <a:r>
              <a:rPr lang="en-US" altLang="ru-RU" b="1">
                <a:solidFill>
                  <a:schemeClr val="tx1"/>
                </a:solidFill>
              </a:rPr>
              <a:t> </a:t>
            </a:r>
            <a:endParaRPr lang="ru-RU" altLang="ru-RU" b="1">
              <a:solidFill>
                <a:schemeClr val="tx1"/>
              </a:solidFill>
            </a:endParaRPr>
          </a:p>
          <a:p>
            <a:pPr algn="just"/>
            <a:r>
              <a:rPr lang="ru-RU" altLang="ru-RU" b="1">
                <a:solidFill>
                  <a:schemeClr val="tx1"/>
                </a:solidFill>
              </a:rPr>
              <a:t>Египет</a:t>
            </a:r>
            <a:r>
              <a:rPr lang="en-US" altLang="ru-RU" b="1">
                <a:solidFill>
                  <a:schemeClr val="tx1"/>
                </a:solidFill>
              </a:rPr>
              <a:t> </a:t>
            </a:r>
            <a:r>
              <a:rPr lang="ru-RU" altLang="ru-RU" b="1">
                <a:solidFill>
                  <a:schemeClr val="tx1"/>
                </a:solidFill>
              </a:rPr>
              <a:t>–</a:t>
            </a:r>
            <a:r>
              <a:rPr lang="en-US" altLang="ru-RU" b="1">
                <a:solidFill>
                  <a:schemeClr val="tx1"/>
                </a:solidFill>
              </a:rPr>
              <a:t> </a:t>
            </a:r>
            <a:r>
              <a:rPr lang="ru-RU" altLang="ru-RU" b="1">
                <a:solidFill>
                  <a:schemeClr val="tx1"/>
                </a:solidFill>
              </a:rPr>
              <a:t>5,2 % (2016 г. – 4,7 %), </a:t>
            </a:r>
          </a:p>
          <a:p>
            <a:pPr algn="just"/>
            <a:r>
              <a:rPr lang="ru-RU" altLang="ru-RU" b="1">
                <a:solidFill>
                  <a:schemeClr val="tx1"/>
                </a:solidFill>
              </a:rPr>
              <a:t>Индонезия – 4,4 % (2016 г.  – 4,8 %), </a:t>
            </a:r>
          </a:p>
          <a:p>
            <a:pPr algn="just"/>
            <a:r>
              <a:rPr lang="ru-RU" altLang="ru-RU" b="1">
                <a:solidFill>
                  <a:schemeClr val="tx1"/>
                </a:solidFill>
              </a:rPr>
              <a:t>Израиль - 3,4 % (2016 г. - 2,1 %), </a:t>
            </a:r>
          </a:p>
          <a:p>
            <a:pPr algn="just"/>
            <a:r>
              <a:rPr lang="ru-RU" altLang="ru-RU" b="1">
                <a:solidFill>
                  <a:schemeClr val="tx1"/>
                </a:solidFill>
              </a:rPr>
              <a:t>Германия - 3,3 % (2016</a:t>
            </a:r>
            <a:r>
              <a:rPr lang="en-US" altLang="ru-RU" b="1">
                <a:solidFill>
                  <a:schemeClr val="tx1"/>
                </a:solidFill>
              </a:rPr>
              <a:t> </a:t>
            </a:r>
            <a:r>
              <a:rPr lang="ru-RU" altLang="ru-RU" b="1">
                <a:solidFill>
                  <a:schemeClr val="tx1"/>
                </a:solidFill>
              </a:rPr>
              <a:t>г.</a:t>
            </a:r>
            <a:r>
              <a:rPr lang="en-US" altLang="ru-RU" b="1">
                <a:solidFill>
                  <a:schemeClr val="tx1"/>
                </a:solidFill>
              </a:rPr>
              <a:t> </a:t>
            </a:r>
            <a:r>
              <a:rPr lang="ru-RU" altLang="ru-RU" b="1">
                <a:solidFill>
                  <a:schemeClr val="tx1"/>
                </a:solidFill>
              </a:rPr>
              <a:t>- 1,8 %).</a:t>
            </a:r>
          </a:p>
        </p:txBody>
      </p:sp>
    </p:spTree>
    <p:extLst>
      <p:ext uri="{BB962C8B-B14F-4D97-AF65-F5344CB8AC3E}">
        <p14:creationId xmlns:p14="http://schemas.microsoft.com/office/powerpoint/2010/main" xmlns="" val="39541427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431800" y="215900"/>
            <a:ext cx="8423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b="1" i="1"/>
              <a:t>Экспорт</a:t>
            </a:r>
            <a:endParaRPr lang="ru-RU" altLang="ru-RU" sz="2800"/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089150" y="5688013"/>
            <a:ext cx="49672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>
                <a:solidFill>
                  <a:srgbClr val="FFFFFF"/>
                </a:solidFill>
                <a:latin typeface="Calibri" pitchFamily="34" charset="0"/>
              </a:rPr>
              <a:t>РАДЫ СОТРУДНИЧЕСТВУ!</a:t>
            </a: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15900"/>
            <a:ext cx="2584450" cy="631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  <p:sp>
        <p:nvSpPr>
          <p:cNvPr id="27655" name="Прямоугольник 1"/>
          <p:cNvSpPr>
            <a:spLocks noChangeArrowheads="1"/>
          </p:cNvSpPr>
          <p:nvPr/>
        </p:nvSpPr>
        <p:spPr bwMode="auto">
          <a:xfrm>
            <a:off x="5076825" y="287338"/>
            <a:ext cx="27241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4400" b="1" i="1"/>
              <a:t>Экспорт</a:t>
            </a:r>
            <a:endParaRPr lang="ru-RU" altLang="ru-RU" sz="4400"/>
          </a:p>
        </p:txBody>
      </p:sp>
      <p:sp>
        <p:nvSpPr>
          <p:cNvPr id="27656" name="Прямоугольник 2"/>
          <p:cNvSpPr>
            <a:spLocks noChangeArrowheads="1"/>
          </p:cNvSpPr>
          <p:nvPr/>
        </p:nvSpPr>
        <p:spPr bwMode="auto">
          <a:xfrm>
            <a:off x="431800" y="1997075"/>
            <a:ext cx="84232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b="1">
                <a:solidFill>
                  <a:schemeClr val="tx1"/>
                </a:solidFill>
              </a:rPr>
              <a:t>В 2017 году экспорт Краснодарского края составил по стоимости  7,0 млрд долл. США, что на 25,8 % больше объемов 2016 года. Стоимостные объемы экспорта в страны дальнего зарубежья оцениваются в 6,5 млрд долл. США (2016 г.</a:t>
            </a:r>
            <a:r>
              <a:rPr lang="en-US" altLang="ru-RU" b="1">
                <a:solidFill>
                  <a:schemeClr val="tx1"/>
                </a:solidFill>
              </a:rPr>
              <a:t> </a:t>
            </a:r>
            <a:r>
              <a:rPr lang="ru-RU" altLang="ru-RU" b="1">
                <a:solidFill>
                  <a:schemeClr val="tx1"/>
                </a:solidFill>
              </a:rPr>
              <a:t>–</a:t>
            </a:r>
            <a:r>
              <a:rPr lang="en-US" altLang="ru-RU" b="1">
                <a:solidFill>
                  <a:schemeClr val="tx1"/>
                </a:solidFill>
              </a:rPr>
              <a:t> </a:t>
            </a:r>
            <a:r>
              <a:rPr lang="ru-RU" altLang="ru-RU" b="1">
                <a:solidFill>
                  <a:schemeClr val="tx1"/>
                </a:solidFill>
              </a:rPr>
              <a:t>5,2 млрд</a:t>
            </a:r>
            <a:r>
              <a:rPr lang="en-US" altLang="ru-RU" b="1">
                <a:solidFill>
                  <a:schemeClr val="tx1"/>
                </a:solidFill>
              </a:rPr>
              <a:t> </a:t>
            </a:r>
            <a:r>
              <a:rPr lang="ru-RU" altLang="ru-RU" b="1">
                <a:solidFill>
                  <a:schemeClr val="tx1"/>
                </a:solidFill>
              </a:rPr>
              <a:t>долл.</a:t>
            </a:r>
            <a:r>
              <a:rPr lang="en-US" altLang="ru-RU" b="1">
                <a:solidFill>
                  <a:schemeClr val="tx1"/>
                </a:solidFill>
              </a:rPr>
              <a:t> </a:t>
            </a:r>
            <a:r>
              <a:rPr lang="ru-RU" altLang="ru-RU" b="1">
                <a:solidFill>
                  <a:schemeClr val="tx1"/>
                </a:solidFill>
              </a:rPr>
              <a:t>США), в страны СНГ – 0,5  млрд долл. США (2016 г.</a:t>
            </a:r>
            <a:r>
              <a:rPr lang="en-US" altLang="ru-RU" b="1">
                <a:solidFill>
                  <a:schemeClr val="tx1"/>
                </a:solidFill>
              </a:rPr>
              <a:t> </a:t>
            </a:r>
            <a:r>
              <a:rPr lang="ru-RU" altLang="ru-RU" b="1">
                <a:solidFill>
                  <a:schemeClr val="tx1"/>
                </a:solidFill>
              </a:rPr>
              <a:t>– 0,4 млрд долл.</a:t>
            </a:r>
            <a:r>
              <a:rPr lang="en-US" altLang="ru-RU" b="1">
                <a:solidFill>
                  <a:schemeClr val="tx1"/>
                </a:solidFill>
              </a:rPr>
              <a:t> </a:t>
            </a:r>
            <a:r>
              <a:rPr lang="ru-RU" altLang="ru-RU" b="1">
                <a:solidFill>
                  <a:schemeClr val="tx1"/>
                </a:solidFill>
              </a:rPr>
              <a:t>США). </a:t>
            </a:r>
          </a:p>
        </p:txBody>
      </p:sp>
      <p:sp>
        <p:nvSpPr>
          <p:cNvPr id="27657" name="Прямоугольник 3"/>
          <p:cNvSpPr>
            <a:spLocks noChangeArrowheads="1"/>
          </p:cNvSpPr>
          <p:nvPr/>
        </p:nvSpPr>
        <p:spPr bwMode="auto">
          <a:xfrm>
            <a:off x="446088" y="3789363"/>
            <a:ext cx="8423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b="1">
                <a:solidFill>
                  <a:schemeClr val="tx1"/>
                </a:solidFill>
              </a:rPr>
              <a:t>Крупнейшими торговыми партнерами в экспорте Краснодарского края  по итогам 2017 года являются (по убыванию стоимости): Турция  (15,3 %), Италия (14,4 %), Египет (6,1 %), Израиль (4,2 %), Мальта</a:t>
            </a:r>
            <a:r>
              <a:rPr lang="en-US" altLang="ru-RU" b="1">
                <a:solidFill>
                  <a:schemeClr val="tx1"/>
                </a:solidFill>
              </a:rPr>
              <a:t> </a:t>
            </a:r>
            <a:r>
              <a:rPr lang="ru-RU" altLang="ru-RU" b="1">
                <a:solidFill>
                  <a:schemeClr val="tx1"/>
                </a:solidFill>
              </a:rPr>
              <a:t>(3,6 %), Республика Корея (3,3 %), Франция (3,2 %), Китай (3,2 %), Нидерланды (3,1 %). </a:t>
            </a:r>
          </a:p>
        </p:txBody>
      </p:sp>
    </p:spTree>
    <p:extLst>
      <p:ext uri="{BB962C8B-B14F-4D97-AF65-F5344CB8AC3E}">
        <p14:creationId xmlns:p14="http://schemas.microsoft.com/office/powerpoint/2010/main" xmlns="" val="69924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431800" y="215900"/>
            <a:ext cx="8423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</a:rPr>
              <a:t>Товарная структура экспорта</a:t>
            </a:r>
            <a:endParaRPr lang="ru-RU" altLang="ru-RU" sz="26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2089150" y="5688013"/>
            <a:ext cx="49672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>
                <a:solidFill>
                  <a:srgbClr val="FFFFFF"/>
                </a:solidFill>
                <a:latin typeface="Calibri" pitchFamily="34" charset="0"/>
              </a:rPr>
              <a:t>РАДЫ СОТРУДНИЧЕСТВУ!</a:t>
            </a: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15900"/>
            <a:ext cx="2584450" cy="631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  <p:sp>
        <p:nvSpPr>
          <p:cNvPr id="28679" name="Прямоугольник 1"/>
          <p:cNvSpPr>
            <a:spLocks noChangeArrowheads="1"/>
          </p:cNvSpPr>
          <p:nvPr/>
        </p:nvSpPr>
        <p:spPr bwMode="auto">
          <a:xfrm>
            <a:off x="431800" y="2413000"/>
            <a:ext cx="82438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b="1">
                <a:solidFill>
                  <a:schemeClr val="tx1"/>
                </a:solidFill>
              </a:rPr>
              <a:t>Товарная структура экспорта в основном представлена (в порядке убывания стоимости):</a:t>
            </a:r>
          </a:p>
          <a:p>
            <a:pPr algn="just"/>
            <a:r>
              <a:rPr lang="ru-RU" altLang="ru-RU" b="1">
                <a:solidFill>
                  <a:schemeClr val="tx1"/>
                </a:solidFill>
              </a:rPr>
              <a:t> - минеральными продуктами (57,6 %),</a:t>
            </a:r>
          </a:p>
          <a:p>
            <a:pPr algn="just"/>
            <a:r>
              <a:rPr lang="ru-RU" altLang="ru-RU" b="1">
                <a:solidFill>
                  <a:schemeClr val="tx1"/>
                </a:solidFill>
              </a:rPr>
              <a:t> - продовольственными товарами и сельскохозяйственным сырьем (30,6 %), </a:t>
            </a:r>
          </a:p>
          <a:p>
            <a:pPr algn="just"/>
            <a:r>
              <a:rPr lang="ru-RU" altLang="ru-RU" b="1">
                <a:solidFill>
                  <a:schemeClr val="tx1"/>
                </a:solidFill>
              </a:rPr>
              <a:t>- металлами и изделиями из них (6,8 %), </a:t>
            </a:r>
          </a:p>
          <a:p>
            <a:pPr algn="just"/>
            <a:r>
              <a:rPr lang="ru-RU" altLang="ru-RU" b="1">
                <a:solidFill>
                  <a:schemeClr val="tx1"/>
                </a:solidFill>
              </a:rPr>
              <a:t>- химической продукцией (3,0 %).</a:t>
            </a:r>
          </a:p>
        </p:txBody>
      </p:sp>
    </p:spTree>
    <p:extLst>
      <p:ext uri="{BB962C8B-B14F-4D97-AF65-F5344CB8AC3E}">
        <p14:creationId xmlns:p14="http://schemas.microsoft.com/office/powerpoint/2010/main" xmlns="" val="1483456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2763838" y="215900"/>
            <a:ext cx="609123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</a:rPr>
              <a:t>Экспорт продовольственных товаров и сельскохозяйственного сырья</a:t>
            </a:r>
            <a:endParaRPr lang="ru-RU" altLang="ru-RU" sz="26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2089150" y="5688013"/>
            <a:ext cx="49672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>
                <a:solidFill>
                  <a:srgbClr val="FFFFFF"/>
                </a:solidFill>
                <a:latin typeface="Calibri" pitchFamily="34" charset="0"/>
              </a:rPr>
              <a:t>РАДЫ СОТРУДНИЧЕСТВУ!</a:t>
            </a:r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15900"/>
            <a:ext cx="2584450" cy="631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357188" y="1773238"/>
            <a:ext cx="8423275" cy="31384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tx1"/>
                </a:solidFill>
              </a:rPr>
              <a:t>В 2017 году стоимостные объемы экспорта продовольственных товаров и сельскохозяйственного сырья составили около 2,2 млрд долл. США, что на 21,3 % больше, чем в 2016 году. В основе экспорта данной категории товаров:</a:t>
            </a:r>
          </a:p>
          <a:p>
            <a:pPr algn="just">
              <a:defRPr/>
            </a:pPr>
            <a:r>
              <a:rPr lang="ru-RU" b="1" dirty="0">
                <a:solidFill>
                  <a:schemeClr val="tx1"/>
                </a:solidFill>
              </a:rPr>
              <a:t> – злаки (1,6 млрд долл. США),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</a:rPr>
              <a:t>жиры и масла животного или растительного происхождения (171,7 млн долл. США),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</a:rPr>
              <a:t>овощи (68,4 млн долл. США),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</a:rPr>
              <a:t>масличные семена (63,1 млн долл. США),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</a:rPr>
              <a:t>сахар и кондитерские изделия из него (61,1 млн долл. США),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</a:rPr>
              <a:t>остатки и отходы пищевой промышленности (57,2 млн долл. США). </a:t>
            </a:r>
          </a:p>
        </p:txBody>
      </p:sp>
    </p:spTree>
    <p:extLst>
      <p:ext uri="{BB962C8B-B14F-4D97-AF65-F5344CB8AC3E}">
        <p14:creationId xmlns:p14="http://schemas.microsoft.com/office/powerpoint/2010/main" xmlns="" val="34087011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740" y="1307303"/>
            <a:ext cx="1235638" cy="2374349"/>
          </a:xfrm>
          <a:custGeom>
            <a:avLst/>
            <a:gdLst/>
            <a:ahLst/>
            <a:cxnLst/>
            <a:rect l="l" t="t" r="r" b="b"/>
            <a:pathLst>
              <a:path w="1702435" h="2992120">
                <a:moveTo>
                  <a:pt x="1631823" y="0"/>
                </a:moveTo>
                <a:lnTo>
                  <a:pt x="70548" y="0"/>
                </a:lnTo>
                <a:lnTo>
                  <a:pt x="43087" y="5548"/>
                </a:lnTo>
                <a:lnTo>
                  <a:pt x="20662" y="20669"/>
                </a:lnTo>
                <a:lnTo>
                  <a:pt x="5543" y="43076"/>
                </a:lnTo>
                <a:lnTo>
                  <a:pt x="0" y="70484"/>
                </a:lnTo>
                <a:lnTo>
                  <a:pt x="0" y="2921126"/>
                </a:lnTo>
                <a:lnTo>
                  <a:pt x="5543" y="2948535"/>
                </a:lnTo>
                <a:lnTo>
                  <a:pt x="20662" y="2970942"/>
                </a:lnTo>
                <a:lnTo>
                  <a:pt x="43087" y="2986063"/>
                </a:lnTo>
                <a:lnTo>
                  <a:pt x="70548" y="2991611"/>
                </a:lnTo>
                <a:lnTo>
                  <a:pt x="1631823" y="2991611"/>
                </a:lnTo>
                <a:lnTo>
                  <a:pt x="1659231" y="2986063"/>
                </a:lnTo>
                <a:lnTo>
                  <a:pt x="1681638" y="2970942"/>
                </a:lnTo>
                <a:lnTo>
                  <a:pt x="1696759" y="2948535"/>
                </a:lnTo>
                <a:lnTo>
                  <a:pt x="1702308" y="2921126"/>
                </a:lnTo>
                <a:lnTo>
                  <a:pt x="1702308" y="70484"/>
                </a:lnTo>
                <a:lnTo>
                  <a:pt x="1696759" y="43076"/>
                </a:lnTo>
                <a:lnTo>
                  <a:pt x="1681638" y="20669"/>
                </a:lnTo>
                <a:lnTo>
                  <a:pt x="1659231" y="5548"/>
                </a:lnTo>
                <a:lnTo>
                  <a:pt x="1631823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829" y="4223037"/>
            <a:ext cx="4188081" cy="1017362"/>
          </a:xfrm>
          <a:custGeom>
            <a:avLst/>
            <a:gdLst/>
            <a:ahLst/>
            <a:cxnLst/>
            <a:rect l="l" t="t" r="r" b="b"/>
            <a:pathLst>
              <a:path w="5770245" h="1282065">
                <a:moveTo>
                  <a:pt x="5716778" y="0"/>
                </a:moveTo>
                <a:lnTo>
                  <a:pt x="53111" y="0"/>
                </a:lnTo>
                <a:lnTo>
                  <a:pt x="32436" y="4169"/>
                </a:lnTo>
                <a:lnTo>
                  <a:pt x="15554" y="15541"/>
                </a:lnTo>
                <a:lnTo>
                  <a:pt x="4173" y="32414"/>
                </a:lnTo>
                <a:lnTo>
                  <a:pt x="0" y="53086"/>
                </a:lnTo>
                <a:lnTo>
                  <a:pt x="0" y="1228598"/>
                </a:lnTo>
                <a:lnTo>
                  <a:pt x="4173" y="1249269"/>
                </a:lnTo>
                <a:lnTo>
                  <a:pt x="15554" y="1266142"/>
                </a:lnTo>
                <a:lnTo>
                  <a:pt x="32436" y="1277514"/>
                </a:lnTo>
                <a:lnTo>
                  <a:pt x="53111" y="1281684"/>
                </a:lnTo>
                <a:lnTo>
                  <a:pt x="5716778" y="1281684"/>
                </a:lnTo>
                <a:lnTo>
                  <a:pt x="5737449" y="1277514"/>
                </a:lnTo>
                <a:lnTo>
                  <a:pt x="5754322" y="1266142"/>
                </a:lnTo>
                <a:lnTo>
                  <a:pt x="5765694" y="1249269"/>
                </a:lnTo>
                <a:lnTo>
                  <a:pt x="5769864" y="1228598"/>
                </a:lnTo>
                <a:lnTo>
                  <a:pt x="5769864" y="53086"/>
                </a:lnTo>
                <a:lnTo>
                  <a:pt x="5765694" y="32414"/>
                </a:lnTo>
                <a:lnTo>
                  <a:pt x="5754322" y="15541"/>
                </a:lnTo>
                <a:lnTo>
                  <a:pt x="5737449" y="4169"/>
                </a:lnTo>
                <a:lnTo>
                  <a:pt x="5716778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10562" y="1177838"/>
            <a:ext cx="6966769" cy="1300112"/>
          </a:xfrm>
          <a:prstGeom prst="rect">
            <a:avLst/>
          </a:prstGeom>
        </p:spPr>
        <p:txBody>
          <a:bodyPr vert="horz" wrap="square" lIns="0" tIns="10045" rIns="0" bIns="0" rtlCol="0">
            <a:spAutoFit/>
          </a:bodyPr>
          <a:lstStyle/>
          <a:p>
            <a:pPr marL="9567" marR="4305" algn="just">
              <a:lnSpc>
                <a:spcPct val="105900"/>
              </a:lnSpc>
              <a:spcBef>
                <a:spcPts val="79"/>
              </a:spcBef>
            </a:pPr>
            <a:r>
              <a:rPr sz="1200" b="1" spc="-4" dirty="0">
                <a:latin typeface="Liberation Sans Narrow"/>
                <a:cs typeface="Liberation Sans Narrow"/>
              </a:rPr>
              <a:t>Корпорация МСП – институт развития в сфере малого и </a:t>
            </a:r>
            <a:r>
              <a:rPr sz="1200" b="1" spc="-8" dirty="0">
                <a:latin typeface="Liberation Sans Narrow"/>
                <a:cs typeface="Liberation Sans Narrow"/>
              </a:rPr>
              <a:t>среднего </a:t>
            </a:r>
            <a:r>
              <a:rPr sz="1200" b="1" spc="-4" dirty="0">
                <a:latin typeface="Liberation Sans Narrow"/>
                <a:cs typeface="Liberation Sans Narrow"/>
              </a:rPr>
              <a:t>предпринимательства, осуществляет  </a:t>
            </a:r>
            <a:r>
              <a:rPr sz="1200" b="1" spc="-8" dirty="0">
                <a:latin typeface="Liberation Sans Narrow"/>
                <a:cs typeface="Liberation Sans Narrow"/>
              </a:rPr>
              <a:t>деятельность </a:t>
            </a:r>
            <a:r>
              <a:rPr sz="1200" b="1" spc="-4" dirty="0">
                <a:latin typeface="Liberation Sans Narrow"/>
                <a:cs typeface="Liberation Sans Narrow"/>
              </a:rPr>
              <a:t>в соответствии с Федеральным законом от </a:t>
            </a:r>
            <a:r>
              <a:rPr sz="1200" b="1" spc="-8" dirty="0">
                <a:latin typeface="Liberation Sans Narrow"/>
                <a:cs typeface="Liberation Sans Narrow"/>
              </a:rPr>
              <a:t>24.07.07 №209-ФЗ </a:t>
            </a:r>
            <a:r>
              <a:rPr sz="1200" b="1" spc="-4" dirty="0">
                <a:latin typeface="Liberation Sans Narrow"/>
                <a:cs typeface="Liberation Sans Narrow"/>
              </a:rPr>
              <a:t>«О развитии малого и среднего  предпринимательства в Российской</a:t>
            </a:r>
            <a:r>
              <a:rPr sz="1200" b="1" spc="-8" dirty="0">
                <a:latin typeface="Liberation Sans Narrow"/>
                <a:cs typeface="Liberation Sans Narrow"/>
              </a:rPr>
              <a:t> </a:t>
            </a:r>
            <a:r>
              <a:rPr sz="1200" b="1" spc="-4" dirty="0">
                <a:latin typeface="Liberation Sans Narrow"/>
                <a:cs typeface="Liberation Sans Narrow"/>
              </a:rPr>
              <a:t>Федерации»</a:t>
            </a:r>
            <a:endParaRPr sz="1200" dirty="0">
              <a:latin typeface="Liberation Sans Narrow"/>
              <a:cs typeface="Liberation Sans Narrow"/>
            </a:endParaRPr>
          </a:p>
          <a:p>
            <a:pPr marL="9567" marR="3827" algn="just">
              <a:lnSpc>
                <a:spcPct val="106200"/>
              </a:lnSpc>
              <a:spcBef>
                <a:spcPts val="908"/>
              </a:spcBef>
            </a:pPr>
            <a:r>
              <a:rPr sz="1200" b="1" spc="-4" dirty="0">
                <a:latin typeface="Liberation Sans Narrow"/>
                <a:cs typeface="Liberation Sans Narrow"/>
              </a:rPr>
              <a:t>Акционерами </a:t>
            </a:r>
            <a:r>
              <a:rPr sz="1200" b="1" spc="-8" dirty="0">
                <a:latin typeface="Liberation Sans Narrow"/>
                <a:cs typeface="Liberation Sans Narrow"/>
              </a:rPr>
              <a:t>Корпорации </a:t>
            </a:r>
            <a:r>
              <a:rPr sz="1200" b="1" spc="-4" dirty="0">
                <a:latin typeface="Liberation Sans Narrow"/>
                <a:cs typeface="Liberation Sans Narrow"/>
              </a:rPr>
              <a:t>МСП являются Российская Федерация (в </a:t>
            </a:r>
            <a:r>
              <a:rPr sz="1200" b="1" dirty="0">
                <a:latin typeface="Liberation Sans Narrow"/>
                <a:cs typeface="Liberation Sans Narrow"/>
              </a:rPr>
              <a:t>лице </a:t>
            </a:r>
            <a:r>
              <a:rPr sz="1200" b="1" spc="-4" dirty="0">
                <a:latin typeface="Liberation Sans Narrow"/>
                <a:cs typeface="Liberation Sans Narrow"/>
              </a:rPr>
              <a:t>Федерального </a:t>
            </a:r>
            <a:r>
              <a:rPr sz="1200" b="1" spc="-8" dirty="0">
                <a:latin typeface="Liberation Sans Narrow"/>
                <a:cs typeface="Liberation Sans Narrow"/>
              </a:rPr>
              <a:t>агентства </a:t>
            </a:r>
            <a:r>
              <a:rPr sz="1200" b="1" spc="-4" dirty="0">
                <a:latin typeface="Liberation Sans Narrow"/>
                <a:cs typeface="Liberation Sans Narrow"/>
              </a:rPr>
              <a:t>по управлению  государственным</a:t>
            </a:r>
            <a:r>
              <a:rPr sz="1200" b="1" spc="86" dirty="0">
                <a:latin typeface="Liberation Sans Narrow"/>
                <a:cs typeface="Liberation Sans Narrow"/>
              </a:rPr>
              <a:t> </a:t>
            </a:r>
            <a:r>
              <a:rPr sz="1200" b="1" spc="-4" dirty="0">
                <a:latin typeface="Liberation Sans Narrow"/>
                <a:cs typeface="Liberation Sans Narrow"/>
              </a:rPr>
              <a:t>имуществом)</a:t>
            </a:r>
            <a:r>
              <a:rPr sz="1200" b="1" spc="86" dirty="0">
                <a:latin typeface="Liberation Sans Narrow"/>
                <a:cs typeface="Liberation Sans Narrow"/>
              </a:rPr>
              <a:t> </a:t>
            </a:r>
            <a:r>
              <a:rPr sz="1200" b="1" spc="-4" dirty="0">
                <a:latin typeface="Liberation Sans Narrow"/>
                <a:cs typeface="Liberation Sans Narrow"/>
              </a:rPr>
              <a:t>и</a:t>
            </a:r>
            <a:r>
              <a:rPr sz="1200" b="1" spc="86" dirty="0">
                <a:latin typeface="Liberation Sans Narrow"/>
                <a:cs typeface="Liberation Sans Narrow"/>
              </a:rPr>
              <a:t> </a:t>
            </a:r>
            <a:r>
              <a:rPr sz="1200" b="1" spc="-4" dirty="0">
                <a:latin typeface="Liberation Sans Narrow"/>
                <a:cs typeface="Liberation Sans Narrow"/>
              </a:rPr>
              <a:t>государственная</a:t>
            </a:r>
            <a:r>
              <a:rPr sz="1200" b="1" spc="86" dirty="0">
                <a:latin typeface="Liberation Sans Narrow"/>
                <a:cs typeface="Liberation Sans Narrow"/>
              </a:rPr>
              <a:t> </a:t>
            </a:r>
            <a:r>
              <a:rPr sz="1200" b="1" spc="-4" dirty="0">
                <a:latin typeface="Liberation Sans Narrow"/>
                <a:cs typeface="Liberation Sans Narrow"/>
              </a:rPr>
              <a:t>корпорация</a:t>
            </a:r>
            <a:r>
              <a:rPr sz="1200" b="1" spc="83" dirty="0">
                <a:latin typeface="Liberation Sans Narrow"/>
                <a:cs typeface="Liberation Sans Narrow"/>
              </a:rPr>
              <a:t> </a:t>
            </a:r>
            <a:r>
              <a:rPr sz="1200" b="1" spc="-8" dirty="0">
                <a:latin typeface="Liberation Sans Narrow"/>
                <a:cs typeface="Liberation Sans Narrow"/>
              </a:rPr>
              <a:t>«Банк</a:t>
            </a:r>
            <a:r>
              <a:rPr sz="1200" b="1" spc="90" dirty="0">
                <a:latin typeface="Liberation Sans Narrow"/>
                <a:cs typeface="Liberation Sans Narrow"/>
              </a:rPr>
              <a:t> </a:t>
            </a:r>
            <a:r>
              <a:rPr sz="1200" b="1" spc="-4" dirty="0">
                <a:latin typeface="Liberation Sans Narrow"/>
                <a:cs typeface="Liberation Sans Narrow"/>
              </a:rPr>
              <a:t>развития</a:t>
            </a:r>
            <a:r>
              <a:rPr sz="1200" b="1" spc="94" dirty="0">
                <a:latin typeface="Liberation Sans Narrow"/>
                <a:cs typeface="Liberation Sans Narrow"/>
              </a:rPr>
              <a:t> </a:t>
            </a:r>
            <a:r>
              <a:rPr sz="1200" b="1" spc="-4" dirty="0">
                <a:latin typeface="Liberation Sans Narrow"/>
                <a:cs typeface="Liberation Sans Narrow"/>
              </a:rPr>
              <a:t>и</a:t>
            </a:r>
            <a:r>
              <a:rPr sz="1200" b="1" spc="79" dirty="0">
                <a:latin typeface="Liberation Sans Narrow"/>
                <a:cs typeface="Liberation Sans Narrow"/>
              </a:rPr>
              <a:t> </a:t>
            </a:r>
            <a:r>
              <a:rPr sz="1200" b="1" spc="-4" dirty="0">
                <a:latin typeface="Liberation Sans Narrow"/>
                <a:cs typeface="Liberation Sans Narrow"/>
              </a:rPr>
              <a:t>внешнеэкономической</a:t>
            </a:r>
            <a:endParaRPr sz="1200" dirty="0">
              <a:latin typeface="Liberation Sans Narrow"/>
              <a:cs typeface="Liberation Sans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10562" y="2447313"/>
            <a:ext cx="6966769" cy="1198349"/>
          </a:xfrm>
          <a:prstGeom prst="rect">
            <a:avLst/>
          </a:prstGeom>
        </p:spPr>
        <p:txBody>
          <a:bodyPr vert="horz" wrap="square" lIns="0" tIns="9089" rIns="0" bIns="0" rtlCol="0">
            <a:spAutoFit/>
          </a:bodyPr>
          <a:lstStyle/>
          <a:p>
            <a:pPr marL="9567">
              <a:spcBef>
                <a:spcPts val="72"/>
              </a:spcBef>
            </a:pPr>
            <a:r>
              <a:rPr sz="1200" b="1" spc="-8" dirty="0">
                <a:latin typeface="Liberation Sans Narrow"/>
                <a:cs typeface="Liberation Sans Narrow"/>
              </a:rPr>
              <a:t>деятельности</a:t>
            </a:r>
            <a:r>
              <a:rPr sz="1200" b="1" spc="8" dirty="0">
                <a:latin typeface="Liberation Sans Narrow"/>
                <a:cs typeface="Liberation Sans Narrow"/>
              </a:rPr>
              <a:t> </a:t>
            </a:r>
            <a:r>
              <a:rPr sz="1200" b="1" spc="-4" dirty="0">
                <a:latin typeface="Liberation Sans Narrow"/>
                <a:cs typeface="Liberation Sans Narrow"/>
              </a:rPr>
              <a:t>(Внешэкономбанк)»</a:t>
            </a:r>
            <a:endParaRPr sz="1200" dirty="0">
              <a:latin typeface="Liberation Sans Narrow"/>
              <a:cs typeface="Liberation Sans Narrow"/>
            </a:endParaRPr>
          </a:p>
          <a:p>
            <a:pPr marL="9567" marR="3827" algn="just">
              <a:lnSpc>
                <a:spcPct val="105600"/>
              </a:lnSpc>
              <a:spcBef>
                <a:spcPts val="911"/>
              </a:spcBef>
            </a:pPr>
            <a:r>
              <a:rPr sz="1200" b="1" spc="-4" dirty="0">
                <a:latin typeface="Liberation Sans Narrow"/>
                <a:cs typeface="Liberation Sans Narrow"/>
              </a:rPr>
              <a:t>Акционерное общество «Российский </a:t>
            </a:r>
            <a:r>
              <a:rPr sz="1200" b="1" spc="-8" dirty="0">
                <a:latin typeface="Liberation Sans Narrow"/>
                <a:cs typeface="Liberation Sans Narrow"/>
              </a:rPr>
              <a:t>Банк </a:t>
            </a:r>
            <a:r>
              <a:rPr sz="1200" b="1" spc="-4" dirty="0">
                <a:latin typeface="Liberation Sans Narrow"/>
                <a:cs typeface="Liberation Sans Narrow"/>
              </a:rPr>
              <a:t>поддержки малого и среднего </a:t>
            </a:r>
            <a:r>
              <a:rPr sz="1200" b="1" spc="-8" dirty="0">
                <a:latin typeface="Liberation Sans Narrow"/>
                <a:cs typeface="Liberation Sans Narrow"/>
              </a:rPr>
              <a:t>предпринимательства»  Банк») </a:t>
            </a:r>
            <a:r>
              <a:rPr sz="1200" b="1" spc="-4" dirty="0">
                <a:latin typeface="Liberation Sans Narrow"/>
                <a:cs typeface="Liberation Sans Narrow"/>
              </a:rPr>
              <a:t>является дочерним обществом Корпорации</a:t>
            </a:r>
            <a:r>
              <a:rPr sz="1200" b="1" spc="30" dirty="0">
                <a:latin typeface="Liberation Sans Narrow"/>
                <a:cs typeface="Liberation Sans Narrow"/>
              </a:rPr>
              <a:t> </a:t>
            </a:r>
            <a:r>
              <a:rPr sz="1200" b="1" spc="-4" dirty="0">
                <a:latin typeface="Liberation Sans Narrow"/>
                <a:cs typeface="Liberation Sans Narrow"/>
              </a:rPr>
              <a:t>МСП</a:t>
            </a:r>
            <a:endParaRPr sz="1200" dirty="0">
              <a:latin typeface="Liberation Sans Narrow"/>
              <a:cs typeface="Liberation Sans Narrow"/>
            </a:endParaRPr>
          </a:p>
          <a:p>
            <a:pPr marL="9567" algn="just">
              <a:spcBef>
                <a:spcPts val="998"/>
              </a:spcBef>
            </a:pPr>
            <a:r>
              <a:rPr sz="1200" b="1" spc="-4" dirty="0">
                <a:latin typeface="Liberation Sans Narrow"/>
                <a:cs typeface="Liberation Sans Narrow"/>
              </a:rPr>
              <a:t>Корпорация МСП обеспечивает исполнение обязательств, принятых на себя АО «НДКО</a:t>
            </a:r>
            <a:r>
              <a:rPr sz="1200" b="1" dirty="0">
                <a:latin typeface="Liberation Sans Narrow"/>
                <a:cs typeface="Liberation Sans Narrow"/>
              </a:rPr>
              <a:t> «АКГ»</a:t>
            </a:r>
            <a:endParaRPr sz="1200" dirty="0">
              <a:latin typeface="Liberation Sans Narrow"/>
              <a:cs typeface="Liberation Sans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03058" y="1430757"/>
            <a:ext cx="177902" cy="302337"/>
          </a:xfrm>
          <a:custGeom>
            <a:avLst/>
            <a:gdLst/>
            <a:ahLst/>
            <a:cxnLst/>
            <a:rect l="l" t="t" r="r" b="b"/>
            <a:pathLst>
              <a:path w="245110" h="381000">
                <a:moveTo>
                  <a:pt x="65531" y="0"/>
                </a:moveTo>
                <a:lnTo>
                  <a:pt x="18542" y="41782"/>
                </a:lnTo>
                <a:lnTo>
                  <a:pt x="154431" y="194690"/>
                </a:lnTo>
                <a:lnTo>
                  <a:pt x="0" y="332104"/>
                </a:lnTo>
                <a:lnTo>
                  <a:pt x="43180" y="380618"/>
                </a:lnTo>
                <a:lnTo>
                  <a:pt x="244729" y="201549"/>
                </a:lnTo>
                <a:lnTo>
                  <a:pt x="65531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0179" y="1474798"/>
            <a:ext cx="738802" cy="655991"/>
          </a:xfrm>
          <a:prstGeom prst="rect">
            <a:avLst/>
          </a:prstGeom>
        </p:spPr>
        <p:txBody>
          <a:bodyPr vert="horz" wrap="square" lIns="0" tIns="9567" rIns="0" bIns="0" rtlCol="0">
            <a:spAutoFit/>
          </a:bodyPr>
          <a:lstStyle/>
          <a:p>
            <a:pPr marL="148287" marR="3827" indent="-139199">
              <a:spcBef>
                <a:spcPts val="75"/>
              </a:spcBef>
            </a:pPr>
            <a:r>
              <a:rPr sz="1400" b="1" dirty="0">
                <a:solidFill>
                  <a:srgbClr val="FFFFFF"/>
                </a:solidFill>
                <a:latin typeface="Liberation Sans Narrow"/>
                <a:cs typeface="Liberation Sans Narrow"/>
              </a:rPr>
              <a:t>Клю</a:t>
            </a:r>
            <a:r>
              <a:rPr sz="1400" b="1" spc="-8" dirty="0">
                <a:solidFill>
                  <a:srgbClr val="FFFFFF"/>
                </a:solidFill>
                <a:latin typeface="Liberation Sans Narrow"/>
                <a:cs typeface="Liberation Sans Narrow"/>
              </a:rPr>
              <a:t>ч</a:t>
            </a:r>
            <a:r>
              <a:rPr sz="1400" b="1" spc="-4" dirty="0">
                <a:solidFill>
                  <a:srgbClr val="FFFFFF"/>
                </a:solidFill>
                <a:latin typeface="Liberation Sans Narrow"/>
                <a:cs typeface="Liberation Sans Narrow"/>
              </a:rPr>
              <a:t>евые  факты</a:t>
            </a:r>
            <a:endParaRPr sz="1400">
              <a:latin typeface="Liberation Sans Narrow"/>
              <a:cs typeface="Liberation Sans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03058" y="2175613"/>
            <a:ext cx="177902" cy="302337"/>
          </a:xfrm>
          <a:custGeom>
            <a:avLst/>
            <a:gdLst/>
            <a:ahLst/>
            <a:cxnLst/>
            <a:rect l="l" t="t" r="r" b="b"/>
            <a:pathLst>
              <a:path w="245110" h="381000">
                <a:moveTo>
                  <a:pt x="65531" y="0"/>
                </a:moveTo>
                <a:lnTo>
                  <a:pt x="18542" y="41909"/>
                </a:lnTo>
                <a:lnTo>
                  <a:pt x="154431" y="194690"/>
                </a:lnTo>
                <a:lnTo>
                  <a:pt x="0" y="332104"/>
                </a:lnTo>
                <a:lnTo>
                  <a:pt x="43180" y="380618"/>
                </a:lnTo>
                <a:lnTo>
                  <a:pt x="244729" y="201549"/>
                </a:lnTo>
                <a:lnTo>
                  <a:pt x="65531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3058" y="2783310"/>
            <a:ext cx="177902" cy="302337"/>
          </a:xfrm>
          <a:custGeom>
            <a:avLst/>
            <a:gdLst/>
            <a:ahLst/>
            <a:cxnLst/>
            <a:rect l="l" t="t" r="r" b="b"/>
            <a:pathLst>
              <a:path w="245110" h="381000">
                <a:moveTo>
                  <a:pt x="65531" y="0"/>
                </a:moveTo>
                <a:lnTo>
                  <a:pt x="18542" y="41783"/>
                </a:lnTo>
                <a:lnTo>
                  <a:pt x="154431" y="194691"/>
                </a:lnTo>
                <a:lnTo>
                  <a:pt x="0" y="331978"/>
                </a:lnTo>
                <a:lnTo>
                  <a:pt x="43180" y="380619"/>
                </a:lnTo>
                <a:lnTo>
                  <a:pt x="244729" y="201549"/>
                </a:lnTo>
                <a:lnTo>
                  <a:pt x="65531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3058" y="3262614"/>
            <a:ext cx="177902" cy="302337"/>
          </a:xfrm>
          <a:custGeom>
            <a:avLst/>
            <a:gdLst/>
            <a:ahLst/>
            <a:cxnLst/>
            <a:rect l="l" t="t" r="r" b="b"/>
            <a:pathLst>
              <a:path w="245110" h="381000">
                <a:moveTo>
                  <a:pt x="65531" y="0"/>
                </a:moveTo>
                <a:lnTo>
                  <a:pt x="18542" y="41783"/>
                </a:lnTo>
                <a:lnTo>
                  <a:pt x="154431" y="194691"/>
                </a:lnTo>
                <a:lnTo>
                  <a:pt x="0" y="331978"/>
                </a:lnTo>
                <a:lnTo>
                  <a:pt x="43180" y="380619"/>
                </a:lnTo>
                <a:lnTo>
                  <a:pt x="244729" y="201422"/>
                </a:lnTo>
                <a:lnTo>
                  <a:pt x="65531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8864" y="2192544"/>
            <a:ext cx="677043" cy="977555"/>
          </a:xfrm>
          <a:custGeom>
            <a:avLst/>
            <a:gdLst/>
            <a:ahLst/>
            <a:cxnLst/>
            <a:rect l="l" t="t" r="r" b="b"/>
            <a:pathLst>
              <a:path w="932815" h="1231900">
                <a:moveTo>
                  <a:pt x="842263" y="0"/>
                </a:moveTo>
                <a:lnTo>
                  <a:pt x="96100" y="0"/>
                </a:lnTo>
                <a:lnTo>
                  <a:pt x="59621" y="6967"/>
                </a:lnTo>
                <a:lnTo>
                  <a:pt x="28971" y="26114"/>
                </a:lnTo>
                <a:lnTo>
                  <a:pt x="7861" y="54810"/>
                </a:lnTo>
                <a:lnTo>
                  <a:pt x="0" y="90423"/>
                </a:lnTo>
                <a:lnTo>
                  <a:pt x="0" y="1140967"/>
                </a:lnTo>
                <a:lnTo>
                  <a:pt x="7861" y="1176581"/>
                </a:lnTo>
                <a:lnTo>
                  <a:pt x="28971" y="1205277"/>
                </a:lnTo>
                <a:lnTo>
                  <a:pt x="59621" y="1224424"/>
                </a:lnTo>
                <a:lnTo>
                  <a:pt x="96100" y="1231391"/>
                </a:lnTo>
                <a:lnTo>
                  <a:pt x="842263" y="1231391"/>
                </a:lnTo>
                <a:lnTo>
                  <a:pt x="877824" y="1224424"/>
                </a:lnTo>
                <a:lnTo>
                  <a:pt x="906526" y="1205277"/>
                </a:lnTo>
                <a:lnTo>
                  <a:pt x="925703" y="1176581"/>
                </a:lnTo>
                <a:lnTo>
                  <a:pt x="928254" y="1163573"/>
                </a:lnTo>
                <a:lnTo>
                  <a:pt x="96100" y="1163573"/>
                </a:lnTo>
                <a:lnTo>
                  <a:pt x="84525" y="1161631"/>
                </a:lnTo>
                <a:lnTo>
                  <a:pt x="75603" y="1156509"/>
                </a:lnTo>
                <a:lnTo>
                  <a:pt x="69861" y="1149268"/>
                </a:lnTo>
                <a:lnTo>
                  <a:pt x="67830" y="1140967"/>
                </a:lnTo>
                <a:lnTo>
                  <a:pt x="67830" y="90423"/>
                </a:lnTo>
                <a:lnTo>
                  <a:pt x="69861" y="82123"/>
                </a:lnTo>
                <a:lnTo>
                  <a:pt x="75603" y="74882"/>
                </a:lnTo>
                <a:lnTo>
                  <a:pt x="84525" y="69760"/>
                </a:lnTo>
                <a:lnTo>
                  <a:pt x="96100" y="67817"/>
                </a:lnTo>
                <a:lnTo>
                  <a:pt x="928254" y="67817"/>
                </a:lnTo>
                <a:lnTo>
                  <a:pt x="925703" y="54810"/>
                </a:lnTo>
                <a:lnTo>
                  <a:pt x="906526" y="26114"/>
                </a:lnTo>
                <a:lnTo>
                  <a:pt x="877824" y="6967"/>
                </a:lnTo>
                <a:lnTo>
                  <a:pt x="842263" y="0"/>
                </a:lnTo>
                <a:close/>
              </a:path>
              <a:path w="932815" h="1231900">
                <a:moveTo>
                  <a:pt x="928254" y="67817"/>
                </a:moveTo>
                <a:lnTo>
                  <a:pt x="842263" y="67817"/>
                </a:lnTo>
                <a:lnTo>
                  <a:pt x="850564" y="69760"/>
                </a:lnTo>
                <a:lnTo>
                  <a:pt x="857805" y="74882"/>
                </a:lnTo>
                <a:lnTo>
                  <a:pt x="862927" y="82123"/>
                </a:lnTo>
                <a:lnTo>
                  <a:pt x="864869" y="90423"/>
                </a:lnTo>
                <a:lnTo>
                  <a:pt x="864869" y="1140967"/>
                </a:lnTo>
                <a:lnTo>
                  <a:pt x="862927" y="1149268"/>
                </a:lnTo>
                <a:lnTo>
                  <a:pt x="857805" y="1156509"/>
                </a:lnTo>
                <a:lnTo>
                  <a:pt x="850564" y="1161631"/>
                </a:lnTo>
                <a:lnTo>
                  <a:pt x="842263" y="1163573"/>
                </a:lnTo>
                <a:lnTo>
                  <a:pt x="928254" y="1163573"/>
                </a:lnTo>
                <a:lnTo>
                  <a:pt x="932688" y="1140967"/>
                </a:lnTo>
                <a:lnTo>
                  <a:pt x="932688" y="90423"/>
                </a:lnTo>
                <a:lnTo>
                  <a:pt x="928254" y="678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7220" y="2623071"/>
            <a:ext cx="439225" cy="54421"/>
          </a:xfrm>
          <a:custGeom>
            <a:avLst/>
            <a:gdLst/>
            <a:ahLst/>
            <a:cxnLst/>
            <a:rect l="l" t="t" r="r" b="b"/>
            <a:pathLst>
              <a:path w="605155" h="68579">
                <a:moveTo>
                  <a:pt x="571119" y="0"/>
                </a:moveTo>
                <a:lnTo>
                  <a:pt x="33921" y="0"/>
                </a:lnTo>
                <a:lnTo>
                  <a:pt x="21468" y="2143"/>
                </a:lnTo>
                <a:lnTo>
                  <a:pt x="10602" y="8572"/>
                </a:lnTo>
                <a:lnTo>
                  <a:pt x="2916" y="19288"/>
                </a:lnTo>
                <a:lnTo>
                  <a:pt x="0" y="34289"/>
                </a:lnTo>
                <a:lnTo>
                  <a:pt x="2916" y="46880"/>
                </a:lnTo>
                <a:lnTo>
                  <a:pt x="10602" y="57864"/>
                </a:lnTo>
                <a:lnTo>
                  <a:pt x="21468" y="65633"/>
                </a:lnTo>
                <a:lnTo>
                  <a:pt x="33921" y="68579"/>
                </a:lnTo>
                <a:lnTo>
                  <a:pt x="571119" y="68579"/>
                </a:lnTo>
                <a:lnTo>
                  <a:pt x="585954" y="65633"/>
                </a:lnTo>
                <a:lnTo>
                  <a:pt x="596550" y="57864"/>
                </a:lnTo>
                <a:lnTo>
                  <a:pt x="602908" y="46880"/>
                </a:lnTo>
                <a:lnTo>
                  <a:pt x="605028" y="34289"/>
                </a:lnTo>
                <a:lnTo>
                  <a:pt x="602908" y="19288"/>
                </a:lnTo>
                <a:lnTo>
                  <a:pt x="596550" y="8572"/>
                </a:lnTo>
                <a:lnTo>
                  <a:pt x="585954" y="2143"/>
                </a:lnTo>
                <a:lnTo>
                  <a:pt x="571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7220" y="2519068"/>
            <a:ext cx="439225" cy="55932"/>
          </a:xfrm>
          <a:custGeom>
            <a:avLst/>
            <a:gdLst/>
            <a:ahLst/>
            <a:cxnLst/>
            <a:rect l="l" t="t" r="r" b="b"/>
            <a:pathLst>
              <a:path w="605155" h="70485">
                <a:moveTo>
                  <a:pt x="571119" y="0"/>
                </a:moveTo>
                <a:lnTo>
                  <a:pt x="33921" y="0"/>
                </a:lnTo>
                <a:lnTo>
                  <a:pt x="21468" y="2190"/>
                </a:lnTo>
                <a:lnTo>
                  <a:pt x="10602" y="8762"/>
                </a:lnTo>
                <a:lnTo>
                  <a:pt x="2916" y="19716"/>
                </a:lnTo>
                <a:lnTo>
                  <a:pt x="0" y="35051"/>
                </a:lnTo>
                <a:lnTo>
                  <a:pt x="2916" y="47922"/>
                </a:lnTo>
                <a:lnTo>
                  <a:pt x="10602" y="59150"/>
                </a:lnTo>
                <a:lnTo>
                  <a:pt x="21468" y="67091"/>
                </a:lnTo>
                <a:lnTo>
                  <a:pt x="33921" y="70103"/>
                </a:lnTo>
                <a:lnTo>
                  <a:pt x="571119" y="70103"/>
                </a:lnTo>
                <a:lnTo>
                  <a:pt x="585954" y="67091"/>
                </a:lnTo>
                <a:lnTo>
                  <a:pt x="596550" y="59150"/>
                </a:lnTo>
                <a:lnTo>
                  <a:pt x="602908" y="47922"/>
                </a:lnTo>
                <a:lnTo>
                  <a:pt x="605028" y="35051"/>
                </a:lnTo>
                <a:lnTo>
                  <a:pt x="602908" y="19716"/>
                </a:lnTo>
                <a:lnTo>
                  <a:pt x="596550" y="8762"/>
                </a:lnTo>
                <a:lnTo>
                  <a:pt x="585954" y="2190"/>
                </a:lnTo>
                <a:lnTo>
                  <a:pt x="571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7220" y="2416273"/>
            <a:ext cx="439225" cy="53413"/>
          </a:xfrm>
          <a:custGeom>
            <a:avLst/>
            <a:gdLst/>
            <a:ahLst/>
            <a:cxnLst/>
            <a:rect l="l" t="t" r="r" b="b"/>
            <a:pathLst>
              <a:path w="605155" h="67310">
                <a:moveTo>
                  <a:pt x="571119" y="0"/>
                </a:moveTo>
                <a:lnTo>
                  <a:pt x="33921" y="0"/>
                </a:lnTo>
                <a:lnTo>
                  <a:pt x="21468" y="2881"/>
                </a:lnTo>
                <a:lnTo>
                  <a:pt x="10602" y="10477"/>
                </a:lnTo>
                <a:lnTo>
                  <a:pt x="2916" y="21216"/>
                </a:lnTo>
                <a:lnTo>
                  <a:pt x="0" y="33527"/>
                </a:lnTo>
                <a:lnTo>
                  <a:pt x="2916" y="45839"/>
                </a:lnTo>
                <a:lnTo>
                  <a:pt x="10602" y="56578"/>
                </a:lnTo>
                <a:lnTo>
                  <a:pt x="21468" y="64174"/>
                </a:lnTo>
                <a:lnTo>
                  <a:pt x="33921" y="67055"/>
                </a:lnTo>
                <a:lnTo>
                  <a:pt x="571119" y="67055"/>
                </a:lnTo>
                <a:lnTo>
                  <a:pt x="585954" y="64174"/>
                </a:lnTo>
                <a:lnTo>
                  <a:pt x="596550" y="56578"/>
                </a:lnTo>
                <a:lnTo>
                  <a:pt x="602908" y="45839"/>
                </a:lnTo>
                <a:lnTo>
                  <a:pt x="605028" y="33527"/>
                </a:lnTo>
                <a:lnTo>
                  <a:pt x="602908" y="21216"/>
                </a:lnTo>
                <a:lnTo>
                  <a:pt x="596550" y="10477"/>
                </a:lnTo>
                <a:lnTo>
                  <a:pt x="585954" y="2881"/>
                </a:lnTo>
                <a:lnTo>
                  <a:pt x="571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7220" y="2721029"/>
            <a:ext cx="439225" cy="53413"/>
          </a:xfrm>
          <a:custGeom>
            <a:avLst/>
            <a:gdLst/>
            <a:ahLst/>
            <a:cxnLst/>
            <a:rect l="l" t="t" r="r" b="b"/>
            <a:pathLst>
              <a:path w="605155" h="67310">
                <a:moveTo>
                  <a:pt x="571119" y="0"/>
                </a:moveTo>
                <a:lnTo>
                  <a:pt x="33921" y="0"/>
                </a:lnTo>
                <a:lnTo>
                  <a:pt x="21468" y="2881"/>
                </a:lnTo>
                <a:lnTo>
                  <a:pt x="10602" y="10477"/>
                </a:lnTo>
                <a:lnTo>
                  <a:pt x="2916" y="21216"/>
                </a:lnTo>
                <a:lnTo>
                  <a:pt x="0" y="33527"/>
                </a:lnTo>
                <a:lnTo>
                  <a:pt x="2916" y="45839"/>
                </a:lnTo>
                <a:lnTo>
                  <a:pt x="10602" y="56578"/>
                </a:lnTo>
                <a:lnTo>
                  <a:pt x="21468" y="64174"/>
                </a:lnTo>
                <a:lnTo>
                  <a:pt x="33921" y="67055"/>
                </a:lnTo>
                <a:lnTo>
                  <a:pt x="571119" y="67055"/>
                </a:lnTo>
                <a:lnTo>
                  <a:pt x="585954" y="64174"/>
                </a:lnTo>
                <a:lnTo>
                  <a:pt x="596550" y="56578"/>
                </a:lnTo>
                <a:lnTo>
                  <a:pt x="602908" y="45839"/>
                </a:lnTo>
                <a:lnTo>
                  <a:pt x="605028" y="33527"/>
                </a:lnTo>
                <a:lnTo>
                  <a:pt x="602908" y="21216"/>
                </a:lnTo>
                <a:lnTo>
                  <a:pt x="596550" y="10477"/>
                </a:lnTo>
                <a:lnTo>
                  <a:pt x="585954" y="2881"/>
                </a:lnTo>
                <a:lnTo>
                  <a:pt x="571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7220" y="2826242"/>
            <a:ext cx="247035" cy="53413"/>
          </a:xfrm>
          <a:custGeom>
            <a:avLst/>
            <a:gdLst/>
            <a:ahLst/>
            <a:cxnLst/>
            <a:rect l="l" t="t" r="r" b="b"/>
            <a:pathLst>
              <a:path w="340359" h="67310">
                <a:moveTo>
                  <a:pt x="305866" y="0"/>
                </a:moveTo>
                <a:lnTo>
                  <a:pt x="33985" y="0"/>
                </a:lnTo>
                <a:lnTo>
                  <a:pt x="21506" y="2881"/>
                </a:lnTo>
                <a:lnTo>
                  <a:pt x="10620" y="10477"/>
                </a:lnTo>
                <a:lnTo>
                  <a:pt x="2920" y="21216"/>
                </a:lnTo>
                <a:lnTo>
                  <a:pt x="0" y="33527"/>
                </a:lnTo>
                <a:lnTo>
                  <a:pt x="2920" y="48196"/>
                </a:lnTo>
                <a:lnTo>
                  <a:pt x="10620" y="58673"/>
                </a:lnTo>
                <a:lnTo>
                  <a:pt x="21506" y="64960"/>
                </a:lnTo>
                <a:lnTo>
                  <a:pt x="33985" y="67055"/>
                </a:lnTo>
                <a:lnTo>
                  <a:pt x="305866" y="67055"/>
                </a:lnTo>
                <a:lnTo>
                  <a:pt x="318345" y="64960"/>
                </a:lnTo>
                <a:lnTo>
                  <a:pt x="329231" y="58673"/>
                </a:lnTo>
                <a:lnTo>
                  <a:pt x="336931" y="48196"/>
                </a:lnTo>
                <a:lnTo>
                  <a:pt x="339852" y="33527"/>
                </a:lnTo>
                <a:lnTo>
                  <a:pt x="336931" y="21216"/>
                </a:lnTo>
                <a:lnTo>
                  <a:pt x="329231" y="10477"/>
                </a:lnTo>
                <a:lnTo>
                  <a:pt x="318345" y="2881"/>
                </a:lnTo>
                <a:lnTo>
                  <a:pt x="305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17220" y="189263"/>
            <a:ext cx="8218588" cy="625214"/>
          </a:xfrm>
          <a:prstGeom prst="rect">
            <a:avLst/>
          </a:prstGeom>
        </p:spPr>
        <p:txBody>
          <a:bodyPr vert="horz" wrap="square" lIns="0" tIns="9567" rIns="0" bIns="0" rtlCol="0">
            <a:spAutoFit/>
          </a:bodyPr>
          <a:lstStyle/>
          <a:p>
            <a:pPr marL="1633550" algn="ctr">
              <a:spcBef>
                <a:spcPts val="75"/>
              </a:spcBef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000" b="1" spc="-1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орпорации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sz="2000" b="1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«Федеральная корпорация по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малого и </a:t>
            </a:r>
            <a:r>
              <a:rPr sz="2000" b="1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</a:t>
            </a:r>
            <a:r>
              <a:rPr sz="2000" b="1" spc="-11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предпринимательства»</a:t>
            </a:r>
          </a:p>
        </p:txBody>
      </p:sp>
      <p:sp>
        <p:nvSpPr>
          <p:cNvPr id="19" name="object 19"/>
          <p:cNvSpPr/>
          <p:nvPr/>
        </p:nvSpPr>
        <p:spPr>
          <a:xfrm>
            <a:off x="212377" y="5588388"/>
            <a:ext cx="4188081" cy="978563"/>
          </a:xfrm>
          <a:custGeom>
            <a:avLst/>
            <a:gdLst/>
            <a:ahLst/>
            <a:cxnLst/>
            <a:rect l="l" t="t" r="r" b="b"/>
            <a:pathLst>
              <a:path w="5770245" h="1233170">
                <a:moveTo>
                  <a:pt x="5718809" y="0"/>
                </a:moveTo>
                <a:lnTo>
                  <a:pt x="51092" y="0"/>
                </a:lnTo>
                <a:lnTo>
                  <a:pt x="31203" y="4012"/>
                </a:lnTo>
                <a:lnTo>
                  <a:pt x="14963" y="14954"/>
                </a:lnTo>
                <a:lnTo>
                  <a:pt x="4014" y="31182"/>
                </a:lnTo>
                <a:lnTo>
                  <a:pt x="0" y="51053"/>
                </a:lnTo>
                <a:lnTo>
                  <a:pt x="0" y="1181823"/>
                </a:lnTo>
                <a:lnTo>
                  <a:pt x="4014" y="1201712"/>
                </a:lnTo>
                <a:lnTo>
                  <a:pt x="14963" y="1217952"/>
                </a:lnTo>
                <a:lnTo>
                  <a:pt x="31203" y="1228901"/>
                </a:lnTo>
                <a:lnTo>
                  <a:pt x="51092" y="1232916"/>
                </a:lnTo>
                <a:lnTo>
                  <a:pt x="5718809" y="1232916"/>
                </a:lnTo>
                <a:lnTo>
                  <a:pt x="5738681" y="1228901"/>
                </a:lnTo>
                <a:lnTo>
                  <a:pt x="5754909" y="1217952"/>
                </a:lnTo>
                <a:lnTo>
                  <a:pt x="5765851" y="1201712"/>
                </a:lnTo>
                <a:lnTo>
                  <a:pt x="5769864" y="1181823"/>
                </a:lnTo>
                <a:lnTo>
                  <a:pt x="5769864" y="51053"/>
                </a:lnTo>
                <a:lnTo>
                  <a:pt x="5765851" y="31182"/>
                </a:lnTo>
                <a:lnTo>
                  <a:pt x="5754909" y="14954"/>
                </a:lnTo>
                <a:lnTo>
                  <a:pt x="5738681" y="4012"/>
                </a:lnTo>
                <a:lnTo>
                  <a:pt x="5718809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56804" y="4235130"/>
            <a:ext cx="4276571" cy="996703"/>
          </a:xfrm>
          <a:custGeom>
            <a:avLst/>
            <a:gdLst/>
            <a:ahLst/>
            <a:cxnLst/>
            <a:rect l="l" t="t" r="r" b="b"/>
            <a:pathLst>
              <a:path w="5892165" h="1256029">
                <a:moveTo>
                  <a:pt x="5839714" y="0"/>
                </a:moveTo>
                <a:lnTo>
                  <a:pt x="52070" y="0"/>
                </a:lnTo>
                <a:lnTo>
                  <a:pt x="31771" y="4081"/>
                </a:lnTo>
                <a:lnTo>
                  <a:pt x="15224" y="15224"/>
                </a:lnTo>
                <a:lnTo>
                  <a:pt x="4081" y="31771"/>
                </a:lnTo>
                <a:lnTo>
                  <a:pt x="0" y="52070"/>
                </a:lnTo>
                <a:lnTo>
                  <a:pt x="0" y="1203706"/>
                </a:lnTo>
                <a:lnTo>
                  <a:pt x="4081" y="1224004"/>
                </a:lnTo>
                <a:lnTo>
                  <a:pt x="15224" y="1240551"/>
                </a:lnTo>
                <a:lnTo>
                  <a:pt x="31771" y="1251694"/>
                </a:lnTo>
                <a:lnTo>
                  <a:pt x="52070" y="1255776"/>
                </a:lnTo>
                <a:lnTo>
                  <a:pt x="5839714" y="1255776"/>
                </a:lnTo>
                <a:lnTo>
                  <a:pt x="5860012" y="1251694"/>
                </a:lnTo>
                <a:lnTo>
                  <a:pt x="5876559" y="1240551"/>
                </a:lnTo>
                <a:lnTo>
                  <a:pt x="5887702" y="1224004"/>
                </a:lnTo>
                <a:lnTo>
                  <a:pt x="5891784" y="1203706"/>
                </a:lnTo>
                <a:lnTo>
                  <a:pt x="5891784" y="52070"/>
                </a:lnTo>
                <a:lnTo>
                  <a:pt x="5887702" y="31771"/>
                </a:lnTo>
                <a:lnTo>
                  <a:pt x="5876559" y="15224"/>
                </a:lnTo>
                <a:lnTo>
                  <a:pt x="5860012" y="4081"/>
                </a:lnTo>
                <a:lnTo>
                  <a:pt x="5839714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921898" y="5714948"/>
            <a:ext cx="2074037" cy="743382"/>
          </a:xfrm>
          <a:prstGeom prst="rect">
            <a:avLst/>
          </a:prstGeom>
        </p:spPr>
        <p:txBody>
          <a:bodyPr vert="horz" wrap="square" lIns="0" tIns="22961" rIns="0" bIns="0" rtlCol="0">
            <a:spAutoFit/>
          </a:bodyPr>
          <a:lstStyle/>
          <a:p>
            <a:pPr marL="9567">
              <a:spcBef>
                <a:spcPts val="181"/>
              </a:spcBef>
            </a:pPr>
            <a:r>
              <a:rPr sz="1500" b="1" spc="-4" dirty="0">
                <a:latin typeface="Liberation Sans Narrow"/>
                <a:cs typeface="Liberation Sans Narrow"/>
              </a:rPr>
              <a:t>Маркетинговая</a:t>
            </a:r>
            <a:endParaRPr sz="1500" dirty="0">
              <a:latin typeface="Liberation Sans Narrow"/>
              <a:cs typeface="Liberation Sans Narrow"/>
            </a:endParaRPr>
          </a:p>
          <a:p>
            <a:pPr marL="9567" marR="3827">
              <a:lnSpc>
                <a:spcPct val="106000"/>
              </a:lnSpc>
            </a:pPr>
            <a:r>
              <a:rPr sz="1500" b="1" dirty="0">
                <a:latin typeface="Liberation Sans Narrow"/>
                <a:cs typeface="Liberation Sans Narrow"/>
              </a:rPr>
              <a:t>и</a:t>
            </a:r>
            <a:r>
              <a:rPr sz="1500" b="1" spc="-64" dirty="0">
                <a:latin typeface="Liberation Sans Narrow"/>
                <a:cs typeface="Liberation Sans Narrow"/>
              </a:rPr>
              <a:t> </a:t>
            </a:r>
            <a:r>
              <a:rPr sz="1500" b="1" dirty="0">
                <a:latin typeface="Liberation Sans Narrow"/>
                <a:cs typeface="Liberation Sans Narrow"/>
              </a:rPr>
              <a:t>информационная  поддержка</a:t>
            </a:r>
            <a:endParaRPr sz="1500" dirty="0">
              <a:latin typeface="Liberation Sans Narrow"/>
              <a:cs typeface="Liberation Sans Narr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26275" y="4287304"/>
            <a:ext cx="1952779" cy="728989"/>
          </a:xfrm>
          <a:prstGeom prst="rect">
            <a:avLst/>
          </a:prstGeom>
        </p:spPr>
        <p:txBody>
          <a:bodyPr vert="horz" wrap="square" lIns="0" tIns="23439" rIns="0" bIns="0" rtlCol="0">
            <a:spAutoFit/>
          </a:bodyPr>
          <a:lstStyle/>
          <a:p>
            <a:pPr marL="9567">
              <a:spcBef>
                <a:spcPts val="185"/>
              </a:spcBef>
            </a:pPr>
            <a:r>
              <a:rPr sz="1500" b="1" spc="-4" dirty="0">
                <a:latin typeface="Liberation Sans Narrow"/>
                <a:cs typeface="Liberation Sans Narrow"/>
              </a:rPr>
              <a:t>Финансовая</a:t>
            </a:r>
            <a:endParaRPr sz="1500" dirty="0">
              <a:latin typeface="Liberation Sans Narrow"/>
              <a:cs typeface="Liberation Sans Narrow"/>
            </a:endParaRPr>
          </a:p>
          <a:p>
            <a:pPr marL="9567">
              <a:spcBef>
                <a:spcPts val="109"/>
              </a:spcBef>
            </a:pPr>
            <a:r>
              <a:rPr sz="1500" b="1" dirty="0">
                <a:latin typeface="Liberation Sans Narrow"/>
                <a:cs typeface="Liberation Sans Narrow"/>
              </a:rPr>
              <a:t>и гарантийная</a:t>
            </a:r>
            <a:r>
              <a:rPr sz="1500" b="1" spc="-86" dirty="0">
                <a:latin typeface="Liberation Sans Narrow"/>
                <a:cs typeface="Liberation Sans Narrow"/>
              </a:rPr>
              <a:t> </a:t>
            </a:r>
            <a:r>
              <a:rPr sz="1500" b="1" dirty="0">
                <a:latin typeface="Liberation Sans Narrow"/>
                <a:cs typeface="Liberation Sans Narrow"/>
              </a:rPr>
              <a:t>поддержка</a:t>
            </a:r>
            <a:endParaRPr sz="1500" dirty="0">
              <a:latin typeface="Liberation Sans Narrow"/>
              <a:cs typeface="Liberation Sans Narr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920793" y="4245636"/>
            <a:ext cx="2249590" cy="972163"/>
          </a:xfrm>
          <a:prstGeom prst="rect">
            <a:avLst/>
          </a:prstGeom>
        </p:spPr>
        <p:txBody>
          <a:bodyPr vert="horz" wrap="square" lIns="0" tIns="22961" rIns="0" bIns="0" rtlCol="0">
            <a:spAutoFit/>
          </a:bodyPr>
          <a:lstStyle/>
          <a:p>
            <a:pPr marL="9567">
              <a:spcBef>
                <a:spcPts val="181"/>
              </a:spcBef>
            </a:pPr>
            <a:r>
              <a:rPr sz="1500" b="1" spc="-4" dirty="0">
                <a:latin typeface="Liberation Sans Narrow"/>
                <a:cs typeface="Liberation Sans Narrow"/>
              </a:rPr>
              <a:t>Расширение</a:t>
            </a:r>
            <a:r>
              <a:rPr sz="1500" b="1" spc="-64" dirty="0">
                <a:latin typeface="Liberation Sans Narrow"/>
                <a:cs typeface="Liberation Sans Narrow"/>
              </a:rPr>
              <a:t> </a:t>
            </a:r>
            <a:r>
              <a:rPr sz="1500" b="1" dirty="0">
                <a:latin typeface="Liberation Sans Narrow"/>
                <a:cs typeface="Liberation Sans Narrow"/>
              </a:rPr>
              <a:t>доступа</a:t>
            </a:r>
            <a:endParaRPr sz="1500" dirty="0">
              <a:latin typeface="Liberation Sans Narrow"/>
              <a:cs typeface="Liberation Sans Narrow"/>
            </a:endParaRPr>
          </a:p>
          <a:p>
            <a:pPr marL="9567">
              <a:spcBef>
                <a:spcPts val="109"/>
              </a:spcBef>
            </a:pPr>
            <a:r>
              <a:rPr sz="1500" b="1" dirty="0">
                <a:latin typeface="Liberation Sans Narrow"/>
                <a:cs typeface="Liberation Sans Narrow"/>
              </a:rPr>
              <a:t>к </a:t>
            </a:r>
            <a:r>
              <a:rPr sz="1500" b="1" spc="-4" dirty="0">
                <a:latin typeface="Liberation Sans Narrow"/>
                <a:cs typeface="Liberation Sans Narrow"/>
              </a:rPr>
              <a:t>закупкам</a:t>
            </a:r>
            <a:r>
              <a:rPr sz="1500" b="1" spc="-68" dirty="0">
                <a:latin typeface="Liberation Sans Narrow"/>
                <a:cs typeface="Liberation Sans Narrow"/>
              </a:rPr>
              <a:t> </a:t>
            </a:r>
            <a:r>
              <a:rPr sz="1500" b="1" dirty="0">
                <a:latin typeface="Liberation Sans Narrow"/>
                <a:cs typeface="Liberation Sans Narrow"/>
              </a:rPr>
              <a:t>компаний</a:t>
            </a:r>
            <a:endParaRPr sz="1500" dirty="0">
              <a:latin typeface="Liberation Sans Narrow"/>
              <a:cs typeface="Liberation Sans Narrow"/>
            </a:endParaRPr>
          </a:p>
          <a:p>
            <a:pPr marL="9567">
              <a:spcBef>
                <a:spcPts val="109"/>
              </a:spcBef>
            </a:pPr>
            <a:r>
              <a:rPr sz="1500" b="1" dirty="0">
                <a:latin typeface="Liberation Sans Narrow"/>
                <a:cs typeface="Liberation Sans Narrow"/>
              </a:rPr>
              <a:t>с государственным</a:t>
            </a:r>
            <a:r>
              <a:rPr sz="1500" b="1" spc="-94" dirty="0">
                <a:latin typeface="Liberation Sans Narrow"/>
                <a:cs typeface="Liberation Sans Narrow"/>
              </a:rPr>
              <a:t> </a:t>
            </a:r>
            <a:r>
              <a:rPr sz="1500" b="1" spc="-4" dirty="0">
                <a:latin typeface="Liberation Sans Narrow"/>
                <a:cs typeface="Liberation Sans Narrow"/>
              </a:rPr>
              <a:t>участием</a:t>
            </a:r>
            <a:endParaRPr sz="1500" dirty="0">
              <a:latin typeface="Liberation Sans Narrow"/>
              <a:cs typeface="Liberation Sans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64365" y="4093637"/>
            <a:ext cx="8670208" cy="1512"/>
          </a:xfrm>
          <a:custGeom>
            <a:avLst/>
            <a:gdLst/>
            <a:ahLst/>
            <a:cxnLst/>
            <a:rect l="l" t="t" r="r" b="b"/>
            <a:pathLst>
              <a:path w="11945620" h="1904">
                <a:moveTo>
                  <a:pt x="0" y="0"/>
                </a:moveTo>
                <a:lnTo>
                  <a:pt x="11945239" y="165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820216" y="3681652"/>
            <a:ext cx="6451509" cy="471808"/>
          </a:xfrm>
          <a:prstGeom prst="rect">
            <a:avLst/>
          </a:prstGeom>
        </p:spPr>
        <p:txBody>
          <a:bodyPr vert="horz" wrap="square" lIns="0" tIns="10045" rIns="0" bIns="0" rtlCol="0">
            <a:spAutoFit/>
          </a:bodyPr>
          <a:lstStyle/>
          <a:p>
            <a:pPr marL="9567" algn="ctr">
              <a:spcBef>
                <a:spcPts val="79"/>
              </a:spcBef>
            </a:pPr>
            <a:r>
              <a:rPr sz="1500" b="1" dirty="0">
                <a:solidFill>
                  <a:srgbClr val="001F5F"/>
                </a:solidFill>
                <a:latin typeface="Liberation Sans Narrow"/>
                <a:cs typeface="Liberation Sans Narrow"/>
              </a:rPr>
              <a:t>Основные виды поддержки </a:t>
            </a:r>
            <a:r>
              <a:rPr sz="1500" b="1" spc="-4" dirty="0">
                <a:solidFill>
                  <a:srgbClr val="001F5F"/>
                </a:solidFill>
                <a:latin typeface="Liberation Sans Narrow"/>
                <a:cs typeface="Liberation Sans Narrow"/>
              </a:rPr>
              <a:t>субъектов МСП, </a:t>
            </a:r>
            <a:r>
              <a:rPr sz="1500" b="1" dirty="0">
                <a:solidFill>
                  <a:srgbClr val="001F5F"/>
                </a:solidFill>
                <a:latin typeface="Liberation Sans Narrow"/>
                <a:cs typeface="Liberation Sans Narrow"/>
              </a:rPr>
              <a:t>оказываемые Корпорацией</a:t>
            </a:r>
            <a:r>
              <a:rPr sz="1500" b="1" spc="-128" dirty="0">
                <a:solidFill>
                  <a:srgbClr val="001F5F"/>
                </a:solidFill>
                <a:latin typeface="Liberation Sans Narrow"/>
                <a:cs typeface="Liberation Sans Narrow"/>
              </a:rPr>
              <a:t> </a:t>
            </a:r>
            <a:r>
              <a:rPr sz="1500" b="1" spc="-4" dirty="0">
                <a:solidFill>
                  <a:srgbClr val="001F5F"/>
                </a:solidFill>
                <a:latin typeface="Liberation Sans Narrow"/>
                <a:cs typeface="Liberation Sans Narrow"/>
              </a:rPr>
              <a:t>МСП</a:t>
            </a:r>
            <a:endParaRPr sz="1500" dirty="0">
              <a:latin typeface="Liberation Sans Narrow"/>
              <a:cs typeface="Liberation Sans Narr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42452" y="5856863"/>
            <a:ext cx="907026" cy="4922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56804" y="5588388"/>
            <a:ext cx="4276571" cy="984609"/>
          </a:xfrm>
          <a:custGeom>
            <a:avLst/>
            <a:gdLst/>
            <a:ahLst/>
            <a:cxnLst/>
            <a:rect l="l" t="t" r="r" b="b"/>
            <a:pathLst>
              <a:path w="5892165" h="1240790">
                <a:moveTo>
                  <a:pt x="5840349" y="0"/>
                </a:moveTo>
                <a:lnTo>
                  <a:pt x="51435" y="0"/>
                </a:lnTo>
                <a:lnTo>
                  <a:pt x="31396" y="4036"/>
                </a:lnTo>
                <a:lnTo>
                  <a:pt x="15049" y="15049"/>
                </a:lnTo>
                <a:lnTo>
                  <a:pt x="4036" y="31396"/>
                </a:lnTo>
                <a:lnTo>
                  <a:pt x="0" y="51435"/>
                </a:lnTo>
                <a:lnTo>
                  <a:pt x="0" y="1189126"/>
                </a:lnTo>
                <a:lnTo>
                  <a:pt x="4036" y="1209139"/>
                </a:lnTo>
                <a:lnTo>
                  <a:pt x="15049" y="1225480"/>
                </a:lnTo>
                <a:lnTo>
                  <a:pt x="31396" y="1236496"/>
                </a:lnTo>
                <a:lnTo>
                  <a:pt x="51435" y="1240536"/>
                </a:lnTo>
                <a:lnTo>
                  <a:pt x="5840349" y="1240536"/>
                </a:lnTo>
                <a:lnTo>
                  <a:pt x="5860387" y="1236496"/>
                </a:lnTo>
                <a:lnTo>
                  <a:pt x="5876734" y="1225480"/>
                </a:lnTo>
                <a:lnTo>
                  <a:pt x="5887747" y="1209139"/>
                </a:lnTo>
                <a:lnTo>
                  <a:pt x="5891784" y="1189126"/>
                </a:lnTo>
                <a:lnTo>
                  <a:pt x="5891784" y="51434"/>
                </a:lnTo>
                <a:lnTo>
                  <a:pt x="5887747" y="31396"/>
                </a:lnTo>
                <a:lnTo>
                  <a:pt x="5876734" y="15049"/>
                </a:lnTo>
                <a:lnTo>
                  <a:pt x="5860387" y="4036"/>
                </a:lnTo>
                <a:lnTo>
                  <a:pt x="5840349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371445" y="5569574"/>
            <a:ext cx="2464363" cy="988065"/>
          </a:xfrm>
          <a:prstGeom prst="rect">
            <a:avLst/>
          </a:prstGeom>
        </p:spPr>
        <p:txBody>
          <a:bodyPr vert="horz" wrap="square" lIns="0" tIns="22961" rIns="0" bIns="0" rtlCol="0">
            <a:spAutoFit/>
          </a:bodyPr>
          <a:lstStyle/>
          <a:p>
            <a:pPr marL="9567">
              <a:spcBef>
                <a:spcPts val="181"/>
              </a:spcBef>
            </a:pPr>
            <a:r>
              <a:rPr sz="1500" b="1" dirty="0">
                <a:latin typeface="Liberation Sans Narrow"/>
                <a:cs typeface="Liberation Sans Narrow"/>
              </a:rPr>
              <a:t>Имущественная</a:t>
            </a:r>
            <a:endParaRPr sz="1500" dirty="0">
              <a:latin typeface="Liberation Sans Narrow"/>
              <a:cs typeface="Liberation Sans Narrow"/>
            </a:endParaRPr>
          </a:p>
          <a:p>
            <a:pPr marL="9567" marR="3827">
              <a:lnSpc>
                <a:spcPct val="106000"/>
              </a:lnSpc>
            </a:pPr>
            <a:r>
              <a:rPr sz="1500" b="1" dirty="0">
                <a:latin typeface="Liberation Sans Narrow"/>
                <a:cs typeface="Liberation Sans Narrow"/>
              </a:rPr>
              <a:t>и </a:t>
            </a:r>
            <a:r>
              <a:rPr sz="1500" b="1" spc="-4" dirty="0">
                <a:latin typeface="Liberation Sans Narrow"/>
                <a:cs typeface="Liberation Sans Narrow"/>
              </a:rPr>
              <a:t>консультационная</a:t>
            </a:r>
            <a:r>
              <a:rPr sz="1500" b="1" spc="-64" dirty="0">
                <a:latin typeface="Liberation Sans Narrow"/>
                <a:cs typeface="Liberation Sans Narrow"/>
              </a:rPr>
              <a:t> </a:t>
            </a:r>
            <a:r>
              <a:rPr sz="1500" b="1" dirty="0">
                <a:latin typeface="Liberation Sans Narrow"/>
                <a:cs typeface="Liberation Sans Narrow"/>
              </a:rPr>
              <a:t>поддержка,  программы</a:t>
            </a:r>
            <a:r>
              <a:rPr sz="1500" b="1" spc="-38" dirty="0">
                <a:latin typeface="Liberation Sans Narrow"/>
                <a:cs typeface="Liberation Sans Narrow"/>
              </a:rPr>
              <a:t> </a:t>
            </a:r>
            <a:r>
              <a:rPr sz="1500" b="1" dirty="0">
                <a:latin typeface="Liberation Sans Narrow"/>
                <a:cs typeface="Liberation Sans Narrow"/>
              </a:rPr>
              <a:t>обучения</a:t>
            </a:r>
            <a:endParaRPr sz="1500" dirty="0">
              <a:latin typeface="Liberation Sans Narrow"/>
              <a:cs typeface="Liberation Sans Narr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03078" y="78746"/>
            <a:ext cx="1359807" cy="5546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8834" y="1035200"/>
            <a:ext cx="8670208" cy="1512"/>
          </a:xfrm>
          <a:custGeom>
            <a:avLst/>
            <a:gdLst/>
            <a:ahLst/>
            <a:cxnLst/>
            <a:rect l="l" t="t" r="r" b="b"/>
            <a:pathLst>
              <a:path w="11945620" h="1905">
                <a:moveTo>
                  <a:pt x="0" y="0"/>
                </a:moveTo>
                <a:lnTo>
                  <a:pt x="11945239" y="165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8953930" y="6557639"/>
            <a:ext cx="69133" cy="148160"/>
          </a:xfrm>
          <a:prstGeom prst="rect">
            <a:avLst/>
          </a:prstGeom>
        </p:spPr>
        <p:txBody>
          <a:bodyPr vert="horz" wrap="square" lIns="0" tIns="9567" rIns="0" bIns="0" rtlCol="0">
            <a:spAutoFit/>
          </a:bodyPr>
          <a:lstStyle/>
          <a:p>
            <a:pPr marL="9567">
              <a:spcBef>
                <a:spcPts val="75"/>
              </a:spcBef>
            </a:pPr>
            <a:r>
              <a:rPr sz="900" dirty="0">
                <a:latin typeface="Liberation Sans Narrow"/>
                <a:cs typeface="Liberation Sans Narrow"/>
              </a:rPr>
              <a:t>2</a:t>
            </a:r>
            <a:endParaRPr sz="900">
              <a:latin typeface="Liberation Sans Narrow"/>
              <a:cs typeface="Liberation Sans Narrow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863649" y="4486674"/>
            <a:ext cx="890434" cy="5042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1300" y="4479418"/>
            <a:ext cx="889327" cy="5115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863649" y="5856863"/>
            <a:ext cx="890434" cy="4595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9651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431800" y="215900"/>
            <a:ext cx="8423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</a:rPr>
              <a:t>Основные торговые партнеры</a:t>
            </a:r>
            <a:endParaRPr lang="ru-RU" altLang="ru-RU" sz="26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2089150" y="5688013"/>
            <a:ext cx="49672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>
                <a:solidFill>
                  <a:srgbClr val="FFFFFF"/>
                </a:solidFill>
                <a:latin typeface="Calibri" pitchFamily="34" charset="0"/>
              </a:rPr>
              <a:t>РАДЫ СОТРУДНИЧЕСТВУ!</a:t>
            </a: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15900"/>
            <a:ext cx="2584450" cy="631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  <p:sp>
        <p:nvSpPr>
          <p:cNvPr id="30727" name="Прямоугольник 1"/>
          <p:cNvSpPr>
            <a:spLocks noChangeArrowheads="1"/>
          </p:cNvSpPr>
          <p:nvPr/>
        </p:nvSpPr>
        <p:spPr bwMode="auto">
          <a:xfrm>
            <a:off x="647700" y="1773238"/>
            <a:ext cx="785018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tx1"/>
                </a:solidFill>
              </a:rPr>
              <a:t>Основные торговые партнеры (по убыванию стоимости): </a:t>
            </a:r>
          </a:p>
          <a:p>
            <a:r>
              <a:rPr lang="ru-RU" altLang="ru-RU" b="1">
                <a:solidFill>
                  <a:schemeClr val="tx1"/>
                </a:solidFill>
              </a:rPr>
              <a:t>Турция, </a:t>
            </a:r>
          </a:p>
          <a:p>
            <a:r>
              <a:rPr lang="ru-RU" altLang="ru-RU" b="1">
                <a:solidFill>
                  <a:schemeClr val="tx1"/>
                </a:solidFill>
              </a:rPr>
              <a:t>Египет, </a:t>
            </a:r>
          </a:p>
          <a:p>
            <a:r>
              <a:rPr lang="ru-RU" altLang="ru-RU" b="1">
                <a:solidFill>
                  <a:schemeClr val="tx1"/>
                </a:solidFill>
              </a:rPr>
              <a:t>Йемен, </a:t>
            </a:r>
          </a:p>
          <a:p>
            <a:r>
              <a:rPr lang="ru-RU" altLang="ru-RU" b="1">
                <a:solidFill>
                  <a:schemeClr val="tx1"/>
                </a:solidFill>
              </a:rPr>
              <a:t>Ливан, </a:t>
            </a:r>
          </a:p>
          <a:p>
            <a:r>
              <a:rPr lang="ru-RU" altLang="ru-RU" b="1">
                <a:solidFill>
                  <a:schemeClr val="tx1"/>
                </a:solidFill>
              </a:rPr>
              <a:t>Вьетнам, </a:t>
            </a:r>
          </a:p>
          <a:p>
            <a:r>
              <a:rPr lang="ru-RU" altLang="ru-RU" b="1">
                <a:solidFill>
                  <a:schemeClr val="tx1"/>
                </a:solidFill>
              </a:rPr>
              <a:t>Республика Корея, </a:t>
            </a:r>
          </a:p>
          <a:p>
            <a:r>
              <a:rPr lang="ru-RU" altLang="ru-RU" b="1">
                <a:solidFill>
                  <a:schemeClr val="tx1"/>
                </a:solidFill>
              </a:rPr>
              <a:t>Нигерия, </a:t>
            </a:r>
          </a:p>
          <a:p>
            <a:r>
              <a:rPr lang="ru-RU" altLang="ru-RU" b="1">
                <a:solidFill>
                  <a:schemeClr val="tx1"/>
                </a:solidFill>
              </a:rPr>
              <a:t>Судан, </a:t>
            </a:r>
          </a:p>
          <a:p>
            <a:r>
              <a:rPr lang="ru-RU" altLang="ru-RU" b="1">
                <a:solidFill>
                  <a:schemeClr val="tx1"/>
                </a:solidFill>
              </a:rPr>
              <a:t>Украина, </a:t>
            </a:r>
          </a:p>
          <a:p>
            <a:r>
              <a:rPr lang="ru-RU" altLang="ru-RU" b="1">
                <a:solidFill>
                  <a:schemeClr val="tx1"/>
                </a:solidFill>
              </a:rPr>
              <a:t>ОАЭ, </a:t>
            </a:r>
          </a:p>
          <a:p>
            <a:r>
              <a:rPr lang="ru-RU" altLang="ru-RU" b="1">
                <a:solidFill>
                  <a:schemeClr val="tx1"/>
                </a:solidFill>
              </a:rPr>
              <a:t>Азербайджан. </a:t>
            </a:r>
          </a:p>
        </p:txBody>
      </p:sp>
    </p:spTree>
    <p:extLst>
      <p:ext uri="{BB962C8B-B14F-4D97-AF65-F5344CB8AC3E}">
        <p14:creationId xmlns:p14="http://schemas.microsoft.com/office/powerpoint/2010/main" xmlns="" val="1291160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тудент\Desktop\АНАЛИТИКА ЭКСПОРТА\ренкинг 1 20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0" y="188640"/>
            <a:ext cx="8919027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077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5795" y="1921485"/>
            <a:ext cx="80083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ЗАО "Кропоткинский завод МИССП» </a:t>
            </a:r>
            <a:r>
              <a:rPr lang="ru-RU" sz="1600" dirty="0" smtClean="0"/>
              <a:t>(Туркменистан, Азербайджан, Таджикистан, Иран, Израиль, Польша, Ливан, Нидерланды, Молдова, Грузия, Швейцария, Болгария, Шри-Ланка)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ООО "</a:t>
            </a:r>
            <a:r>
              <a:rPr lang="ru-RU" sz="1600" b="1" dirty="0" err="1" smtClean="0"/>
              <a:t>Кроп</a:t>
            </a:r>
            <a:r>
              <a:rPr lang="ru-RU" sz="1600" b="1" dirty="0" smtClean="0"/>
              <a:t>-пиво» </a:t>
            </a:r>
            <a:r>
              <a:rPr lang="ru-RU" sz="1600" dirty="0" smtClean="0"/>
              <a:t>(Украина)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АО "Кропоткинский элеватор» </a:t>
            </a:r>
            <a:r>
              <a:rPr lang="ru-RU" sz="1600" dirty="0" smtClean="0"/>
              <a:t>(Иран)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ООО «</a:t>
            </a:r>
            <a:r>
              <a:rPr lang="ru-RU" sz="1600" b="1" dirty="0" err="1" smtClean="0"/>
              <a:t>Югмаслоэкспорт</a:t>
            </a:r>
            <a:r>
              <a:rPr lang="ru-RU" sz="1600" b="1" dirty="0" smtClean="0"/>
              <a:t>» </a:t>
            </a:r>
            <a:r>
              <a:rPr lang="ru-RU" sz="1600" dirty="0" smtClean="0"/>
              <a:t>(Азербайджан, Грузия, Израиль, Иран, Польша, Таджикистан)</a:t>
            </a:r>
            <a:endParaRPr lang="ru-RU" sz="1600" b="1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ООО ТД «Ника» </a:t>
            </a:r>
            <a:r>
              <a:rPr lang="ru-RU" sz="1600" dirty="0" smtClean="0"/>
              <a:t>(Ливан, Турция)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ООО Агрофирма «Регион» </a:t>
            </a:r>
            <a:r>
              <a:rPr lang="ru-RU" sz="1600" dirty="0" smtClean="0"/>
              <a:t>(Нидерланды, Швейцария)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ИП </a:t>
            </a:r>
            <a:r>
              <a:rPr lang="ru-RU" sz="1600" b="1" dirty="0" err="1" smtClean="0"/>
              <a:t>Каныгин</a:t>
            </a:r>
            <a:r>
              <a:rPr lang="ru-RU" sz="1600" b="1" dirty="0" smtClean="0"/>
              <a:t> Алексей Викторович </a:t>
            </a:r>
            <a:r>
              <a:rPr lang="ru-RU" sz="1600" dirty="0" smtClean="0"/>
              <a:t>(Литва, Латвия)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ООО «Кубанская картонажная фабрика» </a:t>
            </a:r>
            <a:r>
              <a:rPr lang="ru-RU" sz="1600" dirty="0" smtClean="0"/>
              <a:t>(Абхазия)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ООО «</a:t>
            </a:r>
            <a:r>
              <a:rPr lang="ru-RU" sz="1600" b="1" dirty="0" err="1" smtClean="0"/>
              <a:t>Загорка</a:t>
            </a:r>
            <a:r>
              <a:rPr lang="ru-RU" sz="1600" b="1" dirty="0" smtClean="0"/>
              <a:t>» </a:t>
            </a:r>
            <a:r>
              <a:rPr lang="ru-RU" sz="1600" dirty="0" smtClean="0"/>
              <a:t>(Болгария)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ООО «</a:t>
            </a:r>
            <a:r>
              <a:rPr lang="ru-RU" sz="1600" b="1" dirty="0" err="1" smtClean="0"/>
              <a:t>Мовер</a:t>
            </a:r>
            <a:r>
              <a:rPr lang="ru-RU" sz="1600" b="1" dirty="0" smtClean="0"/>
              <a:t>-Юг» </a:t>
            </a:r>
            <a:r>
              <a:rPr lang="ru-RU" sz="1600" dirty="0" smtClean="0"/>
              <a:t>(Шри</a:t>
            </a:r>
            <a:r>
              <a:rPr lang="mr-IN" sz="1600" dirty="0" smtClean="0"/>
              <a:t>–</a:t>
            </a:r>
            <a:r>
              <a:rPr lang="ru-RU" sz="1600" dirty="0" smtClean="0"/>
              <a:t>Ланка)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ИП Сердюков Михаил Леонидович </a:t>
            </a:r>
            <a:r>
              <a:rPr lang="ru-RU" sz="1600" dirty="0" smtClean="0"/>
              <a:t>(Украина)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ООО «</a:t>
            </a:r>
            <a:r>
              <a:rPr lang="ru-RU" sz="1600" b="1" dirty="0" err="1" smtClean="0"/>
              <a:t>Кроп</a:t>
            </a:r>
            <a:r>
              <a:rPr lang="ru-RU" sz="1600" b="1" dirty="0" smtClean="0"/>
              <a:t> зерно-к» </a:t>
            </a:r>
            <a:r>
              <a:rPr lang="ru-RU" sz="1600" dirty="0" smtClean="0"/>
              <a:t>(Кипр, Турция)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62534" y="1265939"/>
            <a:ext cx="6374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Экспортеры МО Кавказский район за 2017 год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5733256"/>
            <a:ext cx="3118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* </a:t>
            </a:r>
            <a:r>
              <a:rPr lang="ru-RU" sz="1400" i="1" dirty="0" smtClean="0"/>
              <a:t>Согласно данным ИМЭКСП за 2017г.</a:t>
            </a:r>
            <a:endParaRPr lang="ru-RU" sz="1400" i="1" dirty="0"/>
          </a:p>
        </p:txBody>
      </p:sp>
      <p:pic>
        <p:nvPicPr>
          <p:cNvPr id="6147" name="Picture 3" descr="C:\Users\Студент\Desktop\АНАЛИТИКА ЭКСПОРТА\кавказский м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972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://kavraion.ru/img/b/rightban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0853" y="4581128"/>
            <a:ext cx="26670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120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431800" y="215900"/>
            <a:ext cx="8423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600" b="1">
                <a:solidFill>
                  <a:srgbClr val="FFFFFF"/>
                </a:solidFill>
                <a:latin typeface="Times New Roman" pitchFamily="18" charset="0"/>
              </a:rPr>
              <a:t>КОНТАКТЫ    ЦЕНТРА</a:t>
            </a: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2195513" y="2138363"/>
            <a:ext cx="5076825" cy="3162300"/>
          </a:xfrm>
          <a:prstGeom prst="rect">
            <a:avLst/>
          </a:prstGeom>
          <a:solidFill>
            <a:srgbClr val="C6D9F1">
              <a:alpha val="59999"/>
            </a:srgbClr>
          </a:solidFill>
          <a:ln w="9360" cap="sq">
            <a:solidFill>
              <a:srgbClr val="376092"/>
            </a:solidFill>
            <a:miter lim="800000"/>
            <a:headEnd/>
            <a:tailEnd/>
          </a:ln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000" dirty="0">
              <a:solidFill>
                <a:srgbClr val="10253F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350063, Российская Федерация,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Краснодарский край, г. Краснодар,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Советская, 30, офис 401-402,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+7 (861) 267-36-64,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факс.: +7 (861) 267-36-65,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altLang="ru-RU" sz="2400" b="1" dirty="0" err="1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24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kuban.export@mail.ru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www.kubanexport.ru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2089150" y="5688013"/>
            <a:ext cx="49672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>
                <a:solidFill>
                  <a:srgbClr val="FFFFFF"/>
                </a:solidFill>
                <a:latin typeface="Calibri" pitchFamily="34" charset="0"/>
              </a:rPr>
              <a:t>РАДЫ СОТРУДНИЧЕСТВУ!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3429000" y="6327775"/>
            <a:ext cx="280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www.kubanexport.ru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15900"/>
            <a:ext cx="2584450" cy="631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3018812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58013" y="2200405"/>
            <a:ext cx="0" cy="510949"/>
          </a:xfrm>
          <a:custGeom>
            <a:avLst/>
            <a:gdLst/>
            <a:ahLst/>
            <a:cxnLst/>
            <a:rect l="l" t="t" r="r" b="b"/>
            <a:pathLst>
              <a:path h="643889">
                <a:moveTo>
                  <a:pt x="0" y="0"/>
                </a:moveTo>
                <a:lnTo>
                  <a:pt x="0" y="643889"/>
                </a:lnTo>
              </a:path>
            </a:pathLst>
          </a:custGeom>
          <a:ln w="47244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9014" y="806634"/>
            <a:ext cx="2539949" cy="4867618"/>
          </a:xfrm>
          <a:custGeom>
            <a:avLst/>
            <a:gdLst/>
            <a:ahLst/>
            <a:cxnLst/>
            <a:rect l="l" t="t" r="r" b="b"/>
            <a:pathLst>
              <a:path w="3499485" h="6134100">
                <a:moveTo>
                  <a:pt x="0" y="6134100"/>
                </a:moveTo>
                <a:lnTo>
                  <a:pt x="3499104" y="6134100"/>
                </a:lnTo>
                <a:lnTo>
                  <a:pt x="3499104" y="0"/>
                </a:lnTo>
                <a:lnTo>
                  <a:pt x="0" y="0"/>
                </a:lnTo>
                <a:lnTo>
                  <a:pt x="0" y="6134100"/>
                </a:lnTo>
                <a:close/>
              </a:path>
            </a:pathLst>
          </a:custGeom>
          <a:solidFill>
            <a:srgbClr val="A1C8F4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80361" y="806634"/>
            <a:ext cx="2344994" cy="4876184"/>
          </a:xfrm>
          <a:custGeom>
            <a:avLst/>
            <a:gdLst/>
            <a:ahLst/>
            <a:cxnLst/>
            <a:rect l="l" t="t" r="r" b="b"/>
            <a:pathLst>
              <a:path w="3230879" h="6144895">
                <a:moveTo>
                  <a:pt x="0" y="6144768"/>
                </a:moveTo>
                <a:lnTo>
                  <a:pt x="3230879" y="6144768"/>
                </a:lnTo>
                <a:lnTo>
                  <a:pt x="3230879" y="0"/>
                </a:lnTo>
                <a:lnTo>
                  <a:pt x="0" y="0"/>
                </a:lnTo>
                <a:lnTo>
                  <a:pt x="0" y="6144768"/>
                </a:lnTo>
                <a:close/>
              </a:path>
            </a:pathLst>
          </a:custGeom>
          <a:solidFill>
            <a:srgbClr val="A1C8F4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95737" y="70554"/>
            <a:ext cx="5400600" cy="471325"/>
          </a:xfrm>
          <a:prstGeom prst="rect">
            <a:avLst/>
          </a:prstGeom>
        </p:spPr>
        <p:txBody>
          <a:bodyPr vert="horz" wrap="square" lIns="0" tIns="9567" rIns="0" bIns="0" rtlCol="0">
            <a:spAutoFit/>
          </a:bodyPr>
          <a:lstStyle/>
          <a:p>
            <a:pPr marL="9567">
              <a:spcBef>
                <a:spcPts val="75"/>
              </a:spcBef>
            </a:pPr>
            <a:r>
              <a:rPr sz="1500" b="1" dirty="0"/>
              <a:t>Интеграция информационных</a:t>
            </a:r>
            <a:r>
              <a:rPr sz="1500" b="1" spc="-75" dirty="0"/>
              <a:t> </a:t>
            </a:r>
            <a:r>
              <a:rPr sz="1500" b="1" spc="-4" dirty="0"/>
              <a:t>систем</a:t>
            </a:r>
            <a:endParaRPr sz="1500" b="1" dirty="0"/>
          </a:p>
          <a:p>
            <a:pPr marL="9567"/>
            <a:r>
              <a:rPr sz="1500" b="1" dirty="0"/>
              <a:t>для </a:t>
            </a:r>
            <a:r>
              <a:rPr sz="1500" b="1" spc="-4" dirty="0"/>
              <a:t>оказания </a:t>
            </a:r>
            <a:r>
              <a:rPr sz="1500" b="1" dirty="0"/>
              <a:t>поддержки </a:t>
            </a:r>
            <a:r>
              <a:rPr sz="1500" b="1" spc="-4" dirty="0"/>
              <a:t>субъектам</a:t>
            </a:r>
            <a:r>
              <a:rPr sz="1500" b="1" spc="-83" dirty="0"/>
              <a:t> </a:t>
            </a:r>
            <a:r>
              <a:rPr sz="1500" b="1" spc="-4" dirty="0"/>
              <a:t>МСП</a:t>
            </a:r>
            <a:endParaRPr sz="1500" b="1" dirty="0"/>
          </a:p>
        </p:txBody>
      </p:sp>
      <p:sp>
        <p:nvSpPr>
          <p:cNvPr id="7" name="object 7"/>
          <p:cNvSpPr/>
          <p:nvPr/>
        </p:nvSpPr>
        <p:spPr>
          <a:xfrm>
            <a:off x="6627925" y="874357"/>
            <a:ext cx="2249866" cy="10460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987" y="0"/>
            <a:ext cx="1570703" cy="7497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953930" y="6557639"/>
            <a:ext cx="69133" cy="148160"/>
          </a:xfrm>
          <a:prstGeom prst="rect">
            <a:avLst/>
          </a:prstGeom>
        </p:spPr>
        <p:txBody>
          <a:bodyPr vert="horz" wrap="square" lIns="0" tIns="9567" rIns="0" bIns="0" rtlCol="0">
            <a:spAutoFit/>
          </a:bodyPr>
          <a:lstStyle/>
          <a:p>
            <a:pPr marL="9567">
              <a:spcBef>
                <a:spcPts val="75"/>
              </a:spcBef>
            </a:pPr>
            <a:r>
              <a:rPr sz="900" dirty="0">
                <a:latin typeface="Liberation Sans Narrow"/>
                <a:cs typeface="Liberation Sans Narrow"/>
              </a:rPr>
              <a:t>7</a:t>
            </a:r>
            <a:endParaRPr sz="900">
              <a:latin typeface="Liberation Sans Narrow"/>
              <a:cs typeface="Liberation Sans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5187" y="715328"/>
            <a:ext cx="8736115" cy="0"/>
          </a:xfrm>
          <a:custGeom>
            <a:avLst/>
            <a:gdLst/>
            <a:ahLst/>
            <a:cxnLst/>
            <a:rect l="l" t="t" r="r" b="b"/>
            <a:pathLst>
              <a:path w="12036425">
                <a:moveTo>
                  <a:pt x="0" y="0"/>
                </a:moveTo>
                <a:lnTo>
                  <a:pt x="12036425" y="0"/>
                </a:lnTo>
              </a:path>
            </a:pathLst>
          </a:custGeom>
          <a:ln w="22860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7210" y="1176080"/>
            <a:ext cx="1670873" cy="6574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23231" y="1021898"/>
            <a:ext cx="2058783" cy="945809"/>
          </a:xfrm>
          <a:custGeom>
            <a:avLst/>
            <a:gdLst/>
            <a:ahLst/>
            <a:cxnLst/>
            <a:rect l="l" t="t" r="r" b="b"/>
            <a:pathLst>
              <a:path w="2836545" h="1191895">
                <a:moveTo>
                  <a:pt x="0" y="1191767"/>
                </a:moveTo>
                <a:lnTo>
                  <a:pt x="2836164" y="1191767"/>
                </a:lnTo>
                <a:lnTo>
                  <a:pt x="2836164" y="0"/>
                </a:lnTo>
                <a:lnTo>
                  <a:pt x="0" y="0"/>
                </a:lnTo>
                <a:lnTo>
                  <a:pt x="0" y="1191767"/>
                </a:lnTo>
                <a:close/>
              </a:path>
            </a:pathLst>
          </a:custGeom>
          <a:ln w="9143">
            <a:solidFill>
              <a:srgbClr val="E7F5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945621" y="4581128"/>
            <a:ext cx="3314239" cy="640670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24874" rIns="0" bIns="0" rtlCol="0">
            <a:spAutoFit/>
          </a:bodyPr>
          <a:lstStyle/>
          <a:p>
            <a:pPr algn="ctr">
              <a:spcBef>
                <a:spcPts val="196"/>
              </a:spcBef>
            </a:pPr>
            <a:r>
              <a:rPr lang="ru-RU" sz="1000" b="1" spc="-4" dirty="0" smtClean="0">
                <a:solidFill>
                  <a:srgbClr val="EC7C30"/>
                </a:solidFill>
                <a:latin typeface="Liberation Sans Narrow"/>
                <a:cs typeface="Liberation Sans Narrow"/>
              </a:rPr>
              <a:t>С</a:t>
            </a:r>
            <a:r>
              <a:rPr sz="1000" b="1" spc="-4" dirty="0" smtClean="0">
                <a:solidFill>
                  <a:srgbClr val="EC7C30"/>
                </a:solidFill>
                <a:latin typeface="Liberation Sans Narrow"/>
                <a:cs typeface="Liberation Sans Narrow"/>
              </a:rPr>
              <a:t> </a:t>
            </a:r>
            <a:r>
              <a:rPr sz="1000" b="1" spc="-8" dirty="0">
                <a:solidFill>
                  <a:srgbClr val="EC7C30"/>
                </a:solidFill>
                <a:latin typeface="Liberation Sans Narrow"/>
                <a:cs typeface="Liberation Sans Narrow"/>
              </a:rPr>
              <a:t>2017 </a:t>
            </a:r>
            <a:r>
              <a:rPr sz="1000" b="1" spc="-4" dirty="0" err="1" smtClean="0">
                <a:solidFill>
                  <a:srgbClr val="EC7C30"/>
                </a:solidFill>
                <a:latin typeface="Liberation Sans Narrow"/>
                <a:cs typeface="Liberation Sans Narrow"/>
              </a:rPr>
              <a:t>год</a:t>
            </a:r>
            <a:r>
              <a:rPr lang="ru-RU" sz="1000" b="1" spc="-4" dirty="0" smtClean="0">
                <a:solidFill>
                  <a:srgbClr val="EC7C30"/>
                </a:solidFill>
                <a:latin typeface="Liberation Sans Narrow"/>
                <a:cs typeface="Liberation Sans Narrow"/>
              </a:rPr>
              <a:t>а</a:t>
            </a:r>
            <a:r>
              <a:rPr sz="1000" b="1" spc="-4" dirty="0" smtClean="0">
                <a:solidFill>
                  <a:srgbClr val="EC7C30"/>
                </a:solidFill>
                <a:latin typeface="Liberation Sans Narrow"/>
                <a:cs typeface="Liberation Sans Narrow"/>
              </a:rPr>
              <a:t> </a:t>
            </a:r>
            <a:r>
              <a:rPr sz="1000" b="1" spc="-8" dirty="0">
                <a:solidFill>
                  <a:srgbClr val="EC7C30"/>
                </a:solidFill>
                <a:latin typeface="Liberation Sans Narrow"/>
                <a:cs typeface="Liberation Sans Narrow"/>
              </a:rPr>
              <a:t>на </a:t>
            </a:r>
            <a:r>
              <a:rPr sz="1000" b="1" spc="-4" dirty="0">
                <a:solidFill>
                  <a:srgbClr val="EC7C30"/>
                </a:solidFill>
                <a:latin typeface="Liberation Sans Narrow"/>
                <a:cs typeface="Liberation Sans Narrow"/>
              </a:rPr>
              <a:t>Портале будут </a:t>
            </a:r>
            <a:r>
              <a:rPr sz="1000" b="1" spc="-8" dirty="0">
                <a:solidFill>
                  <a:srgbClr val="EC7C30"/>
                </a:solidFill>
                <a:latin typeface="Liberation Sans Narrow"/>
                <a:cs typeface="Liberation Sans Narrow"/>
              </a:rPr>
              <a:t>доступны услуги Корпорации</a:t>
            </a:r>
            <a:r>
              <a:rPr sz="1000" b="1" spc="102" dirty="0">
                <a:solidFill>
                  <a:srgbClr val="EC7C30"/>
                </a:solidFill>
                <a:latin typeface="Liberation Sans Narrow"/>
                <a:cs typeface="Liberation Sans Narrow"/>
              </a:rPr>
              <a:t> </a:t>
            </a:r>
            <a:r>
              <a:rPr sz="1000" b="1" spc="-4" dirty="0">
                <a:solidFill>
                  <a:srgbClr val="EC7C30"/>
                </a:solidFill>
                <a:latin typeface="Liberation Sans Narrow"/>
                <a:cs typeface="Liberation Sans Narrow"/>
              </a:rPr>
              <a:t>МСП,</a:t>
            </a:r>
            <a:endParaRPr sz="1000" dirty="0">
              <a:latin typeface="Liberation Sans Narrow"/>
              <a:cs typeface="Liberation Sans Narrow"/>
            </a:endParaRPr>
          </a:p>
          <a:p>
            <a:pPr marL="957" algn="ctr"/>
            <a:r>
              <a:rPr sz="1000" b="1" spc="-8" dirty="0">
                <a:solidFill>
                  <a:srgbClr val="EC7C30"/>
                </a:solidFill>
                <a:latin typeface="Liberation Sans Narrow"/>
                <a:cs typeface="Liberation Sans Narrow"/>
              </a:rPr>
              <a:t>включая доступ </a:t>
            </a:r>
            <a:r>
              <a:rPr sz="1000" b="1" spc="-4" dirty="0">
                <a:solidFill>
                  <a:srgbClr val="EC7C30"/>
                </a:solidFill>
                <a:latin typeface="Liberation Sans Narrow"/>
                <a:cs typeface="Liberation Sans Narrow"/>
              </a:rPr>
              <a:t>к </a:t>
            </a:r>
            <a:r>
              <a:rPr sz="1000" b="1" spc="-8" dirty="0">
                <a:solidFill>
                  <a:srgbClr val="EC7C30"/>
                </a:solidFill>
                <a:latin typeface="Liberation Sans Narrow"/>
                <a:cs typeface="Liberation Sans Narrow"/>
              </a:rPr>
              <a:t>сервисам </a:t>
            </a:r>
            <a:r>
              <a:rPr sz="1000" b="1" spc="-4" dirty="0">
                <a:solidFill>
                  <a:srgbClr val="EC7C30"/>
                </a:solidFill>
                <a:latin typeface="Liberation Sans Narrow"/>
                <a:cs typeface="Liberation Sans Narrow"/>
              </a:rPr>
              <a:t>Портала </a:t>
            </a:r>
            <a:r>
              <a:rPr sz="1000" b="1" spc="-8" dirty="0">
                <a:solidFill>
                  <a:srgbClr val="EC7C30"/>
                </a:solidFill>
                <a:latin typeface="Liberation Sans Narrow"/>
                <a:cs typeface="Liberation Sans Narrow"/>
              </a:rPr>
              <a:t>Бизнес-навигатора</a:t>
            </a:r>
            <a:r>
              <a:rPr sz="1000" b="1" spc="121" dirty="0">
                <a:solidFill>
                  <a:srgbClr val="EC7C30"/>
                </a:solidFill>
                <a:latin typeface="Liberation Sans Narrow"/>
                <a:cs typeface="Liberation Sans Narrow"/>
              </a:rPr>
              <a:t> </a:t>
            </a:r>
            <a:r>
              <a:rPr sz="1000" b="1" spc="-8" dirty="0">
                <a:solidFill>
                  <a:srgbClr val="EC7C30"/>
                </a:solidFill>
                <a:latin typeface="Liberation Sans Narrow"/>
                <a:cs typeface="Liberation Sans Narrow"/>
              </a:rPr>
              <a:t>МСП</a:t>
            </a:r>
            <a:endParaRPr sz="1000" dirty="0">
              <a:latin typeface="Liberation Sans Narrow"/>
              <a:cs typeface="Liberation Sans Narrow"/>
            </a:endParaRPr>
          </a:p>
        </p:txBody>
      </p:sp>
      <p:graphicFrame>
        <p:nvGraphicFramePr>
          <p:cNvPr id="25" name="object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3361313"/>
              </p:ext>
            </p:extLst>
          </p:nvPr>
        </p:nvGraphicFramePr>
        <p:xfrm>
          <a:off x="6580362" y="1962771"/>
          <a:ext cx="2360940" cy="48181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0940"/>
              </a:tblGrid>
              <a:tr h="493025">
                <a:tc>
                  <a:txBody>
                    <a:bodyPr/>
                    <a:lstStyle/>
                    <a:p>
                      <a:pPr marL="92075" marR="421005">
                        <a:lnSpc>
                          <a:spcPts val="1300"/>
                        </a:lnSpc>
                        <a:spcBef>
                          <a:spcPts val="35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Liberation Sans Narrow"/>
                          <a:cs typeface="Liberation Sans Narrow"/>
                        </a:rPr>
                        <a:t>Общие сведения,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Liberation Sans Narrow"/>
                          <a:cs typeface="Liberation Sans Narrow"/>
                        </a:rPr>
                        <a:t>получаемые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Liberation Sans Narrow"/>
                          <a:cs typeface="Liberation Sans Narrow"/>
                        </a:rPr>
                        <a:t>из ЕГРЮЛ,  ЕГРИП:</a:t>
                      </a:r>
                      <a:endParaRPr sz="1000" dirty="0"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35273" marB="0">
                    <a:solidFill>
                      <a:srgbClr val="1F4E79"/>
                    </a:solidFill>
                  </a:tcPr>
                </a:tc>
              </a:tr>
              <a:tr h="1046507">
                <a:tc>
                  <a:txBody>
                    <a:bodyPr/>
                    <a:lstStyle/>
                    <a:p>
                      <a:pPr marL="281305" marR="111125" indent="-172085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Wingdings"/>
                        <a:buChar char=""/>
                        <a:tabLst>
                          <a:tab pos="281940" algn="l"/>
                        </a:tabLst>
                      </a:pP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о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категории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субъекта </a:t>
                      </a:r>
                      <a:r>
                        <a:rPr sz="900" spc="-10" dirty="0">
                          <a:latin typeface="Liberation Sans Narrow"/>
                          <a:cs typeface="Liberation Sans Narrow"/>
                        </a:rPr>
                        <a:t>МСП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(микропредприятие,  </a:t>
                      </a:r>
                      <a:r>
                        <a:rPr sz="900" dirty="0">
                          <a:latin typeface="Liberation Sans Narrow"/>
                          <a:cs typeface="Liberation Sans Narrow"/>
                        </a:rPr>
                        <a:t>малое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предприятие или среднее</a:t>
                      </a:r>
                      <a:r>
                        <a:rPr sz="900" spc="-85" dirty="0"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предприятие);</a:t>
                      </a:r>
                      <a:endParaRPr sz="900">
                        <a:latin typeface="Liberation Sans Narrow"/>
                        <a:cs typeface="Liberation Sans Narrow"/>
                      </a:endParaRPr>
                    </a:p>
                    <a:p>
                      <a:pPr marL="281305" indent="-172085">
                        <a:lnSpc>
                          <a:spcPct val="100000"/>
                        </a:lnSpc>
                        <a:spcBef>
                          <a:spcPts val="204"/>
                        </a:spcBef>
                        <a:buFont typeface="Wingdings"/>
                        <a:buChar char=""/>
                        <a:tabLst>
                          <a:tab pos="281940" algn="l"/>
                        </a:tabLst>
                      </a:pP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о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лицензиях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, полученных юридическим</a:t>
                      </a:r>
                      <a:r>
                        <a:rPr sz="900" spc="70" dirty="0"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лицом,</a:t>
                      </a:r>
                      <a:endParaRPr sz="900">
                        <a:latin typeface="Liberation Sans Narrow"/>
                        <a:cs typeface="Liberation Sans Narrow"/>
                      </a:endParaRPr>
                    </a:p>
                    <a:p>
                      <a:pPr marL="281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индивидуальным</a:t>
                      </a:r>
                      <a:r>
                        <a:rPr sz="900" spc="-35" dirty="0"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предпринимателем.</a:t>
                      </a:r>
                      <a:endParaRPr sz="900"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3527" marB="0">
                    <a:solidFill>
                      <a:srgbClr val="ECECEC">
                        <a:alpha val="90194"/>
                      </a:srgbClr>
                    </a:solidFill>
                  </a:tcPr>
                </a:tc>
              </a:tr>
              <a:tr h="493493">
                <a:tc>
                  <a:txBody>
                    <a:bodyPr/>
                    <a:lstStyle/>
                    <a:p>
                      <a:pPr marL="92075" marR="107950">
                        <a:lnSpc>
                          <a:spcPts val="1300"/>
                        </a:lnSpc>
                        <a:spcBef>
                          <a:spcPts val="35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Liberation Sans Narrow"/>
                          <a:cs typeface="Liberation Sans Narrow"/>
                        </a:rPr>
                        <a:t>Сведения, предоставляемые субъектами МСП 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Liberation Sans Narrow"/>
                          <a:cs typeface="Liberation Sans Narrow"/>
                        </a:rPr>
                        <a:t>в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Liberation Sans Narrow"/>
                          <a:cs typeface="Liberation Sans Narrow"/>
                        </a:rPr>
                        <a:t>заявительном</a:t>
                      </a:r>
                      <a:r>
                        <a:rPr sz="1000" b="1" spc="-20" dirty="0">
                          <a:solidFill>
                            <a:srgbClr val="FFFFFF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Liberation Sans Narrow"/>
                          <a:cs typeface="Liberation Sans Narrow"/>
                        </a:rPr>
                        <a:t>порядке:</a:t>
                      </a:r>
                      <a:endParaRPr sz="1000"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35776" marB="0">
                    <a:solidFill>
                      <a:srgbClr val="1F4E79"/>
                    </a:solidFill>
                  </a:tcPr>
                </a:tc>
              </a:tr>
              <a:tr h="2256054">
                <a:tc>
                  <a:txBody>
                    <a:bodyPr/>
                    <a:lstStyle/>
                    <a:p>
                      <a:pPr marL="294005" marR="117475" indent="-172085" algn="just">
                        <a:lnSpc>
                          <a:spcPct val="100000"/>
                        </a:lnSpc>
                        <a:spcBef>
                          <a:spcPts val="450"/>
                        </a:spcBef>
                        <a:buFont typeface="Wingdings"/>
                        <a:buChar char=""/>
                        <a:tabLst>
                          <a:tab pos="294640" algn="l"/>
                        </a:tabLst>
                      </a:pP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о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производимой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юридическим лицом,  индивидуальным предпринимателем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продукции 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(в соответствии </a:t>
                      </a:r>
                      <a:r>
                        <a:rPr sz="900" dirty="0">
                          <a:latin typeface="Liberation Sans Narrow"/>
                          <a:cs typeface="Liberation Sans Narrow"/>
                        </a:rPr>
                        <a:t>с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ОКВЭД-2 </a:t>
                      </a:r>
                      <a:r>
                        <a:rPr sz="900" dirty="0">
                          <a:latin typeface="Liberation Sans Narrow"/>
                          <a:cs typeface="Liberation Sans Narrow"/>
                        </a:rPr>
                        <a:t>и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ОКПД-2) </a:t>
                      </a: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с 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указанием на </a:t>
                      </a:r>
                      <a:r>
                        <a:rPr sz="900" b="1" spc="-10" dirty="0">
                          <a:latin typeface="Liberation Sans Narrow"/>
                          <a:cs typeface="Liberation Sans Narrow"/>
                        </a:rPr>
                        <a:t>соответствие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такой продукции  критериям отнесения </a:t>
                      </a: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к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инновационной  </a:t>
                      </a: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продукции,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высокотехнологичной</a:t>
                      </a:r>
                      <a:r>
                        <a:rPr sz="900" b="1" spc="-85" dirty="0"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продукции;</a:t>
                      </a:r>
                      <a:endParaRPr sz="900" dirty="0">
                        <a:latin typeface="Liberation Sans Narrow"/>
                        <a:cs typeface="Liberation Sans Narrow"/>
                      </a:endParaRPr>
                    </a:p>
                    <a:p>
                      <a:pPr marL="294005" indent="-172085">
                        <a:lnSpc>
                          <a:spcPct val="100000"/>
                        </a:lnSpc>
                        <a:spcBef>
                          <a:spcPts val="195"/>
                        </a:spcBef>
                        <a:buFont typeface="Wingdings"/>
                        <a:buChar char=""/>
                        <a:tabLst>
                          <a:tab pos="294640" algn="l"/>
                        </a:tabLst>
                      </a:pPr>
                      <a:r>
                        <a:rPr sz="900" dirty="0">
                          <a:latin typeface="Liberation Sans Narrow"/>
                          <a:cs typeface="Liberation Sans Narrow"/>
                        </a:rPr>
                        <a:t>об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участии </a:t>
                      </a:r>
                      <a:r>
                        <a:rPr sz="900" dirty="0">
                          <a:latin typeface="Liberation Sans Narrow"/>
                          <a:cs typeface="Liberation Sans Narrow"/>
                        </a:rPr>
                        <a:t>в </a:t>
                      </a: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программах</a:t>
                      </a:r>
                      <a:r>
                        <a:rPr sz="900" b="1" spc="-90" dirty="0"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партнерства;</a:t>
                      </a:r>
                      <a:endParaRPr sz="900" dirty="0">
                        <a:latin typeface="Liberation Sans Narrow"/>
                        <a:cs typeface="Liberation Sans Narrow"/>
                      </a:endParaRPr>
                    </a:p>
                    <a:p>
                      <a:pPr marL="294005" marR="117475" indent="-172085" algn="just">
                        <a:lnSpc>
                          <a:spcPct val="100000"/>
                        </a:lnSpc>
                        <a:spcBef>
                          <a:spcPts val="204"/>
                        </a:spcBef>
                        <a:buFont typeface="Wingdings"/>
                        <a:buChar char=""/>
                        <a:tabLst>
                          <a:tab pos="294640" algn="l"/>
                        </a:tabLst>
                      </a:pP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о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контрактах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, заключенных </a:t>
                      </a:r>
                      <a:r>
                        <a:rPr sz="900" dirty="0">
                          <a:latin typeface="Liberation Sans Narrow"/>
                          <a:cs typeface="Liberation Sans Narrow"/>
                        </a:rPr>
                        <a:t>в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соответствии </a:t>
                      </a: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с 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Законом №44-ФЗ, </a:t>
                      </a: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и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(или) договорах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,  заключенных </a:t>
                      </a:r>
                      <a:r>
                        <a:rPr sz="900" dirty="0">
                          <a:latin typeface="Liberation Sans Narrow"/>
                          <a:cs typeface="Liberation Sans Narrow"/>
                        </a:rPr>
                        <a:t>в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соответствии </a:t>
                      </a:r>
                      <a:r>
                        <a:rPr sz="900" dirty="0">
                          <a:latin typeface="Liberation Sans Narrow"/>
                          <a:cs typeface="Liberation Sans Narrow"/>
                        </a:rPr>
                        <a:t>с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Законом №223-  ФЗ.</a:t>
                      </a:r>
                      <a:endParaRPr sz="900" dirty="0"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45350" marB="0">
                    <a:solidFill>
                      <a:srgbClr val="ECECEC">
                        <a:alpha val="90194"/>
                      </a:srgbClr>
                    </a:solidFill>
                  </a:tcPr>
                </a:tc>
              </a:tr>
              <a:tr h="453948">
                <a:tc>
                  <a:txBody>
                    <a:bodyPr/>
                    <a:lstStyle/>
                    <a:p>
                      <a:pPr marL="620395" marR="610235" indent="-2540" algn="ctr">
                        <a:lnSpc>
                          <a:spcPts val="1400"/>
                        </a:lnSpc>
                        <a:spcBef>
                          <a:spcPts val="1160"/>
                        </a:spcBef>
                      </a:pPr>
                      <a:endParaRPr sz="1000" dirty="0"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116903" marB="0">
                    <a:solidFill>
                      <a:srgbClr val="1F4E79"/>
                    </a:solidFill>
                  </a:tcPr>
                </a:tc>
              </a:tr>
            </a:tbl>
          </a:graphicData>
        </a:graphic>
      </p:graphicFrame>
      <p:sp>
        <p:nvSpPr>
          <p:cNvPr id="26" name="object 26"/>
          <p:cNvSpPr/>
          <p:nvPr/>
        </p:nvSpPr>
        <p:spPr>
          <a:xfrm>
            <a:off x="274320" y="873148"/>
            <a:ext cx="2443439" cy="10533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9" name="object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3270522"/>
              </p:ext>
            </p:extLst>
          </p:nvPr>
        </p:nvGraphicFramePr>
        <p:xfrm>
          <a:off x="258834" y="1602385"/>
          <a:ext cx="2447771" cy="49781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7771"/>
              </a:tblGrid>
              <a:tr h="419271">
                <a:tc>
                  <a:txBody>
                    <a:bodyPr/>
                    <a:lstStyle/>
                    <a:p>
                      <a:pPr marL="70993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Liberation Sans Narrow"/>
                          <a:cs typeface="Liberation Sans Narrow"/>
                        </a:rPr>
                        <a:t>ЕИС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Liberation Sans Narrow"/>
                          <a:cs typeface="Liberation Sans Narrow"/>
                        </a:rPr>
                        <a:t>в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Liberation Sans Narrow"/>
                          <a:cs typeface="Liberation Sans Narrow"/>
                        </a:rPr>
                        <a:t>сфере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Liberation Sans Narrow"/>
                          <a:cs typeface="Liberation Sans Narrow"/>
                        </a:rPr>
                        <a:t>закупок</a:t>
                      </a:r>
                      <a:endParaRPr sz="1400" dirty="0"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38800" marB="0">
                    <a:solidFill>
                      <a:srgbClr val="EC7C30"/>
                    </a:solidFill>
                  </a:tcPr>
                </a:tc>
              </a:tr>
              <a:tr h="154959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Liberation Sans Narrow"/>
                          <a:cs typeface="Liberation Sans Narrow"/>
                        </a:rPr>
                        <a:t>Назначение:</a:t>
                      </a:r>
                      <a:endParaRPr sz="1000"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19652" marB="0">
                    <a:solidFill>
                      <a:srgbClr val="1F4E79"/>
                    </a:solidFill>
                  </a:tcPr>
                </a:tc>
              </a:tr>
              <a:tr h="1638154">
                <a:tc>
                  <a:txBody>
                    <a:bodyPr/>
                    <a:lstStyle/>
                    <a:p>
                      <a:pPr marL="285115" marR="99060" indent="-172085" algn="just">
                        <a:lnSpc>
                          <a:spcPct val="100000"/>
                        </a:lnSpc>
                        <a:spcBef>
                          <a:spcPts val="355"/>
                        </a:spcBef>
                        <a:buFont typeface="Wingdings"/>
                        <a:buChar char=""/>
                        <a:tabLst>
                          <a:tab pos="285750" algn="l"/>
                        </a:tabLst>
                      </a:pP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официальный </a:t>
                      </a:r>
                      <a:r>
                        <a:rPr sz="900" spc="-10" dirty="0">
                          <a:latin typeface="Liberation Sans Narrow"/>
                          <a:cs typeface="Liberation Sans Narrow"/>
                        </a:rPr>
                        <a:t>сайт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единой информационной системы  </a:t>
                      </a:r>
                      <a:r>
                        <a:rPr sz="900" dirty="0">
                          <a:latin typeface="Liberation Sans Narrow"/>
                          <a:cs typeface="Liberation Sans Narrow"/>
                        </a:rPr>
                        <a:t>в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сфере закупок </a:t>
                      </a:r>
                      <a:r>
                        <a:rPr sz="900" dirty="0">
                          <a:latin typeface="Liberation Sans Narrow"/>
                          <a:cs typeface="Liberation Sans Narrow"/>
                        </a:rPr>
                        <a:t>в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информационно-  телекоммуникационной сети Интернет предназначен  </a:t>
                      </a: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для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обеспечения свободного </a:t>
                      </a: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и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безвозмездного  </a:t>
                      </a: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доступа к полной и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достоверной информации </a:t>
                      </a: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о 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контрактной системе </a:t>
                      </a: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в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сфере закупок </a:t>
                      </a: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и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закупках  товаров, работ, </a:t>
                      </a:r>
                      <a:r>
                        <a:rPr sz="900" b="1" spc="-10" dirty="0">
                          <a:latin typeface="Liberation Sans Narrow"/>
                          <a:cs typeface="Liberation Sans Narrow"/>
                        </a:rPr>
                        <a:t>услуг</a:t>
                      </a:r>
                      <a:r>
                        <a:rPr sz="900" spc="-10" dirty="0">
                          <a:latin typeface="Liberation Sans Narrow"/>
                          <a:cs typeface="Liberation Sans Narrow"/>
                        </a:rPr>
                        <a:t>, </a:t>
                      </a:r>
                      <a:r>
                        <a:rPr sz="900" dirty="0">
                          <a:latin typeface="Liberation Sans Narrow"/>
                          <a:cs typeface="Liberation Sans Narrow"/>
                        </a:rPr>
                        <a:t>отдельными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видами  юридических лиц, </a:t>
                      </a:r>
                      <a:r>
                        <a:rPr sz="900" dirty="0">
                          <a:latin typeface="Liberation Sans Narrow"/>
                          <a:cs typeface="Liberation Sans Narrow"/>
                        </a:rPr>
                        <a:t>а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также </a:t>
                      </a: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для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формирования,  </a:t>
                      </a: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обработки и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хранения </a:t>
                      </a: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такой</a:t>
                      </a:r>
                      <a:r>
                        <a:rPr sz="900" b="1" spc="-95" dirty="0"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900" b="1" dirty="0">
                          <a:latin typeface="Liberation Sans Narrow"/>
                          <a:cs typeface="Liberation Sans Narrow"/>
                        </a:rPr>
                        <a:t>информации</a:t>
                      </a:r>
                      <a:r>
                        <a:rPr sz="900" dirty="0">
                          <a:latin typeface="Liberation Sans Narrow"/>
                          <a:cs typeface="Liberation Sans Narrow"/>
                        </a:rPr>
                        <a:t>.</a:t>
                      </a:r>
                      <a:endParaRPr sz="900"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35776" marB="0">
                    <a:solidFill>
                      <a:srgbClr val="ECECEC">
                        <a:alpha val="90194"/>
                      </a:srgbClr>
                    </a:solidFill>
                  </a:tcPr>
                </a:tc>
              </a:tr>
              <a:tr h="154959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Liberation Sans Narrow"/>
                          <a:cs typeface="Liberation Sans Narrow"/>
                        </a:rPr>
                        <a:t>Порядок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Liberation Sans Narrow"/>
                          <a:cs typeface="Liberation Sans Narrow"/>
                        </a:rPr>
                        <a:t>размещения:</a:t>
                      </a:r>
                      <a:endParaRPr sz="1000"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19652" marB="0">
                    <a:solidFill>
                      <a:srgbClr val="1F4E79"/>
                    </a:solidFill>
                  </a:tcPr>
                </a:tc>
              </a:tr>
              <a:tr h="1396533">
                <a:tc>
                  <a:txBody>
                    <a:bodyPr/>
                    <a:lstStyle/>
                    <a:p>
                      <a:pPr marL="280670" marR="99060" indent="-172720" algn="just">
                        <a:lnSpc>
                          <a:spcPct val="100000"/>
                        </a:lnSpc>
                        <a:spcBef>
                          <a:spcPts val="414"/>
                        </a:spcBef>
                        <a:buFont typeface="Wingdings"/>
                        <a:buChar char=""/>
                        <a:tabLst>
                          <a:tab pos="281305" algn="l"/>
                        </a:tabLst>
                      </a:pP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регламентируется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Федеральным законом </a:t>
                      </a:r>
                      <a:r>
                        <a:rPr sz="900" b="1" spc="-15" dirty="0">
                          <a:latin typeface="Liberation Sans Narrow"/>
                          <a:cs typeface="Liberation Sans Narrow"/>
                        </a:rPr>
                        <a:t>от 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05.04.2013 №44-ФЗ </a:t>
                      </a:r>
                      <a:r>
                        <a:rPr sz="900" spc="-10" dirty="0">
                          <a:latin typeface="Liberation Sans Narrow"/>
                          <a:cs typeface="Liberation Sans Narrow"/>
                        </a:rPr>
                        <a:t>«О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контрактной системе </a:t>
                      </a:r>
                      <a:r>
                        <a:rPr sz="900" dirty="0">
                          <a:latin typeface="Liberation Sans Narrow"/>
                          <a:cs typeface="Liberation Sans Narrow"/>
                        </a:rPr>
                        <a:t>в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сфере  закупок товаров, работ, услуг </a:t>
                      </a:r>
                      <a:r>
                        <a:rPr sz="900" dirty="0">
                          <a:latin typeface="Liberation Sans Narrow"/>
                          <a:cs typeface="Liberation Sans Narrow"/>
                        </a:rPr>
                        <a:t>для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обеспечения  государственных </a:t>
                      </a:r>
                      <a:r>
                        <a:rPr sz="900" dirty="0">
                          <a:latin typeface="Liberation Sans Narrow"/>
                          <a:cs typeface="Liberation Sans Narrow"/>
                        </a:rPr>
                        <a:t>и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муниципальных нужд» </a:t>
                      </a:r>
                      <a:r>
                        <a:rPr sz="900" dirty="0">
                          <a:latin typeface="Liberation Sans Narrow"/>
                          <a:cs typeface="Liberation Sans Narrow"/>
                        </a:rPr>
                        <a:t>и  </a:t>
                      </a:r>
                      <a:r>
                        <a:rPr sz="900" b="1" spc="-5" dirty="0">
                          <a:latin typeface="Liberation Sans Narrow"/>
                          <a:cs typeface="Liberation Sans Narrow"/>
                        </a:rPr>
                        <a:t>Федеральным законом от 18.07.2011 №223-ФЗ </a:t>
                      </a:r>
                      <a:r>
                        <a:rPr sz="900" spc="-15" dirty="0">
                          <a:latin typeface="Liberation Sans Narrow"/>
                          <a:cs typeface="Liberation Sans Narrow"/>
                        </a:rPr>
                        <a:t>«О 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закупках товаров, работ, услуг </a:t>
                      </a:r>
                      <a:r>
                        <a:rPr sz="900" dirty="0">
                          <a:latin typeface="Liberation Sans Narrow"/>
                          <a:cs typeface="Liberation Sans Narrow"/>
                        </a:rPr>
                        <a:t>отдельными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видами  юридических лиц», </a:t>
                      </a:r>
                      <a:r>
                        <a:rPr sz="900" dirty="0">
                          <a:latin typeface="Liberation Sans Narrow"/>
                          <a:cs typeface="Liberation Sans Narrow"/>
                        </a:rPr>
                        <a:t>а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также соответствующими  подзаконными</a:t>
                      </a:r>
                      <a:r>
                        <a:rPr sz="900" spc="-40" dirty="0"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900" spc="-5" dirty="0">
                          <a:latin typeface="Liberation Sans Narrow"/>
                          <a:cs typeface="Liberation Sans Narrow"/>
                        </a:rPr>
                        <a:t>актами.</a:t>
                      </a:r>
                      <a:endParaRPr sz="900"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41822" marB="0">
                    <a:solidFill>
                      <a:srgbClr val="ECECEC">
                        <a:alpha val="90194"/>
                      </a:srgbClr>
                    </a:solidFill>
                  </a:tcPr>
                </a:tc>
              </a:tr>
              <a:tr h="799045">
                <a:tc>
                  <a:txBody>
                    <a:bodyPr/>
                    <a:lstStyle/>
                    <a:p>
                      <a:pPr marL="831215" marR="822960" algn="just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endParaRPr sz="1000" dirty="0"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26202" marB="0">
                    <a:solidFill>
                      <a:srgbClr val="1F4E79"/>
                    </a:solidFill>
                  </a:tcPr>
                </a:tc>
              </a:tr>
            </a:tbl>
          </a:graphicData>
        </a:graphic>
      </p:graphicFrame>
      <p:sp>
        <p:nvSpPr>
          <p:cNvPr id="30" name="object 30"/>
          <p:cNvSpPr/>
          <p:nvPr/>
        </p:nvSpPr>
        <p:spPr>
          <a:xfrm>
            <a:off x="3425682" y="3198720"/>
            <a:ext cx="2450076" cy="10726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91095" y="21769"/>
            <a:ext cx="593991" cy="6869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86518" y="825984"/>
            <a:ext cx="2527505" cy="1369081"/>
          </a:xfrm>
          <a:custGeom>
            <a:avLst/>
            <a:gdLst/>
            <a:ahLst/>
            <a:cxnLst/>
            <a:rect l="l" t="t" r="r" b="b"/>
            <a:pathLst>
              <a:path w="3482340" h="1725295">
                <a:moveTo>
                  <a:pt x="0" y="862584"/>
                </a:moveTo>
                <a:lnTo>
                  <a:pt x="4566" y="799627"/>
                </a:lnTo>
                <a:lnTo>
                  <a:pt x="18058" y="737895"/>
                </a:lnTo>
                <a:lnTo>
                  <a:pt x="40158" y="677543"/>
                </a:lnTo>
                <a:lnTo>
                  <a:pt x="70553" y="618729"/>
                </a:lnTo>
                <a:lnTo>
                  <a:pt x="108929" y="561606"/>
                </a:lnTo>
                <a:lnTo>
                  <a:pt x="154970" y="506332"/>
                </a:lnTo>
                <a:lnTo>
                  <a:pt x="208361" y="453062"/>
                </a:lnTo>
                <a:lnTo>
                  <a:pt x="237715" y="427228"/>
                </a:lnTo>
                <a:lnTo>
                  <a:pt x="268789" y="401952"/>
                </a:lnTo>
                <a:lnTo>
                  <a:pt x="301543" y="377257"/>
                </a:lnTo>
                <a:lnTo>
                  <a:pt x="335938" y="353159"/>
                </a:lnTo>
                <a:lnTo>
                  <a:pt x="371935" y="329680"/>
                </a:lnTo>
                <a:lnTo>
                  <a:pt x="409493" y="306838"/>
                </a:lnTo>
                <a:lnTo>
                  <a:pt x="448575" y="284653"/>
                </a:lnTo>
                <a:lnTo>
                  <a:pt x="489141" y="263145"/>
                </a:lnTo>
                <a:lnTo>
                  <a:pt x="531151" y="242332"/>
                </a:lnTo>
                <a:lnTo>
                  <a:pt x="574566" y="222235"/>
                </a:lnTo>
                <a:lnTo>
                  <a:pt x="619347" y="202873"/>
                </a:lnTo>
                <a:lnTo>
                  <a:pt x="665454" y="184266"/>
                </a:lnTo>
                <a:lnTo>
                  <a:pt x="712847" y="166432"/>
                </a:lnTo>
                <a:lnTo>
                  <a:pt x="761489" y="149392"/>
                </a:lnTo>
                <a:lnTo>
                  <a:pt x="811339" y="133165"/>
                </a:lnTo>
                <a:lnTo>
                  <a:pt x="862358" y="117771"/>
                </a:lnTo>
                <a:lnTo>
                  <a:pt x="914506" y="103228"/>
                </a:lnTo>
                <a:lnTo>
                  <a:pt x="967745" y="89557"/>
                </a:lnTo>
                <a:lnTo>
                  <a:pt x="1022035" y="76777"/>
                </a:lnTo>
                <a:lnTo>
                  <a:pt x="1077336" y="64907"/>
                </a:lnTo>
                <a:lnTo>
                  <a:pt x="1133610" y="53967"/>
                </a:lnTo>
                <a:lnTo>
                  <a:pt x="1190817" y="43976"/>
                </a:lnTo>
                <a:lnTo>
                  <a:pt x="1248917" y="34954"/>
                </a:lnTo>
                <a:lnTo>
                  <a:pt x="1307871" y="26921"/>
                </a:lnTo>
                <a:lnTo>
                  <a:pt x="1367641" y="19895"/>
                </a:lnTo>
                <a:lnTo>
                  <a:pt x="1428186" y="13897"/>
                </a:lnTo>
                <a:lnTo>
                  <a:pt x="1489468" y="8946"/>
                </a:lnTo>
                <a:lnTo>
                  <a:pt x="1551446" y="5061"/>
                </a:lnTo>
                <a:lnTo>
                  <a:pt x="1614082" y="2262"/>
                </a:lnTo>
                <a:lnTo>
                  <a:pt x="1677336" y="568"/>
                </a:lnTo>
                <a:lnTo>
                  <a:pt x="1741170" y="0"/>
                </a:lnTo>
                <a:lnTo>
                  <a:pt x="1805003" y="568"/>
                </a:lnTo>
                <a:lnTo>
                  <a:pt x="1868257" y="2262"/>
                </a:lnTo>
                <a:lnTo>
                  <a:pt x="1930893" y="5061"/>
                </a:lnTo>
                <a:lnTo>
                  <a:pt x="1992871" y="8946"/>
                </a:lnTo>
                <a:lnTo>
                  <a:pt x="2054153" y="13897"/>
                </a:lnTo>
                <a:lnTo>
                  <a:pt x="2114698" y="19895"/>
                </a:lnTo>
                <a:lnTo>
                  <a:pt x="2174468" y="26921"/>
                </a:lnTo>
                <a:lnTo>
                  <a:pt x="2233422" y="34954"/>
                </a:lnTo>
                <a:lnTo>
                  <a:pt x="2291522" y="43976"/>
                </a:lnTo>
                <a:lnTo>
                  <a:pt x="2348729" y="53967"/>
                </a:lnTo>
                <a:lnTo>
                  <a:pt x="2405003" y="64907"/>
                </a:lnTo>
                <a:lnTo>
                  <a:pt x="2460304" y="76777"/>
                </a:lnTo>
                <a:lnTo>
                  <a:pt x="2514594" y="89557"/>
                </a:lnTo>
                <a:lnTo>
                  <a:pt x="2567833" y="103228"/>
                </a:lnTo>
                <a:lnTo>
                  <a:pt x="2619981" y="117771"/>
                </a:lnTo>
                <a:lnTo>
                  <a:pt x="2671000" y="133165"/>
                </a:lnTo>
                <a:lnTo>
                  <a:pt x="2720850" y="149392"/>
                </a:lnTo>
                <a:lnTo>
                  <a:pt x="2769492" y="166432"/>
                </a:lnTo>
                <a:lnTo>
                  <a:pt x="2816885" y="184266"/>
                </a:lnTo>
                <a:lnTo>
                  <a:pt x="2862992" y="202873"/>
                </a:lnTo>
                <a:lnTo>
                  <a:pt x="2907773" y="222235"/>
                </a:lnTo>
                <a:lnTo>
                  <a:pt x="2951188" y="242332"/>
                </a:lnTo>
                <a:lnTo>
                  <a:pt x="2993198" y="263145"/>
                </a:lnTo>
                <a:lnTo>
                  <a:pt x="3033764" y="284653"/>
                </a:lnTo>
                <a:lnTo>
                  <a:pt x="3072846" y="306838"/>
                </a:lnTo>
                <a:lnTo>
                  <a:pt x="3110404" y="329680"/>
                </a:lnTo>
                <a:lnTo>
                  <a:pt x="3146401" y="353159"/>
                </a:lnTo>
                <a:lnTo>
                  <a:pt x="3180796" y="377257"/>
                </a:lnTo>
                <a:lnTo>
                  <a:pt x="3213550" y="401952"/>
                </a:lnTo>
                <a:lnTo>
                  <a:pt x="3244624" y="427227"/>
                </a:lnTo>
                <a:lnTo>
                  <a:pt x="3273978" y="453062"/>
                </a:lnTo>
                <a:lnTo>
                  <a:pt x="3301573" y="479437"/>
                </a:lnTo>
                <a:lnTo>
                  <a:pt x="3351328" y="533728"/>
                </a:lnTo>
                <a:lnTo>
                  <a:pt x="3393576" y="589946"/>
                </a:lnTo>
                <a:lnTo>
                  <a:pt x="3428000" y="647934"/>
                </a:lnTo>
                <a:lnTo>
                  <a:pt x="3454288" y="707537"/>
                </a:lnTo>
                <a:lnTo>
                  <a:pt x="3472123" y="768598"/>
                </a:lnTo>
                <a:lnTo>
                  <a:pt x="3481191" y="830962"/>
                </a:lnTo>
                <a:lnTo>
                  <a:pt x="3482340" y="862584"/>
                </a:lnTo>
                <a:lnTo>
                  <a:pt x="3481191" y="894205"/>
                </a:lnTo>
                <a:lnTo>
                  <a:pt x="3472123" y="956569"/>
                </a:lnTo>
                <a:lnTo>
                  <a:pt x="3454288" y="1017630"/>
                </a:lnTo>
                <a:lnTo>
                  <a:pt x="3428000" y="1077233"/>
                </a:lnTo>
                <a:lnTo>
                  <a:pt x="3393576" y="1135221"/>
                </a:lnTo>
                <a:lnTo>
                  <a:pt x="3351328" y="1191439"/>
                </a:lnTo>
                <a:lnTo>
                  <a:pt x="3301573" y="1245730"/>
                </a:lnTo>
                <a:lnTo>
                  <a:pt x="3273978" y="1272105"/>
                </a:lnTo>
                <a:lnTo>
                  <a:pt x="3244624" y="1297940"/>
                </a:lnTo>
                <a:lnTo>
                  <a:pt x="3213550" y="1323215"/>
                </a:lnTo>
                <a:lnTo>
                  <a:pt x="3180796" y="1347910"/>
                </a:lnTo>
                <a:lnTo>
                  <a:pt x="3146401" y="1372008"/>
                </a:lnTo>
                <a:lnTo>
                  <a:pt x="3110404" y="1395487"/>
                </a:lnTo>
                <a:lnTo>
                  <a:pt x="3072846" y="1418329"/>
                </a:lnTo>
                <a:lnTo>
                  <a:pt x="3033764" y="1440514"/>
                </a:lnTo>
                <a:lnTo>
                  <a:pt x="2993198" y="1462022"/>
                </a:lnTo>
                <a:lnTo>
                  <a:pt x="2951188" y="1482835"/>
                </a:lnTo>
                <a:lnTo>
                  <a:pt x="2907773" y="1502932"/>
                </a:lnTo>
                <a:lnTo>
                  <a:pt x="2862992" y="1522294"/>
                </a:lnTo>
                <a:lnTo>
                  <a:pt x="2816885" y="1540901"/>
                </a:lnTo>
                <a:lnTo>
                  <a:pt x="2769492" y="1558735"/>
                </a:lnTo>
                <a:lnTo>
                  <a:pt x="2720850" y="1575775"/>
                </a:lnTo>
                <a:lnTo>
                  <a:pt x="2671000" y="1592002"/>
                </a:lnTo>
                <a:lnTo>
                  <a:pt x="2619981" y="1607396"/>
                </a:lnTo>
                <a:lnTo>
                  <a:pt x="2567833" y="1621939"/>
                </a:lnTo>
                <a:lnTo>
                  <a:pt x="2514594" y="1635610"/>
                </a:lnTo>
                <a:lnTo>
                  <a:pt x="2460304" y="1648390"/>
                </a:lnTo>
                <a:lnTo>
                  <a:pt x="2405003" y="1660260"/>
                </a:lnTo>
                <a:lnTo>
                  <a:pt x="2348729" y="1671200"/>
                </a:lnTo>
                <a:lnTo>
                  <a:pt x="2291522" y="1681191"/>
                </a:lnTo>
                <a:lnTo>
                  <a:pt x="2233422" y="1690213"/>
                </a:lnTo>
                <a:lnTo>
                  <a:pt x="2174468" y="1698246"/>
                </a:lnTo>
                <a:lnTo>
                  <a:pt x="2114698" y="1705272"/>
                </a:lnTo>
                <a:lnTo>
                  <a:pt x="2054153" y="1711270"/>
                </a:lnTo>
                <a:lnTo>
                  <a:pt x="1992871" y="1716221"/>
                </a:lnTo>
                <a:lnTo>
                  <a:pt x="1930893" y="1720106"/>
                </a:lnTo>
                <a:lnTo>
                  <a:pt x="1868257" y="1722905"/>
                </a:lnTo>
                <a:lnTo>
                  <a:pt x="1805003" y="1724599"/>
                </a:lnTo>
                <a:lnTo>
                  <a:pt x="1741170" y="1725168"/>
                </a:lnTo>
                <a:lnTo>
                  <a:pt x="1677336" y="1724599"/>
                </a:lnTo>
                <a:lnTo>
                  <a:pt x="1614082" y="1722905"/>
                </a:lnTo>
                <a:lnTo>
                  <a:pt x="1551446" y="1720106"/>
                </a:lnTo>
                <a:lnTo>
                  <a:pt x="1489468" y="1716221"/>
                </a:lnTo>
                <a:lnTo>
                  <a:pt x="1428186" y="1711270"/>
                </a:lnTo>
                <a:lnTo>
                  <a:pt x="1367641" y="1705272"/>
                </a:lnTo>
                <a:lnTo>
                  <a:pt x="1307871" y="1698246"/>
                </a:lnTo>
                <a:lnTo>
                  <a:pt x="1248917" y="1690213"/>
                </a:lnTo>
                <a:lnTo>
                  <a:pt x="1190817" y="1681191"/>
                </a:lnTo>
                <a:lnTo>
                  <a:pt x="1133610" y="1671200"/>
                </a:lnTo>
                <a:lnTo>
                  <a:pt x="1077336" y="1660260"/>
                </a:lnTo>
                <a:lnTo>
                  <a:pt x="1022035" y="1648390"/>
                </a:lnTo>
                <a:lnTo>
                  <a:pt x="967745" y="1635610"/>
                </a:lnTo>
                <a:lnTo>
                  <a:pt x="914506" y="1621939"/>
                </a:lnTo>
                <a:lnTo>
                  <a:pt x="862358" y="1607396"/>
                </a:lnTo>
                <a:lnTo>
                  <a:pt x="811339" y="1592002"/>
                </a:lnTo>
                <a:lnTo>
                  <a:pt x="761489" y="1575775"/>
                </a:lnTo>
                <a:lnTo>
                  <a:pt x="712847" y="1558735"/>
                </a:lnTo>
                <a:lnTo>
                  <a:pt x="665454" y="1540901"/>
                </a:lnTo>
                <a:lnTo>
                  <a:pt x="619347" y="1522294"/>
                </a:lnTo>
                <a:lnTo>
                  <a:pt x="574566" y="1502932"/>
                </a:lnTo>
                <a:lnTo>
                  <a:pt x="531151" y="1482835"/>
                </a:lnTo>
                <a:lnTo>
                  <a:pt x="489141" y="1462022"/>
                </a:lnTo>
                <a:lnTo>
                  <a:pt x="448575" y="1440514"/>
                </a:lnTo>
                <a:lnTo>
                  <a:pt x="409493" y="1418329"/>
                </a:lnTo>
                <a:lnTo>
                  <a:pt x="371935" y="1395487"/>
                </a:lnTo>
                <a:lnTo>
                  <a:pt x="335938" y="1372008"/>
                </a:lnTo>
                <a:lnTo>
                  <a:pt x="301543" y="1347910"/>
                </a:lnTo>
                <a:lnTo>
                  <a:pt x="268789" y="1323215"/>
                </a:lnTo>
                <a:lnTo>
                  <a:pt x="237715" y="1297940"/>
                </a:lnTo>
                <a:lnTo>
                  <a:pt x="208361" y="1272105"/>
                </a:lnTo>
                <a:lnTo>
                  <a:pt x="180766" y="1245730"/>
                </a:lnTo>
                <a:lnTo>
                  <a:pt x="131011" y="1191439"/>
                </a:lnTo>
                <a:lnTo>
                  <a:pt x="88763" y="1135221"/>
                </a:lnTo>
                <a:lnTo>
                  <a:pt x="54339" y="1077233"/>
                </a:lnTo>
                <a:lnTo>
                  <a:pt x="28051" y="1017630"/>
                </a:lnTo>
                <a:lnTo>
                  <a:pt x="10216" y="956569"/>
                </a:lnTo>
                <a:lnTo>
                  <a:pt x="1148" y="894205"/>
                </a:lnTo>
                <a:lnTo>
                  <a:pt x="0" y="862584"/>
                </a:lnTo>
                <a:close/>
              </a:path>
            </a:pathLst>
          </a:custGeom>
          <a:ln w="64008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600560" y="1511750"/>
            <a:ext cx="2250051" cy="468080"/>
          </a:xfrm>
          <a:prstGeom prst="rect">
            <a:avLst/>
          </a:prstGeom>
          <a:solidFill>
            <a:srgbClr val="EC7C30"/>
          </a:solidFill>
        </p:spPr>
        <p:txBody>
          <a:bodyPr vert="horz" wrap="square" lIns="0" tIns="36833" rIns="0" bIns="0" rtlCol="0">
            <a:spAutoFit/>
          </a:bodyPr>
          <a:lstStyle/>
          <a:p>
            <a:pPr marL="55488">
              <a:spcBef>
                <a:spcPts val="290"/>
              </a:spcBef>
            </a:pPr>
            <a:r>
              <a:rPr sz="1400" b="1" spc="-4" dirty="0">
                <a:solidFill>
                  <a:srgbClr val="FFFFFF"/>
                </a:solidFill>
                <a:latin typeface="Liberation Sans Narrow"/>
                <a:cs typeface="Liberation Sans Narrow"/>
              </a:rPr>
              <a:t>Единый реестр субъектов</a:t>
            </a:r>
            <a:r>
              <a:rPr sz="1400" b="1" spc="23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1400" b="1" spc="-4" dirty="0">
                <a:solidFill>
                  <a:srgbClr val="FFFFFF"/>
                </a:solidFill>
                <a:latin typeface="Liberation Sans Narrow"/>
                <a:cs typeface="Liberation Sans Narrow"/>
              </a:rPr>
              <a:t>МСП</a:t>
            </a:r>
            <a:endParaRPr sz="1400" dirty="0">
              <a:latin typeface="Liberation Sans Narrow"/>
              <a:cs typeface="Liberation Sans Narr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945621" y="2711354"/>
            <a:ext cx="3416095" cy="475676"/>
          </a:xfrm>
          <a:prstGeom prst="rect">
            <a:avLst/>
          </a:prstGeom>
          <a:solidFill>
            <a:srgbClr val="EC7C30"/>
          </a:solidFill>
        </p:spPr>
        <p:txBody>
          <a:bodyPr vert="horz" wrap="square" lIns="0" tIns="0" rIns="0" bIns="0" rtlCol="0">
            <a:spAutoFit/>
          </a:bodyPr>
          <a:lstStyle/>
          <a:p>
            <a:pPr marL="1435" algn="ctr">
              <a:lnSpc>
                <a:spcPts val="1469"/>
              </a:lnSpc>
            </a:pPr>
            <a:r>
              <a:rPr sz="1400" b="1" spc="-4" dirty="0">
                <a:solidFill>
                  <a:srgbClr val="FFFFFF"/>
                </a:solidFill>
                <a:latin typeface="Liberation Sans Narrow"/>
                <a:cs typeface="Liberation Sans Narrow"/>
              </a:rPr>
              <a:t>Единый портал</a:t>
            </a:r>
            <a:r>
              <a:rPr sz="1400" b="1" spc="8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1400" b="1" spc="-4" dirty="0">
                <a:solidFill>
                  <a:srgbClr val="FFFFFF"/>
                </a:solidFill>
                <a:latin typeface="Liberation Sans Narrow"/>
                <a:cs typeface="Liberation Sans Narrow"/>
              </a:rPr>
              <a:t>государственных</a:t>
            </a:r>
            <a:endParaRPr sz="1400">
              <a:latin typeface="Liberation Sans Narrow"/>
              <a:cs typeface="Liberation Sans Narrow"/>
            </a:endParaRPr>
          </a:p>
          <a:p>
            <a:pPr marL="957" algn="ctr">
              <a:spcBef>
                <a:spcPts val="407"/>
              </a:spcBef>
            </a:pPr>
            <a:r>
              <a:rPr sz="1400" b="1" dirty="0">
                <a:solidFill>
                  <a:srgbClr val="FFFFFF"/>
                </a:solidFill>
                <a:latin typeface="Liberation Sans Narrow"/>
                <a:cs typeface="Liberation Sans Narrow"/>
              </a:rPr>
              <a:t>и </a:t>
            </a:r>
            <a:r>
              <a:rPr sz="1400" b="1" spc="-4" dirty="0">
                <a:solidFill>
                  <a:srgbClr val="FFFFFF"/>
                </a:solidFill>
                <a:latin typeface="Liberation Sans Narrow"/>
                <a:cs typeface="Liberation Sans Narrow"/>
              </a:rPr>
              <a:t>муниципальных</a:t>
            </a:r>
            <a:r>
              <a:rPr sz="1400" b="1" spc="4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1400" b="1" spc="-4" dirty="0">
                <a:solidFill>
                  <a:srgbClr val="FFFFFF"/>
                </a:solidFill>
                <a:latin typeface="Liberation Sans Narrow"/>
                <a:cs typeface="Liberation Sans Narrow"/>
              </a:rPr>
              <a:t>услуг</a:t>
            </a:r>
            <a:endParaRPr sz="1400">
              <a:latin typeface="Liberation Sans Narrow"/>
              <a:cs typeface="Liberation Sans Narrow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718311" y="1511078"/>
            <a:ext cx="768760" cy="253963"/>
          </a:xfrm>
          <a:custGeom>
            <a:avLst/>
            <a:gdLst/>
            <a:ahLst/>
            <a:cxnLst/>
            <a:rect l="l" t="t" r="r" b="b"/>
            <a:pathLst>
              <a:path w="1059179" h="320039">
                <a:moveTo>
                  <a:pt x="0" y="319532"/>
                </a:moveTo>
                <a:lnTo>
                  <a:pt x="1059053" y="0"/>
                </a:lnTo>
              </a:path>
            </a:pathLst>
          </a:custGeom>
          <a:ln w="47244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997984" y="1546149"/>
            <a:ext cx="622198" cy="219194"/>
          </a:xfrm>
          <a:custGeom>
            <a:avLst/>
            <a:gdLst/>
            <a:ahLst/>
            <a:cxnLst/>
            <a:rect l="l" t="t" r="r" b="b"/>
            <a:pathLst>
              <a:path w="857250" h="276225">
                <a:moveTo>
                  <a:pt x="0" y="0"/>
                </a:moveTo>
                <a:lnTo>
                  <a:pt x="856741" y="276098"/>
                </a:lnTo>
              </a:path>
            </a:pathLst>
          </a:custGeom>
          <a:ln w="47244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3810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1420" y="513972"/>
            <a:ext cx="4187805" cy="5003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21931" y="82156"/>
            <a:ext cx="3952094" cy="317437"/>
          </a:xfrm>
          <a:prstGeom prst="rect">
            <a:avLst/>
          </a:prstGeom>
        </p:spPr>
        <p:txBody>
          <a:bodyPr vert="horz" wrap="square" lIns="0" tIns="9567" rIns="0" bIns="0" rtlCol="0">
            <a:spAutoFit/>
          </a:bodyPr>
          <a:lstStyle/>
          <a:p>
            <a:pPr marL="9567">
              <a:spcBef>
                <a:spcPts val="75"/>
              </a:spcBef>
            </a:pPr>
            <a:r>
              <a:rPr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 </a:t>
            </a:r>
            <a:r>
              <a:rPr sz="2000" b="1" spc="-4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навигация </a:t>
            </a:r>
            <a:r>
              <a:rPr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000" b="1" spc="-83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4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МСП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6802" y="5573877"/>
            <a:ext cx="8724132" cy="1136146"/>
          </a:xfrm>
          <a:prstGeom prst="rect">
            <a:avLst/>
          </a:prstGeom>
          <a:solidFill>
            <a:srgbClr val="E7E6E6"/>
          </a:solidFill>
        </p:spPr>
        <p:txBody>
          <a:bodyPr vert="horz" wrap="square" lIns="0" tIns="58358" rIns="0" bIns="0" rtlCol="0">
            <a:spAutoFit/>
          </a:bodyPr>
          <a:lstStyle/>
          <a:p>
            <a:pPr marL="109063" marR="102366" algn="just">
              <a:spcBef>
                <a:spcPts val="460"/>
              </a:spcBef>
            </a:pPr>
            <a:r>
              <a:rPr sz="14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и </a:t>
            </a:r>
            <a:r>
              <a:rPr sz="1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наполнению Бизнес-навигатора МСП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4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отношении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171 </a:t>
            </a:r>
            <a:r>
              <a:rPr sz="14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населением </a:t>
            </a:r>
            <a:r>
              <a:rPr sz="14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sz="14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человек  Корпорация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МСП </a:t>
            </a:r>
            <a:r>
              <a:rPr sz="14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проводить </a:t>
            </a:r>
            <a:r>
              <a:rPr sz="1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своими силами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 </a:t>
            </a:r>
            <a:r>
              <a:rPr sz="1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 собственных средств.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sz="14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сбор </a:t>
            </a:r>
            <a:r>
              <a:rPr sz="14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 </a:t>
            </a:r>
            <a:r>
              <a:rPr sz="1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расширения географии (свыше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171 </a:t>
            </a:r>
            <a:r>
              <a:rPr sz="1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города)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осуществляться органами </a:t>
            </a:r>
            <a:r>
              <a:rPr sz="1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власти субъектов РФ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sz="14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</a:t>
            </a:r>
            <a:r>
              <a:rPr sz="1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 самостоятельно </a:t>
            </a:r>
            <a:r>
              <a:rPr sz="14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sz="1400" spc="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приоритетам.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61903" y="1671316"/>
            <a:ext cx="2631665" cy="3455608"/>
          </a:xfrm>
          <a:prstGeom prst="rect">
            <a:avLst/>
          </a:prstGeom>
          <a:solidFill>
            <a:srgbClr val="1F4E79"/>
          </a:solidFill>
        </p:spPr>
        <p:txBody>
          <a:bodyPr vert="horz" wrap="square" lIns="0" tIns="3348" rIns="0" bIns="0" rtlCol="0">
            <a:spAutoFit/>
          </a:bodyPr>
          <a:lstStyle/>
          <a:p>
            <a:pPr>
              <a:spcBef>
                <a:spcPts val="26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271222" marR="169813" indent="-215734">
              <a:buFont typeface="Wingdings"/>
              <a:buChar char=""/>
              <a:tabLst>
                <a:tab pos="271222" algn="l"/>
                <a:tab pos="271700" algn="l"/>
              </a:tabLst>
            </a:pP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Рассчитать бизнес-план </a:t>
            </a: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одного</a:t>
            </a:r>
            <a:r>
              <a:rPr sz="1000" b="1" spc="-5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 </a:t>
            </a: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 </a:t>
            </a: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 с 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населением более 100 тысяч</a:t>
            </a:r>
            <a:r>
              <a:rPr sz="1000" b="1" spc="-2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1222" marR="87059" indent="-215734">
              <a:spcBef>
                <a:spcPts val="226"/>
              </a:spcBef>
              <a:buFont typeface="Wingdings"/>
              <a:buChar char=""/>
              <a:tabLst>
                <a:tab pos="271222" algn="l"/>
                <a:tab pos="271700" algn="l"/>
              </a:tabLst>
            </a:pP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 банк, </a:t>
            </a: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взять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</a:t>
            </a:r>
            <a:r>
              <a:rPr sz="1000" b="1" spc="-7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 гарантии Корпорации</a:t>
            </a:r>
            <a:r>
              <a:rPr sz="1000" b="1" spc="-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МСП.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1222" indent="-215734">
              <a:spcBef>
                <a:spcPts val="226"/>
              </a:spcBef>
              <a:buFont typeface="Wingdings"/>
              <a:buChar char=""/>
              <a:tabLst>
                <a:tab pos="271222" algn="l"/>
                <a:tab pos="271700" algn="l"/>
              </a:tabLst>
            </a:pP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Подобрать в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аренду помещение</a:t>
            </a:r>
            <a:r>
              <a:rPr sz="1000" b="1" spc="-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1222"/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бизнеса.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1222" marR="407072" indent="-215734">
              <a:spcBef>
                <a:spcPts val="230"/>
              </a:spcBef>
              <a:buFont typeface="Wingdings"/>
              <a:buChar char=""/>
              <a:tabLst>
                <a:tab pos="271222" algn="l"/>
                <a:tab pos="271700" algn="l"/>
              </a:tabLst>
            </a:pP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</a:t>
            </a: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известных </a:t>
            </a: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надежных</a:t>
            </a:r>
            <a:r>
              <a:rPr sz="1000" b="1" spc="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франшиз.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1222" marR="329580" indent="-215734">
              <a:spcBef>
                <a:spcPts val="226"/>
              </a:spcBef>
              <a:buFont typeface="Wingdings"/>
              <a:buChar char=""/>
              <a:tabLst>
                <a:tab pos="271222" algn="l"/>
                <a:tab pos="271700" algn="l"/>
              </a:tabLst>
            </a:pP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</a:t>
            </a: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мерах поддержки </a:t>
            </a: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малого и 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</a:t>
            </a: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бизнеса.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1222" marR="591713" indent="-215734">
              <a:spcBef>
                <a:spcPts val="226"/>
              </a:spcBef>
              <a:buFont typeface="Wingdings"/>
              <a:buChar char=""/>
              <a:tabLst>
                <a:tab pos="271222" algn="l"/>
                <a:tab pos="271700" algn="l"/>
              </a:tabLst>
            </a:pP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курсе планов закупок </a:t>
            </a: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конкурсов крупных</a:t>
            </a:r>
            <a:r>
              <a:rPr sz="1000" b="1" spc="-7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заказчиков.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1222" indent="-215734">
              <a:spcBef>
                <a:spcPts val="226"/>
              </a:spcBef>
              <a:buFont typeface="Wingdings"/>
              <a:buChar char=""/>
              <a:tabLst>
                <a:tab pos="271222" algn="l"/>
                <a:tab pos="271700" algn="l"/>
              </a:tabLst>
            </a:pP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 и проверить</a:t>
            </a:r>
            <a:r>
              <a:rPr sz="1000" b="1" spc="-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контрагента.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1222" marR="521875" indent="-215734">
              <a:spcBef>
                <a:spcPts val="226"/>
              </a:spcBef>
              <a:buFont typeface="Wingdings"/>
              <a:buChar char=""/>
              <a:tabLst>
                <a:tab pos="271222" algn="l"/>
                <a:tab pos="271700" algn="l"/>
              </a:tabLst>
            </a:pP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Разместить объявление </a:t>
            </a: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своем  бизнесе.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1222" marR="308055" indent="-215734">
              <a:spcBef>
                <a:spcPts val="226"/>
              </a:spcBef>
              <a:buFont typeface="Wingdings"/>
              <a:buChar char=""/>
              <a:tabLst>
                <a:tab pos="271222" algn="l"/>
                <a:tab pos="271700" algn="l"/>
              </a:tabLst>
            </a:pP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доступ к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новостным,  аналитическим </a:t>
            </a:r>
            <a:r>
              <a:rPr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иным</a:t>
            </a:r>
            <a:r>
              <a:rPr sz="1000" b="1" spc="-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spc="-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материалам.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6225" y="75322"/>
            <a:ext cx="1359807" cy="5546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953930" y="6557639"/>
            <a:ext cx="69133" cy="148160"/>
          </a:xfrm>
          <a:prstGeom prst="rect">
            <a:avLst/>
          </a:prstGeom>
        </p:spPr>
        <p:txBody>
          <a:bodyPr vert="horz" wrap="square" lIns="0" tIns="9567" rIns="0" bIns="0" rtlCol="0">
            <a:spAutoFit/>
          </a:bodyPr>
          <a:lstStyle/>
          <a:p>
            <a:pPr marL="9567">
              <a:spcBef>
                <a:spcPts val="75"/>
              </a:spcBef>
            </a:pPr>
            <a:r>
              <a:rPr sz="900" dirty="0">
                <a:latin typeface="Liberation Sans Narrow"/>
                <a:cs typeface="Liberation Sans Narrow"/>
              </a:rPr>
              <a:t>8</a:t>
            </a:r>
            <a:endParaRPr sz="900">
              <a:latin typeface="Liberation Sans Narrow"/>
              <a:cs typeface="Liberation Sans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0359" y="1664060"/>
            <a:ext cx="1910377" cy="1026936"/>
          </a:xfrm>
          <a:custGeom>
            <a:avLst/>
            <a:gdLst/>
            <a:ahLst/>
            <a:cxnLst/>
            <a:rect l="l" t="t" r="r" b="b"/>
            <a:pathLst>
              <a:path w="2632075" h="1294129">
                <a:moveTo>
                  <a:pt x="2338070" y="0"/>
                </a:moveTo>
                <a:lnTo>
                  <a:pt x="0" y="0"/>
                </a:lnTo>
                <a:lnTo>
                  <a:pt x="0" y="1293876"/>
                </a:lnTo>
                <a:lnTo>
                  <a:pt x="2338070" y="1293876"/>
                </a:lnTo>
                <a:lnTo>
                  <a:pt x="2631948" y="646938"/>
                </a:lnTo>
                <a:lnTo>
                  <a:pt x="233807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4842" y="1664060"/>
            <a:ext cx="2073992" cy="1026936"/>
          </a:xfrm>
          <a:custGeom>
            <a:avLst/>
            <a:gdLst/>
            <a:ahLst/>
            <a:cxnLst/>
            <a:rect l="l" t="t" r="r" b="b"/>
            <a:pathLst>
              <a:path w="2857500" h="1294129">
                <a:moveTo>
                  <a:pt x="2563622" y="0"/>
                </a:moveTo>
                <a:lnTo>
                  <a:pt x="0" y="0"/>
                </a:lnTo>
                <a:lnTo>
                  <a:pt x="0" y="1293876"/>
                </a:lnTo>
                <a:lnTo>
                  <a:pt x="2563622" y="1293876"/>
                </a:lnTo>
                <a:lnTo>
                  <a:pt x="2857500" y="646938"/>
                </a:lnTo>
                <a:lnTo>
                  <a:pt x="2563622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79022" y="1728518"/>
            <a:ext cx="1662420" cy="871435"/>
          </a:xfrm>
          <a:prstGeom prst="rect">
            <a:avLst/>
          </a:prstGeom>
        </p:spPr>
        <p:txBody>
          <a:bodyPr vert="horz" wrap="square" lIns="0" tIns="9567" rIns="0" bIns="0" rtlCol="0">
            <a:spAutoFit/>
          </a:bodyPr>
          <a:lstStyle/>
          <a:p>
            <a:pPr marL="9567">
              <a:spcBef>
                <a:spcPts val="75"/>
              </a:spcBef>
            </a:pPr>
            <a:r>
              <a:rPr sz="1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Зайти на</a:t>
            </a:r>
            <a:r>
              <a:rPr sz="1400" b="1" spc="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67" marR="3827">
              <a:spcBef>
                <a:spcPts val="4"/>
              </a:spcBef>
            </a:pPr>
            <a:r>
              <a:rPr sz="1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Бизнес-навигатора МСП  по </a:t>
            </a:r>
            <a:r>
              <a:rPr sz="14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адресу:  </a:t>
            </a:r>
            <a:r>
              <a:rPr sz="1400" b="1" u="heavy" spc="-4" dirty="0">
                <a:solidFill>
                  <a:srgbClr val="1F4E79"/>
                </a:solidFill>
                <a:uFill>
                  <a:solidFill>
                    <a:srgbClr val="1F4E79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https://smbn.ru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0359" y="2745216"/>
            <a:ext cx="1910377" cy="1683511"/>
          </a:xfrm>
          <a:custGeom>
            <a:avLst/>
            <a:gdLst/>
            <a:ahLst/>
            <a:cxnLst/>
            <a:rect l="l" t="t" r="r" b="b"/>
            <a:pathLst>
              <a:path w="2632075" h="2121535">
                <a:moveTo>
                  <a:pt x="2367915" y="0"/>
                </a:moveTo>
                <a:lnTo>
                  <a:pt x="0" y="0"/>
                </a:lnTo>
                <a:lnTo>
                  <a:pt x="0" y="2121408"/>
                </a:lnTo>
                <a:lnTo>
                  <a:pt x="2367915" y="2121408"/>
                </a:lnTo>
                <a:lnTo>
                  <a:pt x="2631948" y="1060703"/>
                </a:lnTo>
                <a:lnTo>
                  <a:pt x="2367915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4843" y="2745216"/>
            <a:ext cx="2072148" cy="1683511"/>
          </a:xfrm>
          <a:custGeom>
            <a:avLst/>
            <a:gdLst/>
            <a:ahLst/>
            <a:cxnLst/>
            <a:rect l="l" t="t" r="r" b="b"/>
            <a:pathLst>
              <a:path w="2854960" h="2121535">
                <a:moveTo>
                  <a:pt x="2590418" y="0"/>
                </a:moveTo>
                <a:lnTo>
                  <a:pt x="0" y="0"/>
                </a:lnTo>
                <a:lnTo>
                  <a:pt x="0" y="2121408"/>
                </a:lnTo>
                <a:lnTo>
                  <a:pt x="2590418" y="2121408"/>
                </a:lnTo>
                <a:lnTo>
                  <a:pt x="2854452" y="1060703"/>
                </a:lnTo>
                <a:lnTo>
                  <a:pt x="2590418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79022" y="2920874"/>
            <a:ext cx="1661037" cy="2164096"/>
          </a:xfrm>
          <a:prstGeom prst="rect">
            <a:avLst/>
          </a:prstGeom>
        </p:spPr>
        <p:txBody>
          <a:bodyPr vert="horz" wrap="square" lIns="0" tIns="9567" rIns="0" bIns="0" rtlCol="0">
            <a:spAutoFit/>
          </a:bodyPr>
          <a:lstStyle/>
          <a:p>
            <a:pPr marL="9567" marR="216212">
              <a:spcBef>
                <a:spcPts val="75"/>
              </a:spcBef>
            </a:pPr>
            <a:r>
              <a:rPr sz="1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Пройти</a:t>
            </a:r>
            <a:r>
              <a:rPr sz="1400" b="1" spc="-4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авторизацию 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14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67" marR="3827" algn="just"/>
            <a:r>
              <a:rPr sz="14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учетной </a:t>
            </a:r>
            <a:r>
              <a:rPr sz="1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записи портала  госуслуг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sz="14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заполнить 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</a:t>
            </a:r>
            <a:r>
              <a:rPr sz="14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4" dirty="0">
                <a:latin typeface="Liberation Sans Narrow"/>
                <a:cs typeface="Liberation Sans Narrow"/>
              </a:rPr>
              <a:t>регистрации</a:t>
            </a:r>
            <a:endParaRPr sz="1400" dirty="0">
              <a:latin typeface="Liberation Sans Narrow"/>
              <a:cs typeface="Liberation Sans Narrow"/>
            </a:endParaRPr>
          </a:p>
          <a:p>
            <a:pPr marL="9567" algn="just"/>
            <a:r>
              <a:rPr sz="1400" b="1" dirty="0">
                <a:latin typeface="Liberation Sans Narrow"/>
                <a:cs typeface="Liberation Sans Narrow"/>
              </a:rPr>
              <a:t>в </a:t>
            </a:r>
            <a:r>
              <a:rPr sz="1400" b="1" spc="-4" dirty="0">
                <a:latin typeface="Liberation Sans Narrow"/>
                <a:cs typeface="Liberation Sans Narrow"/>
              </a:rPr>
              <a:t>Личном</a:t>
            </a:r>
            <a:r>
              <a:rPr sz="1400" b="1" dirty="0">
                <a:latin typeface="Liberation Sans Narrow"/>
                <a:cs typeface="Liberation Sans Narrow"/>
              </a:rPr>
              <a:t> </a:t>
            </a:r>
            <a:r>
              <a:rPr sz="1400" b="1" spc="-4" dirty="0">
                <a:latin typeface="Liberation Sans Narrow"/>
                <a:cs typeface="Liberation Sans Narrow"/>
              </a:rPr>
              <a:t>кабинете</a:t>
            </a:r>
            <a:endParaRPr sz="1400" dirty="0">
              <a:latin typeface="Liberation Sans Narrow"/>
              <a:cs typeface="Liberation Sans Narro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60359" y="4483046"/>
            <a:ext cx="1910377" cy="1035503"/>
          </a:xfrm>
          <a:custGeom>
            <a:avLst/>
            <a:gdLst/>
            <a:ahLst/>
            <a:cxnLst/>
            <a:rect l="l" t="t" r="r" b="b"/>
            <a:pathLst>
              <a:path w="2632075" h="1304925">
                <a:moveTo>
                  <a:pt x="2335657" y="0"/>
                </a:moveTo>
                <a:lnTo>
                  <a:pt x="0" y="0"/>
                </a:lnTo>
                <a:lnTo>
                  <a:pt x="0" y="1304544"/>
                </a:lnTo>
                <a:lnTo>
                  <a:pt x="2335657" y="1304544"/>
                </a:lnTo>
                <a:lnTo>
                  <a:pt x="2631948" y="652272"/>
                </a:lnTo>
                <a:lnTo>
                  <a:pt x="2335657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4842" y="4483046"/>
            <a:ext cx="2073992" cy="1035503"/>
          </a:xfrm>
          <a:custGeom>
            <a:avLst/>
            <a:gdLst/>
            <a:ahLst/>
            <a:cxnLst/>
            <a:rect l="l" t="t" r="r" b="b"/>
            <a:pathLst>
              <a:path w="2857500" h="1304925">
                <a:moveTo>
                  <a:pt x="2561209" y="0"/>
                </a:moveTo>
                <a:lnTo>
                  <a:pt x="0" y="0"/>
                </a:lnTo>
                <a:lnTo>
                  <a:pt x="0" y="1304544"/>
                </a:lnTo>
                <a:lnTo>
                  <a:pt x="2561209" y="1304544"/>
                </a:lnTo>
                <a:lnTo>
                  <a:pt x="2857500" y="652272"/>
                </a:lnTo>
                <a:lnTo>
                  <a:pt x="2561209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79022" y="4661626"/>
            <a:ext cx="1602408" cy="655991"/>
          </a:xfrm>
          <a:prstGeom prst="rect">
            <a:avLst/>
          </a:prstGeom>
        </p:spPr>
        <p:txBody>
          <a:bodyPr vert="horz" wrap="square" lIns="0" tIns="9567" rIns="0" bIns="0" rtlCol="0">
            <a:spAutoFit/>
          </a:bodyPr>
          <a:lstStyle/>
          <a:p>
            <a:pPr marL="9567">
              <a:spcBef>
                <a:spcPts val="75"/>
              </a:spcBef>
            </a:pPr>
            <a:r>
              <a:rPr sz="1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67" marR="3827"/>
            <a:r>
              <a:rPr sz="1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14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</a:t>
            </a:r>
            <a:r>
              <a:rPr sz="14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1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жд</a:t>
            </a:r>
            <a:r>
              <a:rPr sz="14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ние  авторизации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1217" y="579780"/>
            <a:ext cx="1700213" cy="871435"/>
          </a:xfrm>
          <a:prstGeom prst="rect">
            <a:avLst/>
          </a:prstGeom>
        </p:spPr>
        <p:txBody>
          <a:bodyPr vert="horz" wrap="square" lIns="0" tIns="9567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400" b="1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1400" b="1" spc="-4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8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получения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sz="1400" b="1" spc="-4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бесплатного</a:t>
            </a:r>
            <a:r>
              <a:rPr sz="1400" b="1" spc="4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4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доступа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sz="1400" b="1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sz="1400" b="1" spc="-4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сервисам</a:t>
            </a:r>
            <a:r>
              <a:rPr sz="1400" b="1" spc="-15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4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необходимо: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83617" y="1650757"/>
            <a:ext cx="336448" cy="367843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463295" y="0"/>
                </a:moveTo>
                <a:lnTo>
                  <a:pt x="231647" y="0"/>
                </a:lnTo>
                <a:lnTo>
                  <a:pt x="184961" y="4708"/>
                </a:lnTo>
                <a:lnTo>
                  <a:pt x="141478" y="18210"/>
                </a:lnTo>
                <a:lnTo>
                  <a:pt x="102129" y="39574"/>
                </a:lnTo>
                <a:lnTo>
                  <a:pt x="67846" y="67865"/>
                </a:lnTo>
                <a:lnTo>
                  <a:pt x="39560" y="102151"/>
                </a:lnTo>
                <a:lnTo>
                  <a:pt x="18203" y="141499"/>
                </a:lnTo>
                <a:lnTo>
                  <a:pt x="4706" y="184976"/>
                </a:lnTo>
                <a:lnTo>
                  <a:pt x="0" y="231648"/>
                </a:lnTo>
                <a:lnTo>
                  <a:pt x="4706" y="278319"/>
                </a:lnTo>
                <a:lnTo>
                  <a:pt x="18203" y="321796"/>
                </a:lnTo>
                <a:lnTo>
                  <a:pt x="39560" y="361144"/>
                </a:lnTo>
                <a:lnTo>
                  <a:pt x="67846" y="395430"/>
                </a:lnTo>
                <a:lnTo>
                  <a:pt x="102129" y="423721"/>
                </a:lnTo>
                <a:lnTo>
                  <a:pt x="141478" y="445085"/>
                </a:lnTo>
                <a:lnTo>
                  <a:pt x="184961" y="458587"/>
                </a:lnTo>
                <a:lnTo>
                  <a:pt x="231647" y="463296"/>
                </a:lnTo>
                <a:lnTo>
                  <a:pt x="278334" y="458587"/>
                </a:lnTo>
                <a:lnTo>
                  <a:pt x="321817" y="445085"/>
                </a:lnTo>
                <a:lnTo>
                  <a:pt x="361166" y="423721"/>
                </a:lnTo>
                <a:lnTo>
                  <a:pt x="395449" y="395430"/>
                </a:lnTo>
                <a:lnTo>
                  <a:pt x="423735" y="361144"/>
                </a:lnTo>
                <a:lnTo>
                  <a:pt x="445092" y="321796"/>
                </a:lnTo>
                <a:lnTo>
                  <a:pt x="458589" y="278319"/>
                </a:lnTo>
                <a:lnTo>
                  <a:pt x="463295" y="231648"/>
                </a:lnTo>
                <a:lnTo>
                  <a:pt x="463295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3617" y="1650757"/>
            <a:ext cx="336448" cy="367843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0" y="231648"/>
                </a:moveTo>
                <a:lnTo>
                  <a:pt x="4706" y="184976"/>
                </a:lnTo>
                <a:lnTo>
                  <a:pt x="18203" y="141499"/>
                </a:lnTo>
                <a:lnTo>
                  <a:pt x="39560" y="102151"/>
                </a:lnTo>
                <a:lnTo>
                  <a:pt x="67846" y="67865"/>
                </a:lnTo>
                <a:lnTo>
                  <a:pt x="102129" y="39574"/>
                </a:lnTo>
                <a:lnTo>
                  <a:pt x="141478" y="18210"/>
                </a:lnTo>
                <a:lnTo>
                  <a:pt x="184961" y="4708"/>
                </a:lnTo>
                <a:lnTo>
                  <a:pt x="231647" y="0"/>
                </a:lnTo>
                <a:lnTo>
                  <a:pt x="277977" y="0"/>
                </a:lnTo>
                <a:lnTo>
                  <a:pt x="324307" y="0"/>
                </a:lnTo>
                <a:lnTo>
                  <a:pt x="370636" y="0"/>
                </a:lnTo>
                <a:lnTo>
                  <a:pt x="416966" y="0"/>
                </a:lnTo>
                <a:lnTo>
                  <a:pt x="463295" y="0"/>
                </a:lnTo>
                <a:lnTo>
                  <a:pt x="463295" y="46329"/>
                </a:lnTo>
                <a:lnTo>
                  <a:pt x="463295" y="92659"/>
                </a:lnTo>
                <a:lnTo>
                  <a:pt x="463295" y="138988"/>
                </a:lnTo>
                <a:lnTo>
                  <a:pt x="463295" y="185318"/>
                </a:lnTo>
                <a:lnTo>
                  <a:pt x="463295" y="231648"/>
                </a:lnTo>
                <a:lnTo>
                  <a:pt x="458589" y="278319"/>
                </a:lnTo>
                <a:lnTo>
                  <a:pt x="445092" y="321796"/>
                </a:lnTo>
                <a:lnTo>
                  <a:pt x="423735" y="361144"/>
                </a:lnTo>
                <a:lnTo>
                  <a:pt x="395449" y="395430"/>
                </a:lnTo>
                <a:lnTo>
                  <a:pt x="361166" y="423721"/>
                </a:lnTo>
                <a:lnTo>
                  <a:pt x="321817" y="445085"/>
                </a:lnTo>
                <a:lnTo>
                  <a:pt x="278334" y="458587"/>
                </a:lnTo>
                <a:lnTo>
                  <a:pt x="231647" y="463296"/>
                </a:lnTo>
                <a:lnTo>
                  <a:pt x="184961" y="458587"/>
                </a:lnTo>
                <a:lnTo>
                  <a:pt x="141478" y="445085"/>
                </a:lnTo>
                <a:lnTo>
                  <a:pt x="102129" y="423721"/>
                </a:lnTo>
                <a:lnTo>
                  <a:pt x="67846" y="395430"/>
                </a:lnTo>
                <a:lnTo>
                  <a:pt x="39560" y="361144"/>
                </a:lnTo>
                <a:lnTo>
                  <a:pt x="18203" y="321796"/>
                </a:lnTo>
                <a:lnTo>
                  <a:pt x="4706" y="278319"/>
                </a:lnTo>
                <a:lnTo>
                  <a:pt x="0" y="231648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76606" y="1637313"/>
            <a:ext cx="149327" cy="332343"/>
          </a:xfrm>
          <a:prstGeom prst="rect">
            <a:avLst/>
          </a:prstGeom>
        </p:spPr>
        <p:txBody>
          <a:bodyPr vert="horz" wrap="square" lIns="0" tIns="9089" rIns="0" bIns="0" rtlCol="0">
            <a:spAutoFit/>
          </a:bodyPr>
          <a:lstStyle/>
          <a:p>
            <a:pPr marL="9567">
              <a:spcBef>
                <a:spcPts val="72"/>
              </a:spcBef>
            </a:pPr>
            <a:r>
              <a:rPr sz="2100" b="1" spc="-399" dirty="0">
                <a:solidFill>
                  <a:srgbClr val="FFFFFF"/>
                </a:solidFill>
                <a:latin typeface="DejaVu Sans"/>
                <a:cs typeface="DejaVu Sans"/>
              </a:rPr>
              <a:t>1</a:t>
            </a:r>
            <a:endParaRPr sz="2100">
              <a:latin typeface="DejaVu Sans"/>
              <a:cs typeface="DejaVu San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83617" y="2729494"/>
            <a:ext cx="336448" cy="359277"/>
          </a:xfrm>
          <a:custGeom>
            <a:avLst/>
            <a:gdLst/>
            <a:ahLst/>
            <a:cxnLst/>
            <a:rect l="l" t="t" r="r" b="b"/>
            <a:pathLst>
              <a:path w="463550" h="452754">
                <a:moveTo>
                  <a:pt x="463295" y="0"/>
                </a:moveTo>
                <a:lnTo>
                  <a:pt x="231647" y="0"/>
                </a:lnTo>
                <a:lnTo>
                  <a:pt x="184961" y="4598"/>
                </a:lnTo>
                <a:lnTo>
                  <a:pt x="141478" y="17787"/>
                </a:lnTo>
                <a:lnTo>
                  <a:pt x="102129" y="38656"/>
                </a:lnTo>
                <a:lnTo>
                  <a:pt x="67846" y="66294"/>
                </a:lnTo>
                <a:lnTo>
                  <a:pt x="39560" y="99789"/>
                </a:lnTo>
                <a:lnTo>
                  <a:pt x="18203" y="138231"/>
                </a:lnTo>
                <a:lnTo>
                  <a:pt x="4706" y="180710"/>
                </a:lnTo>
                <a:lnTo>
                  <a:pt x="0" y="226313"/>
                </a:lnTo>
                <a:lnTo>
                  <a:pt x="4706" y="271917"/>
                </a:lnTo>
                <a:lnTo>
                  <a:pt x="18203" y="314396"/>
                </a:lnTo>
                <a:lnTo>
                  <a:pt x="39560" y="352838"/>
                </a:lnTo>
                <a:lnTo>
                  <a:pt x="67846" y="386333"/>
                </a:lnTo>
                <a:lnTo>
                  <a:pt x="102129" y="413971"/>
                </a:lnTo>
                <a:lnTo>
                  <a:pt x="141478" y="434840"/>
                </a:lnTo>
                <a:lnTo>
                  <a:pt x="184961" y="448029"/>
                </a:lnTo>
                <a:lnTo>
                  <a:pt x="231647" y="452627"/>
                </a:lnTo>
                <a:lnTo>
                  <a:pt x="278334" y="448029"/>
                </a:lnTo>
                <a:lnTo>
                  <a:pt x="321817" y="434840"/>
                </a:lnTo>
                <a:lnTo>
                  <a:pt x="361166" y="413971"/>
                </a:lnTo>
                <a:lnTo>
                  <a:pt x="395449" y="386333"/>
                </a:lnTo>
                <a:lnTo>
                  <a:pt x="423735" y="352838"/>
                </a:lnTo>
                <a:lnTo>
                  <a:pt x="445092" y="314396"/>
                </a:lnTo>
                <a:lnTo>
                  <a:pt x="458589" y="271917"/>
                </a:lnTo>
                <a:lnTo>
                  <a:pt x="463295" y="226313"/>
                </a:lnTo>
                <a:lnTo>
                  <a:pt x="463295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3617" y="2729494"/>
            <a:ext cx="336448" cy="359277"/>
          </a:xfrm>
          <a:custGeom>
            <a:avLst/>
            <a:gdLst/>
            <a:ahLst/>
            <a:cxnLst/>
            <a:rect l="l" t="t" r="r" b="b"/>
            <a:pathLst>
              <a:path w="463550" h="452754">
                <a:moveTo>
                  <a:pt x="0" y="226313"/>
                </a:moveTo>
                <a:lnTo>
                  <a:pt x="4706" y="180710"/>
                </a:lnTo>
                <a:lnTo>
                  <a:pt x="18203" y="138231"/>
                </a:lnTo>
                <a:lnTo>
                  <a:pt x="39560" y="99789"/>
                </a:lnTo>
                <a:lnTo>
                  <a:pt x="67846" y="66294"/>
                </a:lnTo>
                <a:lnTo>
                  <a:pt x="102129" y="38656"/>
                </a:lnTo>
                <a:lnTo>
                  <a:pt x="141478" y="17787"/>
                </a:lnTo>
                <a:lnTo>
                  <a:pt x="184961" y="4598"/>
                </a:lnTo>
                <a:lnTo>
                  <a:pt x="231647" y="0"/>
                </a:lnTo>
                <a:lnTo>
                  <a:pt x="277977" y="0"/>
                </a:lnTo>
                <a:lnTo>
                  <a:pt x="324307" y="0"/>
                </a:lnTo>
                <a:lnTo>
                  <a:pt x="370636" y="0"/>
                </a:lnTo>
                <a:lnTo>
                  <a:pt x="416966" y="0"/>
                </a:lnTo>
                <a:lnTo>
                  <a:pt x="463295" y="0"/>
                </a:lnTo>
                <a:lnTo>
                  <a:pt x="463295" y="56578"/>
                </a:lnTo>
                <a:lnTo>
                  <a:pt x="463295" y="113156"/>
                </a:lnTo>
                <a:lnTo>
                  <a:pt x="463295" y="169735"/>
                </a:lnTo>
                <a:lnTo>
                  <a:pt x="463295" y="226313"/>
                </a:lnTo>
                <a:lnTo>
                  <a:pt x="458589" y="271917"/>
                </a:lnTo>
                <a:lnTo>
                  <a:pt x="445092" y="314396"/>
                </a:lnTo>
                <a:lnTo>
                  <a:pt x="423735" y="352838"/>
                </a:lnTo>
                <a:lnTo>
                  <a:pt x="395449" y="386333"/>
                </a:lnTo>
                <a:lnTo>
                  <a:pt x="361166" y="413971"/>
                </a:lnTo>
                <a:lnTo>
                  <a:pt x="321817" y="434840"/>
                </a:lnTo>
                <a:lnTo>
                  <a:pt x="278334" y="448029"/>
                </a:lnTo>
                <a:lnTo>
                  <a:pt x="231647" y="452627"/>
                </a:lnTo>
                <a:lnTo>
                  <a:pt x="184961" y="448029"/>
                </a:lnTo>
                <a:lnTo>
                  <a:pt x="141478" y="434840"/>
                </a:lnTo>
                <a:lnTo>
                  <a:pt x="102129" y="413971"/>
                </a:lnTo>
                <a:lnTo>
                  <a:pt x="67846" y="386333"/>
                </a:lnTo>
                <a:lnTo>
                  <a:pt x="39560" y="352838"/>
                </a:lnTo>
                <a:lnTo>
                  <a:pt x="18203" y="314396"/>
                </a:lnTo>
                <a:lnTo>
                  <a:pt x="4706" y="271917"/>
                </a:lnTo>
                <a:lnTo>
                  <a:pt x="0" y="226313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76606" y="2711958"/>
            <a:ext cx="149327" cy="332343"/>
          </a:xfrm>
          <a:prstGeom prst="rect">
            <a:avLst/>
          </a:prstGeom>
        </p:spPr>
        <p:txBody>
          <a:bodyPr vert="horz" wrap="square" lIns="0" tIns="9089" rIns="0" bIns="0" rtlCol="0">
            <a:spAutoFit/>
          </a:bodyPr>
          <a:lstStyle/>
          <a:p>
            <a:pPr marL="9567">
              <a:spcBef>
                <a:spcPts val="72"/>
              </a:spcBef>
            </a:pPr>
            <a:r>
              <a:rPr sz="2100" b="1" spc="-403" dirty="0">
                <a:solidFill>
                  <a:srgbClr val="FFFFFF"/>
                </a:solidFill>
                <a:latin typeface="DejaVu Sans"/>
                <a:cs typeface="DejaVu Sans"/>
              </a:rPr>
              <a:t>2</a:t>
            </a:r>
            <a:endParaRPr sz="2100">
              <a:latin typeface="DejaVu Sans"/>
              <a:cs typeface="DejaVu San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75874" y="4473371"/>
            <a:ext cx="336448" cy="367843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463296" y="0"/>
                </a:moveTo>
                <a:lnTo>
                  <a:pt x="231648" y="0"/>
                </a:lnTo>
                <a:lnTo>
                  <a:pt x="184961" y="4708"/>
                </a:lnTo>
                <a:lnTo>
                  <a:pt x="141478" y="18210"/>
                </a:lnTo>
                <a:lnTo>
                  <a:pt x="102129" y="39574"/>
                </a:lnTo>
                <a:lnTo>
                  <a:pt x="67846" y="67865"/>
                </a:lnTo>
                <a:lnTo>
                  <a:pt x="39560" y="102151"/>
                </a:lnTo>
                <a:lnTo>
                  <a:pt x="18203" y="141499"/>
                </a:lnTo>
                <a:lnTo>
                  <a:pt x="4706" y="184976"/>
                </a:lnTo>
                <a:lnTo>
                  <a:pt x="0" y="231647"/>
                </a:lnTo>
                <a:lnTo>
                  <a:pt x="4706" y="278319"/>
                </a:lnTo>
                <a:lnTo>
                  <a:pt x="18203" y="321796"/>
                </a:lnTo>
                <a:lnTo>
                  <a:pt x="39560" y="361144"/>
                </a:lnTo>
                <a:lnTo>
                  <a:pt x="67846" y="395430"/>
                </a:lnTo>
                <a:lnTo>
                  <a:pt x="102129" y="423721"/>
                </a:lnTo>
                <a:lnTo>
                  <a:pt x="141478" y="445085"/>
                </a:lnTo>
                <a:lnTo>
                  <a:pt x="184961" y="458587"/>
                </a:lnTo>
                <a:lnTo>
                  <a:pt x="231648" y="463295"/>
                </a:lnTo>
                <a:lnTo>
                  <a:pt x="278334" y="458587"/>
                </a:lnTo>
                <a:lnTo>
                  <a:pt x="321817" y="445085"/>
                </a:lnTo>
                <a:lnTo>
                  <a:pt x="361166" y="423721"/>
                </a:lnTo>
                <a:lnTo>
                  <a:pt x="395449" y="395430"/>
                </a:lnTo>
                <a:lnTo>
                  <a:pt x="423735" y="361144"/>
                </a:lnTo>
                <a:lnTo>
                  <a:pt x="445092" y="321796"/>
                </a:lnTo>
                <a:lnTo>
                  <a:pt x="458589" y="278319"/>
                </a:lnTo>
                <a:lnTo>
                  <a:pt x="463296" y="231647"/>
                </a:lnTo>
                <a:lnTo>
                  <a:pt x="463296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5874" y="4473371"/>
            <a:ext cx="336448" cy="367843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0" y="231647"/>
                </a:moveTo>
                <a:lnTo>
                  <a:pt x="4706" y="184976"/>
                </a:lnTo>
                <a:lnTo>
                  <a:pt x="18203" y="141499"/>
                </a:lnTo>
                <a:lnTo>
                  <a:pt x="39560" y="102151"/>
                </a:lnTo>
                <a:lnTo>
                  <a:pt x="67846" y="67865"/>
                </a:lnTo>
                <a:lnTo>
                  <a:pt x="102129" y="39574"/>
                </a:lnTo>
                <a:lnTo>
                  <a:pt x="141478" y="18210"/>
                </a:lnTo>
                <a:lnTo>
                  <a:pt x="184961" y="4708"/>
                </a:lnTo>
                <a:lnTo>
                  <a:pt x="231648" y="0"/>
                </a:lnTo>
                <a:lnTo>
                  <a:pt x="277977" y="0"/>
                </a:lnTo>
                <a:lnTo>
                  <a:pt x="324307" y="0"/>
                </a:lnTo>
                <a:lnTo>
                  <a:pt x="370636" y="0"/>
                </a:lnTo>
                <a:lnTo>
                  <a:pt x="416966" y="0"/>
                </a:lnTo>
                <a:lnTo>
                  <a:pt x="463296" y="0"/>
                </a:lnTo>
                <a:lnTo>
                  <a:pt x="463296" y="46329"/>
                </a:lnTo>
                <a:lnTo>
                  <a:pt x="463296" y="92659"/>
                </a:lnTo>
                <a:lnTo>
                  <a:pt x="463296" y="138988"/>
                </a:lnTo>
                <a:lnTo>
                  <a:pt x="463296" y="185318"/>
                </a:lnTo>
                <a:lnTo>
                  <a:pt x="463296" y="231647"/>
                </a:lnTo>
                <a:lnTo>
                  <a:pt x="458589" y="278319"/>
                </a:lnTo>
                <a:lnTo>
                  <a:pt x="445092" y="321796"/>
                </a:lnTo>
                <a:lnTo>
                  <a:pt x="423735" y="361144"/>
                </a:lnTo>
                <a:lnTo>
                  <a:pt x="395449" y="395430"/>
                </a:lnTo>
                <a:lnTo>
                  <a:pt x="361166" y="423721"/>
                </a:lnTo>
                <a:lnTo>
                  <a:pt x="321817" y="445085"/>
                </a:lnTo>
                <a:lnTo>
                  <a:pt x="278334" y="458587"/>
                </a:lnTo>
                <a:lnTo>
                  <a:pt x="231648" y="463295"/>
                </a:lnTo>
                <a:lnTo>
                  <a:pt x="184961" y="458587"/>
                </a:lnTo>
                <a:lnTo>
                  <a:pt x="141478" y="445085"/>
                </a:lnTo>
                <a:lnTo>
                  <a:pt x="102129" y="423721"/>
                </a:lnTo>
                <a:lnTo>
                  <a:pt x="67846" y="395430"/>
                </a:lnTo>
                <a:lnTo>
                  <a:pt x="39560" y="361144"/>
                </a:lnTo>
                <a:lnTo>
                  <a:pt x="18203" y="321796"/>
                </a:lnTo>
                <a:lnTo>
                  <a:pt x="4706" y="278319"/>
                </a:lnTo>
                <a:lnTo>
                  <a:pt x="0" y="231647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69084" y="4460128"/>
            <a:ext cx="149327" cy="332343"/>
          </a:xfrm>
          <a:prstGeom prst="rect">
            <a:avLst/>
          </a:prstGeom>
        </p:spPr>
        <p:txBody>
          <a:bodyPr vert="horz" wrap="square" lIns="0" tIns="9089" rIns="0" bIns="0" rtlCol="0">
            <a:spAutoFit/>
          </a:bodyPr>
          <a:lstStyle/>
          <a:p>
            <a:pPr marL="9567">
              <a:spcBef>
                <a:spcPts val="72"/>
              </a:spcBef>
            </a:pPr>
            <a:r>
              <a:rPr sz="2100" b="1" spc="-399" dirty="0">
                <a:solidFill>
                  <a:srgbClr val="FFFFFF"/>
                </a:solidFill>
                <a:latin typeface="DejaVu Sans"/>
                <a:cs typeface="DejaVu Sans"/>
              </a:rPr>
              <a:t>3</a:t>
            </a:r>
            <a:endParaRPr sz="2100">
              <a:latin typeface="DejaVu Sans"/>
              <a:cs typeface="DejaVu San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647518" y="579780"/>
            <a:ext cx="2268947" cy="871435"/>
          </a:xfrm>
          <a:prstGeom prst="rect">
            <a:avLst/>
          </a:prstGeom>
        </p:spPr>
        <p:txBody>
          <a:bodyPr vert="horz" wrap="square" lIns="0" tIns="9567" rIns="0" bIns="0" rtlCol="0">
            <a:spAutoFit/>
          </a:bodyPr>
          <a:lstStyle/>
          <a:p>
            <a:pPr marL="408985">
              <a:spcBef>
                <a:spcPts val="75"/>
              </a:spcBef>
            </a:pPr>
            <a:r>
              <a:rPr sz="1400" b="1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sz="1400" b="1" spc="-4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</a:t>
            </a:r>
            <a:r>
              <a:rPr sz="1400" b="1" spc="-64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4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сервисов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67" marR="3827" algn="ctr"/>
            <a:r>
              <a:rPr sz="1400" b="1" spc="-4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Портала Бизнес-навигатора МСП  пользователь</a:t>
            </a:r>
            <a:r>
              <a:rPr sz="1400" b="1" spc="23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4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может: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453257" y="82156"/>
            <a:ext cx="490388" cy="5510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42452" y="1451215"/>
            <a:ext cx="1788703" cy="133028"/>
          </a:xfrm>
          <a:custGeom>
            <a:avLst/>
            <a:gdLst/>
            <a:ahLst/>
            <a:cxnLst/>
            <a:rect l="l" t="t" r="r" b="b"/>
            <a:pathLst>
              <a:path w="2464435" h="167639">
                <a:moveTo>
                  <a:pt x="2464308" y="0"/>
                </a:moveTo>
                <a:lnTo>
                  <a:pt x="0" y="0"/>
                </a:lnTo>
                <a:lnTo>
                  <a:pt x="1232154" y="167639"/>
                </a:lnTo>
                <a:lnTo>
                  <a:pt x="2464308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94503" y="1462100"/>
            <a:ext cx="1788703" cy="132020"/>
          </a:xfrm>
          <a:custGeom>
            <a:avLst/>
            <a:gdLst/>
            <a:ahLst/>
            <a:cxnLst/>
            <a:rect l="l" t="t" r="r" b="b"/>
            <a:pathLst>
              <a:path w="2464434" h="166369">
                <a:moveTo>
                  <a:pt x="2464307" y="0"/>
                </a:moveTo>
                <a:lnTo>
                  <a:pt x="0" y="0"/>
                </a:lnTo>
                <a:lnTo>
                  <a:pt x="1232153" y="166116"/>
                </a:lnTo>
                <a:lnTo>
                  <a:pt x="2464307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E:\ИНСТРУМЕНТЫ ПРЕДПРИНИМАТЕЛЬСТВА\услуги КМСП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2326" y="441752"/>
            <a:ext cx="6913084" cy="626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211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5425" y="956593"/>
            <a:ext cx="8594623" cy="5404768"/>
          </a:xfrm>
          <a:custGeom>
            <a:avLst/>
            <a:gdLst/>
            <a:ahLst/>
            <a:cxnLst/>
            <a:rect l="l" t="t" r="r" b="b"/>
            <a:pathLst>
              <a:path w="11841480" h="6811009">
                <a:moveTo>
                  <a:pt x="0" y="6810756"/>
                </a:moveTo>
                <a:lnTo>
                  <a:pt x="11841480" y="6810756"/>
                </a:lnTo>
                <a:lnTo>
                  <a:pt x="11841480" y="0"/>
                </a:lnTo>
                <a:lnTo>
                  <a:pt x="0" y="0"/>
                </a:lnTo>
                <a:lnTo>
                  <a:pt x="0" y="6810756"/>
                </a:lnTo>
                <a:close/>
              </a:path>
            </a:pathLst>
          </a:custGeom>
          <a:solidFill>
            <a:srgbClr val="E7F5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55305" y="1033908"/>
            <a:ext cx="6795319" cy="5396233"/>
          </a:xfrm>
          <a:prstGeom prst="rect">
            <a:avLst/>
          </a:prstGeom>
        </p:spPr>
        <p:txBody>
          <a:bodyPr vert="horz" wrap="square" lIns="0" tIns="10045" rIns="0" bIns="0" rtlCol="0">
            <a:spAutoFit/>
          </a:bodyPr>
          <a:lstStyle/>
          <a:p>
            <a:pPr marL="9567" marR="3827" indent="305184" algn="ctr">
              <a:spcBef>
                <a:spcPts val="79"/>
              </a:spcBef>
            </a:pPr>
            <a:r>
              <a:rPr sz="2400" b="1" dirty="0">
                <a:latin typeface="Liberation Sans Narrow"/>
                <a:cs typeface="Liberation Sans Narrow"/>
              </a:rPr>
              <a:t>Акционерное общество «Федеральная </a:t>
            </a:r>
            <a:r>
              <a:rPr sz="2400" b="1" spc="-4" dirty="0">
                <a:latin typeface="Liberation Sans Narrow"/>
                <a:cs typeface="Liberation Sans Narrow"/>
              </a:rPr>
              <a:t>корпорация  по </a:t>
            </a:r>
            <a:r>
              <a:rPr sz="2400" b="1" dirty="0">
                <a:latin typeface="Liberation Sans Narrow"/>
                <a:cs typeface="Liberation Sans Narrow"/>
              </a:rPr>
              <a:t>развитию малого и </a:t>
            </a:r>
            <a:r>
              <a:rPr sz="2400" b="1" spc="-4" dirty="0">
                <a:latin typeface="Liberation Sans Narrow"/>
                <a:cs typeface="Liberation Sans Narrow"/>
              </a:rPr>
              <a:t>среднего</a:t>
            </a:r>
            <a:r>
              <a:rPr sz="2400" b="1" spc="-19" dirty="0">
                <a:latin typeface="Liberation Sans Narrow"/>
                <a:cs typeface="Liberation Sans Narrow"/>
              </a:rPr>
              <a:t> </a:t>
            </a:r>
            <a:r>
              <a:rPr sz="2400" b="1" spc="-4" dirty="0">
                <a:latin typeface="Liberation Sans Narrow"/>
                <a:cs typeface="Liberation Sans Narrow"/>
              </a:rPr>
              <a:t>предпринимательства»</a:t>
            </a:r>
            <a:endParaRPr sz="2400" dirty="0">
              <a:latin typeface="Liberation Sans Narrow"/>
              <a:cs typeface="Liberation Sans Narrow"/>
            </a:endParaRPr>
          </a:p>
          <a:p>
            <a:pPr>
              <a:spcBef>
                <a:spcPts val="23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214777" marR="211429" algn="ctr"/>
            <a:r>
              <a:rPr sz="24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 </a:t>
            </a:r>
            <a:r>
              <a:rPr sz="2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Славянская </a:t>
            </a:r>
            <a:r>
              <a:rPr sz="24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площадь, </a:t>
            </a:r>
            <a:r>
              <a:rPr sz="2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4, </a:t>
            </a:r>
            <a:r>
              <a:rPr sz="24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стр. </a:t>
            </a:r>
            <a:r>
              <a:rPr sz="2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sz="24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sz="2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 </a:t>
            </a:r>
            <a:r>
              <a:rPr sz="24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495 698 </a:t>
            </a:r>
            <a:r>
              <a:rPr sz="2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 </a:t>
            </a:r>
            <a:r>
              <a:rPr sz="24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00,  </a:t>
            </a:r>
            <a:r>
              <a:rPr sz="2400" b="1" u="heavy" spc="-8" dirty="0">
                <a:solidFill>
                  <a:srgbClr val="00A0DE"/>
                </a:solidFill>
                <a:uFill>
                  <a:solidFill>
                    <a:srgbClr val="00A0DE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info@corpmsp.ru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62457" marR="855760" algn="ctr"/>
            <a:r>
              <a:rPr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sz="2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«Корпорация «МСП»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400" b="1" spc="-6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u="heavy" spc="-8" dirty="0">
                <a:solidFill>
                  <a:srgbClr val="00A0DE"/>
                </a:solidFill>
                <a:uFill>
                  <a:solidFill>
                    <a:srgbClr val="00A0DE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www.corpmsp.ru </a:t>
            </a:r>
            <a:r>
              <a:rPr sz="2400" b="1" spc="-8" dirty="0">
                <a:solidFill>
                  <a:srgbClr val="00A0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sz="2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«МСП Банк»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400" b="1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u="heavy" spc="-8" dirty="0">
                <a:solidFill>
                  <a:srgbClr val="00A0DE"/>
                </a:solidFill>
                <a:uFill>
                  <a:solidFill>
                    <a:srgbClr val="00A0DE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www.mspbank.ru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Бизнес-навигатора </a:t>
            </a:r>
            <a:r>
              <a:rPr sz="24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МСП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4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3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https://navigator.smbn.ru/</a:t>
            </a:r>
            <a:endParaRPr lang="ru-RU" sz="2400" b="1" spc="-3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sz="2400" b="1" u="heavy" spc="-11" dirty="0" smtClean="0">
                <a:solidFill>
                  <a:srgbClr val="00A0DE"/>
                </a:solidFill>
                <a:uFill>
                  <a:solidFill>
                    <a:srgbClr val="00A0DE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www.smbn.ru</a:t>
            </a:r>
            <a:r>
              <a:rPr lang="ru-RU" sz="2400" b="1" u="heavy" spc="-11" dirty="0" smtClean="0">
                <a:solidFill>
                  <a:srgbClr val="00A0DE"/>
                </a:solidFill>
                <a:uFill>
                  <a:solidFill>
                    <a:srgbClr val="00A0DE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4"/>
              </a:spcBef>
            </a:pPr>
            <a:r>
              <a:rPr sz="2400" b="1" u="heavy" spc="-8" dirty="0" smtClean="0">
                <a:solidFill>
                  <a:srgbClr val="00A0DE"/>
                </a:solidFill>
                <a:uFill>
                  <a:solidFill>
                    <a:srgbClr val="00A0DE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AGRO-COOP.RU</a:t>
            </a:r>
            <a:r>
              <a:rPr lang="ru-RU" sz="2400" b="1" u="heavy" spc="-8" dirty="0" smtClean="0">
                <a:solidFill>
                  <a:srgbClr val="00A0DE"/>
                </a:solidFill>
                <a:uFill>
                  <a:solidFill>
                    <a:srgbClr val="00A0DE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b="1" u="heavy" spc="-8" dirty="0" smtClean="0">
                <a:solidFill>
                  <a:srgbClr val="00A0DE"/>
                </a:solidFill>
                <a:uFill>
                  <a:solidFill>
                    <a:srgbClr val="00A0DE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u="heavy" spc="-8" dirty="0" smtClean="0">
              <a:solidFill>
                <a:srgbClr val="00A0DE"/>
              </a:solidFill>
              <a:uFill>
                <a:solidFill>
                  <a:srgbClr val="00A0DE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4"/>
              </a:spcBef>
            </a:pPr>
            <a:r>
              <a:rPr lang="en-US" sz="2400" b="1" u="heavy" spc="-8" dirty="0" smtClean="0">
                <a:solidFill>
                  <a:srgbClr val="00A0DE"/>
                </a:solidFill>
                <a:uFill>
                  <a:solidFill>
                    <a:srgbClr val="00A0DE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https://ruferma.ru/</a:t>
            </a:r>
            <a:endParaRPr lang="ru-RU" sz="2400" b="1" u="heavy" spc="-8" dirty="0" smtClean="0">
              <a:solidFill>
                <a:srgbClr val="00A0DE"/>
              </a:solidFill>
              <a:uFill>
                <a:solidFill>
                  <a:srgbClr val="00A0DE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4"/>
              </a:spcBef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7309" y="879799"/>
            <a:ext cx="8651312" cy="0"/>
          </a:xfrm>
          <a:custGeom>
            <a:avLst/>
            <a:gdLst/>
            <a:ahLst/>
            <a:cxnLst/>
            <a:rect l="l" t="t" r="r" b="b"/>
            <a:pathLst>
              <a:path w="11919585">
                <a:moveTo>
                  <a:pt x="0" y="0"/>
                </a:moveTo>
                <a:lnTo>
                  <a:pt x="11919458" y="0"/>
                </a:lnTo>
              </a:path>
            </a:pathLst>
          </a:custGeom>
          <a:ln w="28956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4801" y="175968"/>
            <a:ext cx="1378894" cy="5740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528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55288" y="6528130"/>
            <a:ext cx="149327" cy="150092"/>
          </a:xfrm>
          <a:prstGeom prst="rect">
            <a:avLst/>
          </a:prstGeom>
        </p:spPr>
        <p:txBody>
          <a:bodyPr vert="horz" wrap="square" lIns="0" tIns="11480" rIns="0" bIns="0" rtlCol="0">
            <a:spAutoFit/>
          </a:bodyPr>
          <a:lstStyle/>
          <a:p>
            <a:pPr marL="9567">
              <a:spcBef>
                <a:spcPts val="90"/>
              </a:spcBef>
            </a:pPr>
            <a:r>
              <a:rPr sz="900" spc="8" dirty="0">
                <a:solidFill>
                  <a:srgbClr val="7E7E7E"/>
                </a:solidFill>
                <a:latin typeface="Arial"/>
                <a:cs typeface="Arial"/>
              </a:rPr>
              <a:t>22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1500" y="165787"/>
            <a:ext cx="1403857" cy="575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7174" y="891893"/>
            <a:ext cx="8631033" cy="0"/>
          </a:xfrm>
          <a:custGeom>
            <a:avLst/>
            <a:gdLst/>
            <a:ahLst/>
            <a:cxnLst/>
            <a:rect l="l" t="t" r="r" b="b"/>
            <a:pathLst>
              <a:path w="11891645">
                <a:moveTo>
                  <a:pt x="0" y="0"/>
                </a:moveTo>
                <a:lnTo>
                  <a:pt x="11891137" y="0"/>
                </a:lnTo>
              </a:path>
            </a:pathLst>
          </a:custGeom>
          <a:ln w="28956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8265" y="2507172"/>
            <a:ext cx="3820293" cy="3612292"/>
          </a:xfrm>
          <a:prstGeom prst="rect">
            <a:avLst/>
          </a:prstGeom>
        </p:spPr>
        <p:txBody>
          <a:bodyPr vert="horz" wrap="square" lIns="0" tIns="11959" rIns="0" bIns="0" rtlCol="0">
            <a:spAutoFit/>
          </a:bodyPr>
          <a:lstStyle/>
          <a:p>
            <a:pPr marL="9567" algn="just">
              <a:spcBef>
                <a:spcPts val="94"/>
              </a:spcBef>
            </a:pPr>
            <a:r>
              <a:rPr sz="1600" b="1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</a:t>
            </a:r>
            <a:r>
              <a:rPr sz="1600" b="1" spc="11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</a:t>
            </a:r>
            <a:r>
              <a:rPr sz="1600" b="1" spc="8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600" b="1" spc="-41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8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доступных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67" marR="62185" algn="just">
              <a:lnSpc>
                <a:spcPts val="1913"/>
              </a:lnSpc>
              <a:spcBef>
                <a:spcPts val="68"/>
              </a:spcBef>
            </a:pPr>
            <a:r>
              <a:rPr sz="1600" b="1" spc="4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действующим </a:t>
            </a:r>
            <a:r>
              <a:rPr sz="1600" b="1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сельскохозяйственным  </a:t>
            </a:r>
            <a:r>
              <a:rPr sz="1600" b="1" spc="4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кооперативам </a:t>
            </a:r>
            <a:r>
              <a:rPr sz="1600" b="1" spc="8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мерах</a:t>
            </a:r>
            <a:r>
              <a:rPr sz="1600" b="1" spc="-49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4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кредитно-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67" algn="just">
              <a:lnSpc>
                <a:spcPts val="1846"/>
              </a:lnSpc>
            </a:pPr>
            <a:r>
              <a:rPr sz="1600" b="1" spc="8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гарантийной, </a:t>
            </a:r>
            <a:r>
              <a:rPr sz="1600" b="1" spc="4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лизинговой</a:t>
            </a:r>
            <a:r>
              <a:rPr sz="1600" b="1" spc="-49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поддержки,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67" marR="361151" algn="just">
              <a:lnSpc>
                <a:spcPct val="101000"/>
              </a:lnSpc>
              <a:spcBef>
                <a:spcPts val="542"/>
              </a:spcBef>
            </a:pPr>
            <a:r>
              <a:rPr sz="1600" b="1" spc="4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возможностях продвижения своей  </a:t>
            </a:r>
            <a:r>
              <a:rPr sz="1600" b="1" spc="8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в </a:t>
            </a:r>
            <a:r>
              <a:rPr sz="1600" b="1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Интернете </a:t>
            </a:r>
            <a:r>
              <a:rPr sz="1600" b="1" spc="8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1600" b="1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получения  </a:t>
            </a:r>
            <a:r>
              <a:rPr sz="1600" b="1" spc="4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доступа </a:t>
            </a:r>
            <a:r>
              <a:rPr sz="1600" b="1" spc="8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sz="1600" b="1" spc="4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закупкам крупнейших  </a:t>
            </a:r>
            <a:r>
              <a:rPr sz="1600" b="1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заказчиков,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67" algn="just">
              <a:spcBef>
                <a:spcPts val="561"/>
              </a:spcBef>
            </a:pPr>
            <a:r>
              <a:rPr sz="1600" b="1" spc="8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sz="1600" b="1" spc="4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sz="1600" b="1" spc="-4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раскрывает </a:t>
            </a:r>
            <a:r>
              <a:rPr sz="1600" b="1" spc="8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1600" b="1" spc="-60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4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потенциальных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67" marR="462560" algn="just">
              <a:lnSpc>
                <a:spcPct val="101000"/>
              </a:lnSpc>
            </a:pPr>
            <a:r>
              <a:rPr sz="1600" b="1" spc="4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</a:t>
            </a:r>
            <a:r>
              <a:rPr sz="1600" b="1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cельхозкооперации </a:t>
            </a:r>
            <a:r>
              <a:rPr sz="1600" b="1" spc="8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 числа </a:t>
            </a:r>
            <a:r>
              <a:rPr sz="1600" b="1" spc="4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КФХ </a:t>
            </a:r>
            <a:r>
              <a:rPr sz="1600" b="1" spc="8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1600" b="1" spc="11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ЛПХ</a:t>
            </a:r>
            <a:r>
              <a:rPr sz="1600" b="1" spc="-79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4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67" marR="13394" algn="just">
              <a:lnSpc>
                <a:spcPts val="1913"/>
              </a:lnSpc>
              <a:spcBef>
                <a:spcPts val="72"/>
              </a:spcBef>
            </a:pPr>
            <a:r>
              <a:rPr sz="1600" b="1" spc="4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интеграции </a:t>
            </a:r>
            <a:r>
              <a:rPr sz="1600" b="1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sz="1600" b="1" spc="-86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4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</a:t>
            </a:r>
            <a:r>
              <a:rPr sz="1600" b="1" spc="11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 </a:t>
            </a:r>
            <a:r>
              <a:rPr sz="1600" b="1" spc="8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1600" b="1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вступление </a:t>
            </a:r>
            <a:r>
              <a:rPr sz="1600" b="1" spc="8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600" b="1" spc="4" dirty="0">
                <a:solidFill>
                  <a:srgbClr val="58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действующие  сельхозкооперативы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43081" y="974733"/>
            <a:ext cx="4011930" cy="1688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60779" y="2662980"/>
            <a:ext cx="3976534" cy="4039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03648" y="239826"/>
            <a:ext cx="7632848" cy="501620"/>
          </a:xfrm>
          <a:prstGeom prst="rect">
            <a:avLst/>
          </a:prstGeom>
        </p:spPr>
        <p:txBody>
          <a:bodyPr vert="horz" wrap="square" lIns="0" tIns="9089" rIns="0" bIns="0" rtlCol="0">
            <a:spAutoFit/>
          </a:bodyPr>
          <a:lstStyle/>
          <a:p>
            <a:pPr marL="9567">
              <a:spcBef>
                <a:spcPts val="72"/>
              </a:spcBef>
            </a:pPr>
            <a:r>
              <a:rPr sz="32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Сельскохозяйственные</a:t>
            </a:r>
            <a:r>
              <a:rPr sz="32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кооперативы.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-884192" y="888795"/>
            <a:ext cx="5042749" cy="2345715"/>
          </a:xfrm>
          <a:prstGeom prst="rect">
            <a:avLst/>
          </a:prstGeom>
        </p:spPr>
        <p:txBody>
          <a:bodyPr vert="horz" wrap="square" lIns="0" tIns="9089" rIns="0" bIns="0" rtlCol="0">
            <a:spAutoFit/>
          </a:bodyPr>
          <a:lstStyle/>
          <a:p>
            <a:pPr marL="1867939" algn="ctr">
              <a:spcBef>
                <a:spcPts val="72"/>
              </a:spcBef>
              <a:tabLst>
                <a:tab pos="6709274" algn="l"/>
              </a:tabLst>
            </a:pPr>
            <a:r>
              <a:rPr sz="2400" b="1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Сервисы Портала</a:t>
            </a:r>
            <a:r>
              <a:rPr sz="2400" b="1" spc="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8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Бизнес-навигатора</a:t>
            </a:r>
            <a:r>
              <a:rPr sz="2400" b="1" spc="4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8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МСП</a:t>
            </a:r>
            <a:r>
              <a:rPr lang="ru-RU" sz="2400" b="1" spc="-8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867939" algn="ctr">
              <a:spcBef>
                <a:spcPts val="72"/>
              </a:spcBef>
              <a:tabLst>
                <a:tab pos="6709274" algn="l"/>
              </a:tabLst>
            </a:pPr>
            <a:r>
              <a:rPr lang="en-US" sz="2400" b="1" spc="-3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AGRO-COOP.RU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7939">
              <a:spcBef>
                <a:spcPts val="72"/>
              </a:spcBef>
              <a:tabLst>
                <a:tab pos="6709274" algn="l"/>
              </a:tabLst>
            </a:pPr>
            <a:endParaRPr lang="ru-RU" sz="3200" dirty="0" smtClean="0">
              <a:latin typeface="Arial"/>
              <a:cs typeface="Arial"/>
            </a:endParaRPr>
          </a:p>
          <a:p>
            <a:pPr marL="1867939">
              <a:spcBef>
                <a:spcPts val="72"/>
              </a:spcBef>
              <a:tabLst>
                <a:tab pos="6709274" algn="l"/>
              </a:tabLst>
            </a:pPr>
            <a:endParaRPr sz="3200" b="1" spc="-5" baseline="14880" dirty="0" err="1" smtClean="0">
              <a:solidFill>
                <a:srgbClr val="002060"/>
              </a:solidFill>
              <a:latin typeface="Liberation Sans Narrow"/>
              <a:cs typeface="Liberation Sans Narro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352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55288" y="6528130"/>
            <a:ext cx="149327" cy="150092"/>
          </a:xfrm>
          <a:prstGeom prst="rect">
            <a:avLst/>
          </a:prstGeom>
        </p:spPr>
        <p:txBody>
          <a:bodyPr vert="horz" wrap="square" lIns="0" tIns="11480" rIns="0" bIns="0" rtlCol="0">
            <a:spAutoFit/>
          </a:bodyPr>
          <a:lstStyle/>
          <a:p>
            <a:pPr marL="9567">
              <a:spcBef>
                <a:spcPts val="90"/>
              </a:spcBef>
            </a:pPr>
            <a:r>
              <a:rPr sz="900" spc="8" dirty="0">
                <a:solidFill>
                  <a:srgbClr val="7E7E7E"/>
                </a:solidFill>
                <a:latin typeface="Arial"/>
                <a:cs typeface="Arial"/>
              </a:rPr>
              <a:t>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1500" y="165787"/>
            <a:ext cx="1403857" cy="575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55476" y="151237"/>
            <a:ext cx="6741949" cy="440065"/>
          </a:xfrm>
          <a:prstGeom prst="rect">
            <a:avLst/>
          </a:prstGeom>
        </p:spPr>
        <p:txBody>
          <a:bodyPr vert="horz" wrap="square" lIns="0" tIns="9089" rIns="0" bIns="0" rtlCol="0">
            <a:spAutoFit/>
          </a:bodyPr>
          <a:lstStyle/>
          <a:p>
            <a:pPr marL="9567">
              <a:spcBef>
                <a:spcPts val="72"/>
              </a:spcBef>
            </a:pPr>
            <a:r>
              <a:rPr sz="28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Сельскохозяйственные</a:t>
            </a:r>
            <a:r>
              <a:rPr sz="28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кооперативы.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40000" y="730695"/>
            <a:ext cx="7416824" cy="1268497"/>
          </a:xfrm>
          <a:prstGeom prst="rect">
            <a:avLst/>
          </a:prstGeom>
        </p:spPr>
        <p:txBody>
          <a:bodyPr vert="horz" wrap="square" lIns="0" tIns="9089" rIns="0" bIns="0" rtlCol="0">
            <a:spAutoFit/>
          </a:bodyPr>
          <a:lstStyle/>
          <a:p>
            <a:pPr marL="9567" algn="ctr">
              <a:spcBef>
                <a:spcPts val="72"/>
              </a:spcBef>
              <a:tabLst>
                <a:tab pos="1988961" algn="l"/>
                <a:tab pos="8967065" algn="l"/>
              </a:tabLst>
            </a:pPr>
            <a:r>
              <a:rPr sz="2100" u="heavy" spc="-4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spc="-4" dirty="0" err="1" smtClean="0">
                <a:solidFill>
                  <a:srgbClr val="00206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Сервисы</a:t>
            </a:r>
            <a:r>
              <a:rPr sz="2000" b="1" spc="-4" dirty="0" smtClean="0">
                <a:solidFill>
                  <a:srgbClr val="00206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4" dirty="0">
                <a:solidFill>
                  <a:srgbClr val="00206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Портала </a:t>
            </a:r>
            <a:r>
              <a:rPr sz="2000" b="1" spc="-8" dirty="0" err="1">
                <a:solidFill>
                  <a:srgbClr val="00206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Бизнес-навигатора</a:t>
            </a:r>
            <a:r>
              <a:rPr sz="2000" b="1" spc="60" dirty="0">
                <a:solidFill>
                  <a:srgbClr val="00206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8" dirty="0" smtClean="0">
                <a:solidFill>
                  <a:srgbClr val="00206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МСП</a:t>
            </a:r>
            <a:r>
              <a:rPr lang="ru-RU" sz="2000" b="1" spc="-8" dirty="0" smtClean="0">
                <a:solidFill>
                  <a:srgbClr val="002060"/>
                </a:solidFill>
                <a:uFill>
                  <a:solidFill>
                    <a:srgbClr val="006FC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spc="-8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Онлайн-каталог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сельхозпродукции</a:t>
            </a:r>
            <a:r>
              <a:rPr lang="ru-RU" sz="2000" b="1" spc="1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pc="-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RUFERMA.RU</a:t>
            </a:r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67" algn="ctr">
              <a:spcBef>
                <a:spcPts val="72"/>
              </a:spcBef>
              <a:tabLst>
                <a:tab pos="1988961" algn="l"/>
                <a:tab pos="8967065" algn="l"/>
              </a:tabLst>
            </a:pPr>
            <a:endParaRPr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9"/>
              </a:spcBef>
            </a:pPr>
            <a:endParaRPr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01317" y="2095797"/>
            <a:ext cx="5132438" cy="42081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9238" y="1514101"/>
            <a:ext cx="3559523" cy="48482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491" y="1350839"/>
            <a:ext cx="3732079" cy="38844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374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ИНСТРУМЕНТЫ ПРЕДПРИНИМАТЕЛЬСТВА\департамент мсп к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9784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ИНСТРУМЕНТЫ ПРЕДПРИНИМАТЕЛЬСТВА\портал мсп кк.инфраструктур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50284"/>
            <a:ext cx="7061650" cy="581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192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1901</Words>
  <Application>Microsoft Office PowerPoint</Application>
  <PresentationFormat>Экран (4:3)</PresentationFormat>
  <Paragraphs>307</Paragraphs>
  <Slides>33</Slides>
  <Notes>21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Связи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D:\СБОРНИКИ_XLSSSS\Графики.xls!Динамика1103![Графики.xls]Динамика1103 Диаграмма 6</vt:lpstr>
      <vt:lpstr>Слайд 1</vt:lpstr>
      <vt:lpstr>Слайд 2</vt:lpstr>
      <vt:lpstr>Слайд 3</vt:lpstr>
      <vt:lpstr>Интеграция информационных систем для оказания поддержки субъектам МСП</vt:lpstr>
      <vt:lpstr>Слайд 5</vt:lpstr>
      <vt:lpstr>Слайд 6</vt:lpstr>
      <vt:lpstr>Сельскохозяйственные кооперативы.</vt:lpstr>
      <vt:lpstr>Сельскохозяйственные кооперативы.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Анатолий</dc:creator>
  <cp:lastModifiedBy>Anna</cp:lastModifiedBy>
  <cp:revision>23</cp:revision>
  <dcterms:created xsi:type="dcterms:W3CDTF">2018-06-24T13:28:21Z</dcterms:created>
  <dcterms:modified xsi:type="dcterms:W3CDTF">2018-07-20T06:57:07Z</dcterms:modified>
</cp:coreProperties>
</file>