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666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962400" cy="2571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1"/>
            <a:ext cx="3962400" cy="2571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782927DC-0F3F-4A31-A25E-97662F2C2C28}" type="datetimeFigureOut">
              <a:rPr lang="ru-RU" smtClean="0"/>
              <a:t>26.06.2018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4886326"/>
            <a:ext cx="3962400" cy="2571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4886326"/>
            <a:ext cx="3962400" cy="2571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50D19DFC-6349-4B07-BC77-8DF7F5AC7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095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19DFC-6349-4B07-BC77-8DF7F5AC7C29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621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52442" y="1900554"/>
            <a:ext cx="1039114" cy="2005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6/26/2018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7.png"/><Relationship Id="rId7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47.png"/><Relationship Id="rId7" Type="http://schemas.openxmlformats.org/officeDocument/2006/relationships/image" Target="../media/image1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49.png"/><Relationship Id="rId10" Type="http://schemas.openxmlformats.org/officeDocument/2006/relationships/image" Target="../media/image22.png"/><Relationship Id="rId4" Type="http://schemas.openxmlformats.org/officeDocument/2006/relationships/image" Target="../media/image48.png"/><Relationship Id="rId9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1.png"/><Relationship Id="rId7" Type="http://schemas.openxmlformats.org/officeDocument/2006/relationships/image" Target="../media/image1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11" Type="http://schemas.openxmlformats.org/officeDocument/2006/relationships/image" Target="../media/image54.jpg"/><Relationship Id="rId5" Type="http://schemas.openxmlformats.org/officeDocument/2006/relationships/image" Target="../media/image53.png"/><Relationship Id="rId10" Type="http://schemas.openxmlformats.org/officeDocument/2006/relationships/image" Target="../media/image22.png"/><Relationship Id="rId4" Type="http://schemas.openxmlformats.org/officeDocument/2006/relationships/image" Target="../media/image52.png"/><Relationship Id="rId9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61.jpg"/><Relationship Id="rId3" Type="http://schemas.openxmlformats.org/officeDocument/2006/relationships/image" Target="../media/image56.png"/><Relationship Id="rId7" Type="http://schemas.openxmlformats.org/officeDocument/2006/relationships/image" Target="../media/image21.png"/><Relationship Id="rId12" Type="http://schemas.openxmlformats.org/officeDocument/2006/relationships/image" Target="../media/image60.jp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11" Type="http://schemas.openxmlformats.org/officeDocument/2006/relationships/image" Target="../media/image59.jpg"/><Relationship Id="rId5" Type="http://schemas.openxmlformats.org/officeDocument/2006/relationships/image" Target="../media/image19.png"/><Relationship Id="rId10" Type="http://schemas.openxmlformats.org/officeDocument/2006/relationships/image" Target="../media/image58.jpg"/><Relationship Id="rId4" Type="http://schemas.openxmlformats.org/officeDocument/2006/relationships/image" Target="../media/image18.png"/><Relationship Id="rId9" Type="http://schemas.openxmlformats.org/officeDocument/2006/relationships/image" Target="../media/image57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63.png"/><Relationship Id="rId7" Type="http://schemas.openxmlformats.org/officeDocument/2006/relationships/image" Target="../media/image2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5.png"/><Relationship Id="rId7" Type="http://schemas.openxmlformats.org/officeDocument/2006/relationships/image" Target="../media/image20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66.png"/><Relationship Id="rId9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68.png"/><Relationship Id="rId7" Type="http://schemas.openxmlformats.org/officeDocument/2006/relationships/image" Target="../media/image2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5.png"/><Relationship Id="rId7" Type="http://schemas.openxmlformats.org/officeDocument/2006/relationships/image" Target="../media/image78.pn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hyperlink" Target="http://www.ExportEdu.ru/" TargetMode="External"/><Relationship Id="rId4" Type="http://schemas.openxmlformats.org/officeDocument/2006/relationships/image" Target="../media/image7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1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image" Target="../media/image9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89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Relationship Id="rId14" Type="http://schemas.openxmlformats.org/officeDocument/2006/relationships/image" Target="../media/image9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2" Type="http://schemas.openxmlformats.org/officeDocument/2006/relationships/image" Target="../media/image93.jpg"/><Relationship Id="rId16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5" Type="http://schemas.openxmlformats.org/officeDocument/2006/relationships/image" Target="../media/image106.png"/><Relationship Id="rId10" Type="http://schemas.openxmlformats.org/officeDocument/2006/relationships/image" Target="../media/image101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Relationship Id="rId14" Type="http://schemas.openxmlformats.org/officeDocument/2006/relationships/image" Target="../media/image10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hyperlink" Target="http://www.exportcenter.ru/" TargetMode="External"/><Relationship Id="rId7" Type="http://schemas.openxmlformats.org/officeDocument/2006/relationships/hyperlink" Target="mailto:info@exportcenter.ru" TargetMode="External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958222"/>
            <a:ext cx="9144000" cy="2442328"/>
          </a:xfrm>
          <a:custGeom>
            <a:avLst/>
            <a:gdLst/>
            <a:ahLst/>
            <a:cxnLst/>
            <a:rect l="l" t="t" r="r" b="b"/>
            <a:pathLst>
              <a:path w="9144000" h="1368425">
                <a:moveTo>
                  <a:pt x="0" y="1368170"/>
                </a:moveTo>
                <a:lnTo>
                  <a:pt x="9144000" y="1368170"/>
                </a:lnTo>
                <a:lnTo>
                  <a:pt x="9144000" y="0"/>
                </a:lnTo>
                <a:lnTo>
                  <a:pt x="0" y="0"/>
                </a:lnTo>
                <a:lnTo>
                  <a:pt x="0" y="1368170"/>
                </a:lnTo>
                <a:close/>
              </a:path>
            </a:pathLst>
          </a:custGeom>
          <a:solidFill>
            <a:srgbClr val="FFFFFF">
              <a:alpha val="8117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514600" y="2607592"/>
            <a:ext cx="4530979" cy="6083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19200" y="3211881"/>
            <a:ext cx="7433945" cy="6080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676400" y="3909340"/>
            <a:ext cx="5936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atin typeface="Arial Narrow" panose="020B0606020202030204" pitchFamily="34" charset="0"/>
              </a:rPr>
              <a:t>Региональное подразделение в г. Краснодар</a:t>
            </a:r>
            <a:endParaRPr lang="ru-RU" b="1" cap="all" dirty="0">
              <a:latin typeface="Arial Narrow" panose="020B0606020202030204" pitchFamily="34" charset="0"/>
            </a:endParaRPr>
          </a:p>
        </p:txBody>
      </p:sp>
      <p:pic>
        <p:nvPicPr>
          <p:cNvPr id="1026" name="Picture 2" descr="https://www.exportcenter.ru/upload/iblock/e54/%D0%9B%D0%BE%D0%B3%D0%BE_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3" y="2019446"/>
            <a:ext cx="2116338" cy="97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15167" y="2933445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993" y="0"/>
                </a:moveTo>
                <a:lnTo>
                  <a:pt x="158753" y="5439"/>
                </a:lnTo>
                <a:lnTo>
                  <a:pt x="115392" y="20933"/>
                </a:lnTo>
                <a:lnTo>
                  <a:pt x="77144" y="45246"/>
                </a:lnTo>
                <a:lnTo>
                  <a:pt x="45246" y="77144"/>
                </a:lnTo>
                <a:lnTo>
                  <a:pt x="20933" y="115392"/>
                </a:lnTo>
                <a:lnTo>
                  <a:pt x="5439" y="158753"/>
                </a:lnTo>
                <a:lnTo>
                  <a:pt x="0" y="205994"/>
                </a:lnTo>
                <a:lnTo>
                  <a:pt x="5439" y="253187"/>
                </a:lnTo>
                <a:lnTo>
                  <a:pt x="20933" y="296515"/>
                </a:lnTo>
                <a:lnTo>
                  <a:pt x="45246" y="334739"/>
                </a:lnTo>
                <a:lnTo>
                  <a:pt x="77144" y="366624"/>
                </a:lnTo>
                <a:lnTo>
                  <a:pt x="115392" y="390930"/>
                </a:lnTo>
                <a:lnTo>
                  <a:pt x="158753" y="406422"/>
                </a:lnTo>
                <a:lnTo>
                  <a:pt x="205993" y="411861"/>
                </a:lnTo>
                <a:lnTo>
                  <a:pt x="253187" y="406422"/>
                </a:lnTo>
                <a:lnTo>
                  <a:pt x="296515" y="390930"/>
                </a:lnTo>
                <a:lnTo>
                  <a:pt x="334739" y="366624"/>
                </a:lnTo>
                <a:lnTo>
                  <a:pt x="366624" y="334739"/>
                </a:lnTo>
                <a:lnTo>
                  <a:pt x="390930" y="296515"/>
                </a:lnTo>
                <a:lnTo>
                  <a:pt x="406422" y="253187"/>
                </a:lnTo>
                <a:lnTo>
                  <a:pt x="411861" y="205994"/>
                </a:lnTo>
                <a:lnTo>
                  <a:pt x="406422" y="158753"/>
                </a:lnTo>
                <a:lnTo>
                  <a:pt x="390930" y="115392"/>
                </a:lnTo>
                <a:lnTo>
                  <a:pt x="366624" y="77144"/>
                </a:lnTo>
                <a:lnTo>
                  <a:pt x="334739" y="45246"/>
                </a:lnTo>
                <a:lnTo>
                  <a:pt x="296515" y="20933"/>
                </a:lnTo>
                <a:lnTo>
                  <a:pt x="253187" y="5439"/>
                </a:lnTo>
                <a:lnTo>
                  <a:pt x="205993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05039" y="1725220"/>
            <a:ext cx="412115" cy="374650"/>
          </a:xfrm>
          <a:custGeom>
            <a:avLst/>
            <a:gdLst/>
            <a:ahLst/>
            <a:cxnLst/>
            <a:rect l="l" t="t" r="r" b="b"/>
            <a:pathLst>
              <a:path w="412114" h="374650">
                <a:moveTo>
                  <a:pt x="205867" y="0"/>
                </a:moveTo>
                <a:lnTo>
                  <a:pt x="158673" y="4944"/>
                </a:lnTo>
                <a:lnTo>
                  <a:pt x="115345" y="19028"/>
                </a:lnTo>
                <a:lnTo>
                  <a:pt x="77121" y="41128"/>
                </a:lnTo>
                <a:lnTo>
                  <a:pt x="45236" y="70118"/>
                </a:lnTo>
                <a:lnTo>
                  <a:pt x="20930" y="104876"/>
                </a:lnTo>
                <a:lnTo>
                  <a:pt x="5438" y="144277"/>
                </a:lnTo>
                <a:lnTo>
                  <a:pt x="0" y="187198"/>
                </a:lnTo>
                <a:lnTo>
                  <a:pt x="5438" y="230118"/>
                </a:lnTo>
                <a:lnTo>
                  <a:pt x="20930" y="269519"/>
                </a:lnTo>
                <a:lnTo>
                  <a:pt x="45236" y="304277"/>
                </a:lnTo>
                <a:lnTo>
                  <a:pt x="77121" y="333267"/>
                </a:lnTo>
                <a:lnTo>
                  <a:pt x="115345" y="355367"/>
                </a:lnTo>
                <a:lnTo>
                  <a:pt x="158673" y="369451"/>
                </a:lnTo>
                <a:lnTo>
                  <a:pt x="205867" y="374396"/>
                </a:lnTo>
                <a:lnTo>
                  <a:pt x="253107" y="369451"/>
                </a:lnTo>
                <a:lnTo>
                  <a:pt x="296468" y="355367"/>
                </a:lnTo>
                <a:lnTo>
                  <a:pt x="334716" y="333267"/>
                </a:lnTo>
                <a:lnTo>
                  <a:pt x="366614" y="304277"/>
                </a:lnTo>
                <a:lnTo>
                  <a:pt x="390927" y="269519"/>
                </a:lnTo>
                <a:lnTo>
                  <a:pt x="406421" y="230118"/>
                </a:lnTo>
                <a:lnTo>
                  <a:pt x="411861" y="187198"/>
                </a:lnTo>
                <a:lnTo>
                  <a:pt x="406421" y="144277"/>
                </a:lnTo>
                <a:lnTo>
                  <a:pt x="390927" y="104876"/>
                </a:lnTo>
                <a:lnTo>
                  <a:pt x="366614" y="70118"/>
                </a:lnTo>
                <a:lnTo>
                  <a:pt x="334716" y="41128"/>
                </a:lnTo>
                <a:lnTo>
                  <a:pt x="296468" y="19028"/>
                </a:lnTo>
                <a:lnTo>
                  <a:pt x="253107" y="4944"/>
                </a:lnTo>
                <a:lnTo>
                  <a:pt x="205867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791200" y="779041"/>
            <a:ext cx="412115" cy="374650"/>
          </a:xfrm>
          <a:custGeom>
            <a:avLst/>
            <a:gdLst/>
            <a:ahLst/>
            <a:cxnLst/>
            <a:rect l="l" t="t" r="r" b="b"/>
            <a:pathLst>
              <a:path w="412114" h="374650">
                <a:moveTo>
                  <a:pt x="205866" y="0"/>
                </a:moveTo>
                <a:lnTo>
                  <a:pt x="158673" y="4944"/>
                </a:lnTo>
                <a:lnTo>
                  <a:pt x="115345" y="19028"/>
                </a:lnTo>
                <a:lnTo>
                  <a:pt x="77121" y="41128"/>
                </a:lnTo>
                <a:lnTo>
                  <a:pt x="45236" y="70118"/>
                </a:lnTo>
                <a:lnTo>
                  <a:pt x="20930" y="104876"/>
                </a:lnTo>
                <a:lnTo>
                  <a:pt x="5438" y="144277"/>
                </a:lnTo>
                <a:lnTo>
                  <a:pt x="0" y="187198"/>
                </a:lnTo>
                <a:lnTo>
                  <a:pt x="5438" y="230118"/>
                </a:lnTo>
                <a:lnTo>
                  <a:pt x="20930" y="269519"/>
                </a:lnTo>
                <a:lnTo>
                  <a:pt x="45236" y="304277"/>
                </a:lnTo>
                <a:lnTo>
                  <a:pt x="77121" y="333267"/>
                </a:lnTo>
                <a:lnTo>
                  <a:pt x="115345" y="355367"/>
                </a:lnTo>
                <a:lnTo>
                  <a:pt x="158673" y="369451"/>
                </a:lnTo>
                <a:lnTo>
                  <a:pt x="205866" y="374396"/>
                </a:lnTo>
                <a:lnTo>
                  <a:pt x="253107" y="369451"/>
                </a:lnTo>
                <a:lnTo>
                  <a:pt x="296468" y="355367"/>
                </a:lnTo>
                <a:lnTo>
                  <a:pt x="334716" y="333267"/>
                </a:lnTo>
                <a:lnTo>
                  <a:pt x="366614" y="304277"/>
                </a:lnTo>
                <a:lnTo>
                  <a:pt x="390927" y="269519"/>
                </a:lnTo>
                <a:lnTo>
                  <a:pt x="406421" y="230118"/>
                </a:lnTo>
                <a:lnTo>
                  <a:pt x="411861" y="187198"/>
                </a:lnTo>
                <a:lnTo>
                  <a:pt x="406421" y="144277"/>
                </a:lnTo>
                <a:lnTo>
                  <a:pt x="390927" y="104876"/>
                </a:lnTo>
                <a:lnTo>
                  <a:pt x="366614" y="70118"/>
                </a:lnTo>
                <a:lnTo>
                  <a:pt x="334716" y="41128"/>
                </a:lnTo>
                <a:lnTo>
                  <a:pt x="296468" y="19028"/>
                </a:lnTo>
                <a:lnTo>
                  <a:pt x="253107" y="4944"/>
                </a:lnTo>
                <a:lnTo>
                  <a:pt x="205866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35181" y="3822483"/>
            <a:ext cx="443261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Выбор рынка и поиск покупателя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927280" y="2813939"/>
            <a:ext cx="42929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Подготовка товара к требованиям рынка или  покупателя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865108" y="1262232"/>
            <a:ext cx="2777326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Заключение внешнеторгового контракта и</a:t>
            </a:r>
          </a:p>
          <a:p>
            <a:pPr marL="12700">
              <a:lnSpc>
                <a:spcPct val="100000"/>
              </a:lnSpc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производство товаров на экспорт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301041" y="779041"/>
            <a:ext cx="251951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Доставка товара</a:t>
            </a:r>
          </a:p>
        </p:txBody>
      </p:sp>
      <p:sp>
        <p:nvSpPr>
          <p:cNvPr id="9" name="object 9"/>
          <p:cNvSpPr/>
          <p:nvPr/>
        </p:nvSpPr>
        <p:spPr>
          <a:xfrm>
            <a:off x="3977637" y="3750093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867" y="0"/>
                </a:moveTo>
                <a:lnTo>
                  <a:pt x="158673" y="5438"/>
                </a:lnTo>
                <a:lnTo>
                  <a:pt x="115345" y="20930"/>
                </a:lnTo>
                <a:lnTo>
                  <a:pt x="77121" y="45236"/>
                </a:lnTo>
                <a:lnTo>
                  <a:pt x="45236" y="77121"/>
                </a:lnTo>
                <a:lnTo>
                  <a:pt x="20930" y="115345"/>
                </a:lnTo>
                <a:lnTo>
                  <a:pt x="5438" y="158673"/>
                </a:lnTo>
                <a:lnTo>
                  <a:pt x="0" y="205866"/>
                </a:lnTo>
                <a:lnTo>
                  <a:pt x="5438" y="253097"/>
                </a:lnTo>
                <a:lnTo>
                  <a:pt x="20930" y="296450"/>
                </a:lnTo>
                <a:lnTo>
                  <a:pt x="45236" y="334690"/>
                </a:lnTo>
                <a:lnTo>
                  <a:pt x="77121" y="366583"/>
                </a:lnTo>
                <a:lnTo>
                  <a:pt x="115345" y="390892"/>
                </a:lnTo>
                <a:lnTo>
                  <a:pt x="158673" y="406384"/>
                </a:lnTo>
                <a:lnTo>
                  <a:pt x="205867" y="411822"/>
                </a:lnTo>
                <a:lnTo>
                  <a:pt x="253107" y="406384"/>
                </a:lnTo>
                <a:lnTo>
                  <a:pt x="296468" y="390892"/>
                </a:lnTo>
                <a:lnTo>
                  <a:pt x="334716" y="366583"/>
                </a:lnTo>
                <a:lnTo>
                  <a:pt x="366614" y="334690"/>
                </a:lnTo>
                <a:lnTo>
                  <a:pt x="390927" y="296450"/>
                </a:lnTo>
                <a:lnTo>
                  <a:pt x="406421" y="253097"/>
                </a:lnTo>
                <a:lnTo>
                  <a:pt x="411861" y="205866"/>
                </a:lnTo>
                <a:lnTo>
                  <a:pt x="406421" y="158673"/>
                </a:lnTo>
                <a:lnTo>
                  <a:pt x="390927" y="115345"/>
                </a:lnTo>
                <a:lnTo>
                  <a:pt x="366614" y="77121"/>
                </a:lnTo>
                <a:lnTo>
                  <a:pt x="334716" y="45236"/>
                </a:lnTo>
                <a:lnTo>
                  <a:pt x="296468" y="20930"/>
                </a:lnTo>
                <a:lnTo>
                  <a:pt x="253107" y="5438"/>
                </a:lnTo>
                <a:lnTo>
                  <a:pt x="205867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125593" y="3838053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1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63121" y="2996011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2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52993" y="1762685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3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927026" y="816506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4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15137" y="458977"/>
            <a:ext cx="2758821" cy="5471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02437" y="1005586"/>
            <a:ext cx="296545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cap="all" dirty="0">
                <a:latin typeface="Arial Narrow" panose="020B0606020202030204" pitchFamily="34" charset="0"/>
                <a:cs typeface="Arial" panose="020B0604020202020204" pitchFamily="34" charset="0"/>
              </a:rPr>
              <a:t>экспортного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14337" y="485891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5">
                <a:moveTo>
                  <a:pt x="205867" y="0"/>
                </a:moveTo>
                <a:lnTo>
                  <a:pt x="158673" y="5438"/>
                </a:lnTo>
                <a:lnTo>
                  <a:pt x="115345" y="20930"/>
                </a:lnTo>
                <a:lnTo>
                  <a:pt x="77121" y="45236"/>
                </a:lnTo>
                <a:lnTo>
                  <a:pt x="45236" y="77121"/>
                </a:lnTo>
                <a:lnTo>
                  <a:pt x="20930" y="115345"/>
                </a:lnTo>
                <a:lnTo>
                  <a:pt x="5438" y="158673"/>
                </a:lnTo>
                <a:lnTo>
                  <a:pt x="0" y="205867"/>
                </a:lnTo>
                <a:lnTo>
                  <a:pt x="5438" y="253107"/>
                </a:lnTo>
                <a:lnTo>
                  <a:pt x="20930" y="296468"/>
                </a:lnTo>
                <a:lnTo>
                  <a:pt x="45236" y="334716"/>
                </a:lnTo>
                <a:lnTo>
                  <a:pt x="77121" y="366614"/>
                </a:lnTo>
                <a:lnTo>
                  <a:pt x="115345" y="390927"/>
                </a:lnTo>
                <a:lnTo>
                  <a:pt x="158673" y="406421"/>
                </a:lnTo>
                <a:lnTo>
                  <a:pt x="205867" y="411861"/>
                </a:lnTo>
                <a:lnTo>
                  <a:pt x="253107" y="406421"/>
                </a:lnTo>
                <a:lnTo>
                  <a:pt x="296468" y="390927"/>
                </a:lnTo>
                <a:lnTo>
                  <a:pt x="334716" y="366614"/>
                </a:lnTo>
                <a:lnTo>
                  <a:pt x="366614" y="334716"/>
                </a:lnTo>
                <a:lnTo>
                  <a:pt x="390927" y="296468"/>
                </a:lnTo>
                <a:lnTo>
                  <a:pt x="406421" y="253107"/>
                </a:lnTo>
                <a:lnTo>
                  <a:pt x="411861" y="205867"/>
                </a:lnTo>
                <a:lnTo>
                  <a:pt x="406421" y="158673"/>
                </a:lnTo>
                <a:lnTo>
                  <a:pt x="390927" y="115345"/>
                </a:lnTo>
                <a:lnTo>
                  <a:pt x="366614" y="77121"/>
                </a:lnTo>
                <a:lnTo>
                  <a:pt x="334716" y="45236"/>
                </a:lnTo>
                <a:lnTo>
                  <a:pt x="296468" y="20930"/>
                </a:lnTo>
                <a:lnTo>
                  <a:pt x="253107" y="5438"/>
                </a:lnTo>
                <a:lnTo>
                  <a:pt x="205867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21206" y="1171244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866" y="0"/>
                </a:moveTo>
                <a:lnTo>
                  <a:pt x="158673" y="5438"/>
                </a:lnTo>
                <a:lnTo>
                  <a:pt x="115345" y="20930"/>
                </a:lnTo>
                <a:lnTo>
                  <a:pt x="77121" y="45236"/>
                </a:lnTo>
                <a:lnTo>
                  <a:pt x="45236" y="77121"/>
                </a:lnTo>
                <a:lnTo>
                  <a:pt x="20930" y="115345"/>
                </a:lnTo>
                <a:lnTo>
                  <a:pt x="5438" y="158673"/>
                </a:lnTo>
                <a:lnTo>
                  <a:pt x="0" y="205866"/>
                </a:lnTo>
                <a:lnTo>
                  <a:pt x="5438" y="253107"/>
                </a:lnTo>
                <a:lnTo>
                  <a:pt x="20930" y="296468"/>
                </a:lnTo>
                <a:lnTo>
                  <a:pt x="45236" y="334716"/>
                </a:lnTo>
                <a:lnTo>
                  <a:pt x="77121" y="366614"/>
                </a:lnTo>
                <a:lnTo>
                  <a:pt x="115345" y="390927"/>
                </a:lnTo>
                <a:lnTo>
                  <a:pt x="158673" y="406421"/>
                </a:lnTo>
                <a:lnTo>
                  <a:pt x="205866" y="411861"/>
                </a:lnTo>
                <a:lnTo>
                  <a:pt x="253107" y="406421"/>
                </a:lnTo>
                <a:lnTo>
                  <a:pt x="296468" y="390927"/>
                </a:lnTo>
                <a:lnTo>
                  <a:pt x="334716" y="366614"/>
                </a:lnTo>
                <a:lnTo>
                  <a:pt x="366614" y="334716"/>
                </a:lnTo>
                <a:lnTo>
                  <a:pt x="390927" y="296468"/>
                </a:lnTo>
                <a:lnTo>
                  <a:pt x="406421" y="253107"/>
                </a:lnTo>
                <a:lnTo>
                  <a:pt x="411861" y="205866"/>
                </a:lnTo>
                <a:lnTo>
                  <a:pt x="406421" y="158673"/>
                </a:lnTo>
                <a:lnTo>
                  <a:pt x="390927" y="115345"/>
                </a:lnTo>
                <a:lnTo>
                  <a:pt x="366614" y="77121"/>
                </a:lnTo>
                <a:lnTo>
                  <a:pt x="334716" y="45236"/>
                </a:lnTo>
                <a:lnTo>
                  <a:pt x="296468" y="20930"/>
                </a:lnTo>
                <a:lnTo>
                  <a:pt x="253107" y="5438"/>
                </a:lnTo>
                <a:lnTo>
                  <a:pt x="205866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65531" y="1867108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993" y="0"/>
                </a:moveTo>
                <a:lnTo>
                  <a:pt x="158753" y="5439"/>
                </a:lnTo>
                <a:lnTo>
                  <a:pt x="115392" y="20933"/>
                </a:lnTo>
                <a:lnTo>
                  <a:pt x="77144" y="45246"/>
                </a:lnTo>
                <a:lnTo>
                  <a:pt x="45246" y="77144"/>
                </a:lnTo>
                <a:lnTo>
                  <a:pt x="20933" y="115392"/>
                </a:lnTo>
                <a:lnTo>
                  <a:pt x="5439" y="158753"/>
                </a:lnTo>
                <a:lnTo>
                  <a:pt x="0" y="205994"/>
                </a:lnTo>
                <a:lnTo>
                  <a:pt x="5439" y="253187"/>
                </a:lnTo>
                <a:lnTo>
                  <a:pt x="20933" y="296515"/>
                </a:lnTo>
                <a:lnTo>
                  <a:pt x="45246" y="334739"/>
                </a:lnTo>
                <a:lnTo>
                  <a:pt x="77144" y="366624"/>
                </a:lnTo>
                <a:lnTo>
                  <a:pt x="115392" y="390930"/>
                </a:lnTo>
                <a:lnTo>
                  <a:pt x="158753" y="406422"/>
                </a:lnTo>
                <a:lnTo>
                  <a:pt x="205993" y="411861"/>
                </a:lnTo>
                <a:lnTo>
                  <a:pt x="253187" y="406422"/>
                </a:lnTo>
                <a:lnTo>
                  <a:pt x="296515" y="390930"/>
                </a:lnTo>
                <a:lnTo>
                  <a:pt x="334739" y="366624"/>
                </a:lnTo>
                <a:lnTo>
                  <a:pt x="366624" y="334739"/>
                </a:lnTo>
                <a:lnTo>
                  <a:pt x="390930" y="296515"/>
                </a:lnTo>
                <a:lnTo>
                  <a:pt x="406422" y="253187"/>
                </a:lnTo>
                <a:lnTo>
                  <a:pt x="411861" y="205994"/>
                </a:lnTo>
                <a:lnTo>
                  <a:pt x="406422" y="158753"/>
                </a:lnTo>
                <a:lnTo>
                  <a:pt x="390930" y="115392"/>
                </a:lnTo>
                <a:lnTo>
                  <a:pt x="366624" y="77144"/>
                </a:lnTo>
                <a:lnTo>
                  <a:pt x="334739" y="45246"/>
                </a:lnTo>
                <a:lnTo>
                  <a:pt x="296515" y="20933"/>
                </a:lnTo>
                <a:lnTo>
                  <a:pt x="253187" y="5439"/>
                </a:lnTo>
                <a:lnTo>
                  <a:pt x="205993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98961" y="2984790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993" y="0"/>
                </a:moveTo>
                <a:lnTo>
                  <a:pt x="158753" y="5439"/>
                </a:lnTo>
                <a:lnTo>
                  <a:pt x="115392" y="20933"/>
                </a:lnTo>
                <a:lnTo>
                  <a:pt x="77144" y="45246"/>
                </a:lnTo>
                <a:lnTo>
                  <a:pt x="45246" y="77144"/>
                </a:lnTo>
                <a:lnTo>
                  <a:pt x="20933" y="115392"/>
                </a:lnTo>
                <a:lnTo>
                  <a:pt x="5439" y="158753"/>
                </a:lnTo>
                <a:lnTo>
                  <a:pt x="0" y="205994"/>
                </a:lnTo>
                <a:lnTo>
                  <a:pt x="5439" y="253187"/>
                </a:lnTo>
                <a:lnTo>
                  <a:pt x="20933" y="296515"/>
                </a:lnTo>
                <a:lnTo>
                  <a:pt x="45246" y="334739"/>
                </a:lnTo>
                <a:lnTo>
                  <a:pt x="77144" y="366624"/>
                </a:lnTo>
                <a:lnTo>
                  <a:pt x="115392" y="390930"/>
                </a:lnTo>
                <a:lnTo>
                  <a:pt x="158753" y="406422"/>
                </a:lnTo>
                <a:lnTo>
                  <a:pt x="205993" y="411861"/>
                </a:lnTo>
                <a:lnTo>
                  <a:pt x="253187" y="406422"/>
                </a:lnTo>
                <a:lnTo>
                  <a:pt x="296515" y="390930"/>
                </a:lnTo>
                <a:lnTo>
                  <a:pt x="334739" y="366624"/>
                </a:lnTo>
                <a:lnTo>
                  <a:pt x="366624" y="334739"/>
                </a:lnTo>
                <a:lnTo>
                  <a:pt x="390930" y="296515"/>
                </a:lnTo>
                <a:lnTo>
                  <a:pt x="406422" y="253187"/>
                </a:lnTo>
                <a:lnTo>
                  <a:pt x="411861" y="205994"/>
                </a:lnTo>
                <a:lnTo>
                  <a:pt x="406422" y="158753"/>
                </a:lnTo>
                <a:lnTo>
                  <a:pt x="390930" y="115392"/>
                </a:lnTo>
                <a:lnTo>
                  <a:pt x="366624" y="77144"/>
                </a:lnTo>
                <a:lnTo>
                  <a:pt x="334739" y="45246"/>
                </a:lnTo>
                <a:lnTo>
                  <a:pt x="296515" y="20933"/>
                </a:lnTo>
                <a:lnTo>
                  <a:pt x="253187" y="5439"/>
                </a:lnTo>
                <a:lnTo>
                  <a:pt x="205993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469256" y="3926137"/>
            <a:ext cx="419912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Выбор рынка и поиск покупателя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777484" y="3057217"/>
            <a:ext cx="4366516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Подготовка товара к требованиям рынка или  покупателя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559164" y="1752331"/>
            <a:ext cx="3640331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Заключение внешнеторгового </a:t>
            </a:r>
            <a:r>
              <a:rPr sz="2000" b="1" cap="all" dirty="0" err="1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контракта</a:t>
            </a: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sz="2000" b="1" cap="all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и</a:t>
            </a:r>
            <a:r>
              <a:rPr lang="ru-RU" sz="2000" b="1" cap="all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sz="2000" b="1" cap="all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производство</a:t>
            </a:r>
            <a:r>
              <a:rPr sz="2000" b="1" cap="all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товаров на экспорт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162290" y="1178608"/>
            <a:ext cx="237210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Доставка товара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535420" y="434621"/>
            <a:ext cx="234988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Расчеты с покупателем</a:t>
            </a:r>
          </a:p>
        </p:txBody>
      </p:sp>
      <p:sp>
        <p:nvSpPr>
          <p:cNvPr id="11" name="object 11"/>
          <p:cNvSpPr/>
          <p:nvPr/>
        </p:nvSpPr>
        <p:spPr>
          <a:xfrm>
            <a:off x="3771582" y="3797198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867" y="0"/>
                </a:moveTo>
                <a:lnTo>
                  <a:pt x="158673" y="5438"/>
                </a:lnTo>
                <a:lnTo>
                  <a:pt x="115345" y="20930"/>
                </a:lnTo>
                <a:lnTo>
                  <a:pt x="77121" y="45236"/>
                </a:lnTo>
                <a:lnTo>
                  <a:pt x="45236" y="77121"/>
                </a:lnTo>
                <a:lnTo>
                  <a:pt x="20930" y="115345"/>
                </a:lnTo>
                <a:lnTo>
                  <a:pt x="5438" y="158673"/>
                </a:lnTo>
                <a:lnTo>
                  <a:pt x="0" y="205866"/>
                </a:lnTo>
                <a:lnTo>
                  <a:pt x="5438" y="253097"/>
                </a:lnTo>
                <a:lnTo>
                  <a:pt x="20930" y="296450"/>
                </a:lnTo>
                <a:lnTo>
                  <a:pt x="45236" y="334690"/>
                </a:lnTo>
                <a:lnTo>
                  <a:pt x="77121" y="366583"/>
                </a:lnTo>
                <a:lnTo>
                  <a:pt x="115345" y="390892"/>
                </a:lnTo>
                <a:lnTo>
                  <a:pt x="158673" y="406384"/>
                </a:lnTo>
                <a:lnTo>
                  <a:pt x="205867" y="411822"/>
                </a:lnTo>
                <a:lnTo>
                  <a:pt x="253107" y="406384"/>
                </a:lnTo>
                <a:lnTo>
                  <a:pt x="296468" y="390892"/>
                </a:lnTo>
                <a:lnTo>
                  <a:pt x="334716" y="366583"/>
                </a:lnTo>
                <a:lnTo>
                  <a:pt x="366614" y="334690"/>
                </a:lnTo>
                <a:lnTo>
                  <a:pt x="390927" y="296450"/>
                </a:lnTo>
                <a:lnTo>
                  <a:pt x="406421" y="253097"/>
                </a:lnTo>
                <a:lnTo>
                  <a:pt x="411861" y="205866"/>
                </a:lnTo>
                <a:lnTo>
                  <a:pt x="406421" y="158673"/>
                </a:lnTo>
                <a:lnTo>
                  <a:pt x="390927" y="115345"/>
                </a:lnTo>
                <a:lnTo>
                  <a:pt x="366614" y="77121"/>
                </a:lnTo>
                <a:lnTo>
                  <a:pt x="334716" y="45236"/>
                </a:lnTo>
                <a:lnTo>
                  <a:pt x="296468" y="20930"/>
                </a:lnTo>
                <a:lnTo>
                  <a:pt x="253107" y="5438"/>
                </a:lnTo>
                <a:lnTo>
                  <a:pt x="205867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919536" y="3853395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1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25388" y="3046574"/>
            <a:ext cx="84074" cy="288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2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23451" y="1923305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3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769160" y="1220879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4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162291" y="549635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5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15137" y="458977"/>
            <a:ext cx="2758821" cy="5471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402436" y="1005586"/>
            <a:ext cx="4202583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cap="all" dirty="0">
                <a:latin typeface="Arial Narrow" panose="020B0606020202030204" pitchFamily="34" charset="0"/>
                <a:cs typeface="Arial" panose="020B0604020202020204" pitchFamily="34" charset="0"/>
              </a:rPr>
              <a:t>экспортного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05200" y="1123950"/>
            <a:ext cx="5491497" cy="3600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1072" y="1402138"/>
            <a:ext cx="3369463" cy="1276888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065" marR="5080" indent="1270" algn="ctr">
              <a:lnSpc>
                <a:spcPct val="97400"/>
              </a:lnSpc>
              <a:spcBef>
                <a:spcPts val="180"/>
              </a:spcBef>
            </a:pPr>
            <a:r>
              <a:rPr sz="2800" b="1" cap="all" spc="-150" dirty="0">
                <a:solidFill>
                  <a:srgbClr val="000000"/>
                </a:solidFill>
                <a:latin typeface="Arial Narrow"/>
                <a:cs typeface="Arial Narrow"/>
              </a:rPr>
              <a:t>Каждому </a:t>
            </a:r>
            <a:r>
              <a:rPr sz="2800" b="1" cap="all" spc="-160" dirty="0">
                <a:solidFill>
                  <a:srgbClr val="000000"/>
                </a:solidFill>
                <a:latin typeface="Arial Narrow"/>
                <a:cs typeface="Arial Narrow"/>
              </a:rPr>
              <a:t>этапу  </a:t>
            </a:r>
            <a:r>
              <a:rPr sz="2800" b="1" cap="all" spc="-225" dirty="0">
                <a:solidFill>
                  <a:srgbClr val="000000"/>
                </a:solidFill>
                <a:latin typeface="Arial Narrow"/>
                <a:cs typeface="Arial Narrow"/>
              </a:rPr>
              <a:t>Экспортного </a:t>
            </a:r>
            <a:r>
              <a:rPr sz="2800" b="1" cap="all" spc="-195" dirty="0">
                <a:solidFill>
                  <a:srgbClr val="000000"/>
                </a:solidFill>
                <a:latin typeface="Arial Narrow"/>
                <a:cs typeface="Arial Narrow"/>
              </a:rPr>
              <a:t>проекта  </a:t>
            </a:r>
            <a:r>
              <a:rPr sz="2800" b="1" cap="all" spc="-210" dirty="0">
                <a:solidFill>
                  <a:srgbClr val="000000"/>
                </a:solidFill>
                <a:latin typeface="Arial Narrow"/>
                <a:cs typeface="Arial Narrow"/>
              </a:rPr>
              <a:t>соответствует</a:t>
            </a:r>
            <a:r>
              <a:rPr sz="2800" b="1" cap="all" spc="-204" dirty="0">
                <a:solidFill>
                  <a:srgbClr val="000000"/>
                </a:solidFill>
                <a:latin typeface="Arial Narrow"/>
                <a:cs typeface="Arial Narrow"/>
              </a:rPr>
              <a:t> </a:t>
            </a:r>
            <a:r>
              <a:rPr sz="2800" b="1" cap="all" spc="-250" dirty="0">
                <a:solidFill>
                  <a:srgbClr val="000000"/>
                </a:solidFill>
                <a:latin typeface="Arial Narrow"/>
                <a:cs typeface="Arial Narrow"/>
              </a:rPr>
              <a:t>своя</a:t>
            </a:r>
            <a:endParaRPr sz="2800" cap="all" dirty="0">
              <a:latin typeface="Arial Narrow"/>
              <a:cs typeface="Arial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6597" y="3005277"/>
            <a:ext cx="3313938" cy="425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35657" y="2787776"/>
            <a:ext cx="720090" cy="0"/>
          </a:xfrm>
          <a:custGeom>
            <a:avLst/>
            <a:gdLst/>
            <a:ahLst/>
            <a:cxnLst/>
            <a:rect l="l" t="t" r="r" b="b"/>
            <a:pathLst>
              <a:path w="720089">
                <a:moveTo>
                  <a:pt x="0" y="0"/>
                </a:moveTo>
                <a:lnTo>
                  <a:pt x="72009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0967" y="1464310"/>
            <a:ext cx="5470779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5617" y="347103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80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29233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21891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605023" y="41403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88791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2259" y="508762"/>
            <a:ext cx="347472" cy="4876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64563" y="493522"/>
            <a:ext cx="445007" cy="487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33345" y="503173"/>
            <a:ext cx="463295" cy="487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811526" y="496823"/>
            <a:ext cx="470001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95421" y="503173"/>
            <a:ext cx="469391" cy="4876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26412" y="2202549"/>
            <a:ext cx="7567930" cy="23783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200000"/>
              </a:lnSpc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Отсутствие информации о целевых рынках</a:t>
            </a:r>
          </a:p>
          <a:p>
            <a:pPr marR="3044825">
              <a:lnSpc>
                <a:spcPct val="200000"/>
              </a:lnSpc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Отсутствие механизмов </a:t>
            </a:r>
            <a:r>
              <a:rPr sz="2000" dirty="0" err="1">
                <a:latin typeface="Arial Narrow" panose="020B0606020202030204" pitchFamily="34" charset="0"/>
                <a:cs typeface="Arial Black"/>
              </a:rPr>
              <a:t>продвижения</a:t>
            </a:r>
            <a:r>
              <a:rPr sz="2000" dirty="0">
                <a:latin typeface="Arial Narrow" panose="020B0606020202030204" pitchFamily="34" charset="0"/>
                <a:cs typeface="Arial Black"/>
              </a:rPr>
              <a:t> </a:t>
            </a:r>
            <a:endParaRPr lang="ru-RU" sz="2000" dirty="0" smtClean="0">
              <a:latin typeface="Arial Narrow" panose="020B0606020202030204" pitchFamily="34" charset="0"/>
              <a:cs typeface="Arial Black"/>
            </a:endParaRPr>
          </a:p>
          <a:p>
            <a:pPr marR="3044825">
              <a:lnSpc>
                <a:spcPct val="200000"/>
              </a:lnSpc>
            </a:pPr>
            <a:r>
              <a:rPr lang="ru-RU" sz="2000" dirty="0" smtClean="0">
                <a:latin typeface="Arial Narrow" panose="020B0606020202030204" pitchFamily="34" charset="0"/>
                <a:cs typeface="Arial Black"/>
              </a:rPr>
              <a:t>В</a:t>
            </a:r>
            <a:r>
              <a:rPr sz="2000" dirty="0" err="1" smtClean="0">
                <a:latin typeface="Arial Narrow" panose="020B0606020202030204" pitchFamily="34" charset="0"/>
                <a:cs typeface="Arial Black"/>
              </a:rPr>
              <a:t>ысокая</a:t>
            </a:r>
            <a:r>
              <a:rPr sz="2000" dirty="0" smtClean="0">
                <a:latin typeface="Arial Narrow" panose="020B0606020202030204" pitchFamily="34" charset="0"/>
                <a:cs typeface="Arial Black"/>
              </a:rPr>
              <a:t> </a:t>
            </a:r>
            <a:r>
              <a:rPr sz="2000" dirty="0">
                <a:latin typeface="Arial Narrow" panose="020B0606020202030204" pitchFamily="34" charset="0"/>
                <a:cs typeface="Arial Black"/>
              </a:rPr>
              <a:t>стоимость участия в выставках</a:t>
            </a:r>
          </a:p>
          <a:p>
            <a:pPr>
              <a:lnSpc>
                <a:spcPct val="200000"/>
              </a:lnSpc>
            </a:pPr>
            <a:r>
              <a:rPr sz="2000" dirty="0" err="1" smtClean="0">
                <a:latin typeface="Arial Narrow" panose="020B0606020202030204" pitchFamily="34" charset="0"/>
                <a:cs typeface="Arial Black"/>
              </a:rPr>
              <a:t>Предвзятое</a:t>
            </a:r>
            <a:r>
              <a:rPr sz="2000" dirty="0" smtClean="0">
                <a:latin typeface="Arial Narrow" panose="020B0606020202030204" pitchFamily="34" charset="0"/>
                <a:cs typeface="Arial Black"/>
              </a:rPr>
              <a:t> </a:t>
            </a:r>
            <a:r>
              <a:rPr sz="2000" dirty="0">
                <a:latin typeface="Arial Narrow" panose="020B0606020202030204" pitchFamily="34" charset="0"/>
                <a:cs typeface="Arial Black"/>
              </a:rPr>
              <a:t>отношение покупателя к продукции произведенной в РФ</a:t>
            </a:r>
          </a:p>
        </p:txBody>
      </p:sp>
      <p:sp>
        <p:nvSpPr>
          <p:cNvPr id="14" name="object 14"/>
          <p:cNvSpPr/>
          <p:nvPr/>
        </p:nvSpPr>
        <p:spPr>
          <a:xfrm>
            <a:off x="501370" y="2472500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56" y="0"/>
                </a:moveTo>
                <a:lnTo>
                  <a:pt x="93667" y="6983"/>
                </a:lnTo>
                <a:lnTo>
                  <a:pt x="56071" y="26428"/>
                </a:lnTo>
                <a:lnTo>
                  <a:pt x="26424" y="56071"/>
                </a:lnTo>
                <a:lnTo>
                  <a:pt x="6981" y="93650"/>
                </a:lnTo>
                <a:lnTo>
                  <a:pt x="0" y="136906"/>
                </a:lnTo>
                <a:lnTo>
                  <a:pt x="6981" y="180223"/>
                </a:lnTo>
                <a:lnTo>
                  <a:pt x="26424" y="217840"/>
                </a:lnTo>
                <a:lnTo>
                  <a:pt x="56071" y="247502"/>
                </a:lnTo>
                <a:lnTo>
                  <a:pt x="93667" y="266953"/>
                </a:lnTo>
                <a:lnTo>
                  <a:pt x="136956" y="273938"/>
                </a:lnTo>
                <a:lnTo>
                  <a:pt x="180247" y="266953"/>
                </a:lnTo>
                <a:lnTo>
                  <a:pt x="217847" y="247502"/>
                </a:lnTo>
                <a:lnTo>
                  <a:pt x="247497" y="217840"/>
                </a:lnTo>
                <a:lnTo>
                  <a:pt x="266943" y="180223"/>
                </a:lnTo>
                <a:lnTo>
                  <a:pt x="273926" y="136906"/>
                </a:lnTo>
                <a:lnTo>
                  <a:pt x="266943" y="93650"/>
                </a:lnTo>
                <a:lnTo>
                  <a:pt x="247497" y="56071"/>
                </a:lnTo>
                <a:lnTo>
                  <a:pt x="217847" y="26428"/>
                </a:lnTo>
                <a:lnTo>
                  <a:pt x="180247" y="6983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08304" y="3054542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56" y="0"/>
                </a:moveTo>
                <a:lnTo>
                  <a:pt x="93667" y="6985"/>
                </a:lnTo>
                <a:lnTo>
                  <a:pt x="56071" y="26436"/>
                </a:lnTo>
                <a:lnTo>
                  <a:pt x="26424" y="56098"/>
                </a:lnTo>
                <a:lnTo>
                  <a:pt x="6981" y="93715"/>
                </a:lnTo>
                <a:lnTo>
                  <a:pt x="0" y="137033"/>
                </a:lnTo>
                <a:lnTo>
                  <a:pt x="6981" y="180336"/>
                </a:lnTo>
                <a:lnTo>
                  <a:pt x="26424" y="217922"/>
                </a:lnTo>
                <a:lnTo>
                  <a:pt x="56071" y="247547"/>
                </a:lnTo>
                <a:lnTo>
                  <a:pt x="93667" y="266967"/>
                </a:lnTo>
                <a:lnTo>
                  <a:pt x="136956" y="273939"/>
                </a:lnTo>
                <a:lnTo>
                  <a:pt x="180247" y="266967"/>
                </a:lnTo>
                <a:lnTo>
                  <a:pt x="217847" y="247547"/>
                </a:lnTo>
                <a:lnTo>
                  <a:pt x="247497" y="217922"/>
                </a:lnTo>
                <a:lnTo>
                  <a:pt x="266943" y="180336"/>
                </a:lnTo>
                <a:lnTo>
                  <a:pt x="273926" y="137033"/>
                </a:lnTo>
                <a:lnTo>
                  <a:pt x="266943" y="93715"/>
                </a:lnTo>
                <a:lnTo>
                  <a:pt x="247497" y="56098"/>
                </a:lnTo>
                <a:lnTo>
                  <a:pt x="217847" y="26436"/>
                </a:lnTo>
                <a:lnTo>
                  <a:pt x="180247" y="6985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01370" y="3683003"/>
            <a:ext cx="274320" cy="278386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56" y="0"/>
                </a:moveTo>
                <a:lnTo>
                  <a:pt x="93667" y="6984"/>
                </a:lnTo>
                <a:lnTo>
                  <a:pt x="56071" y="26436"/>
                </a:lnTo>
                <a:lnTo>
                  <a:pt x="26424" y="56098"/>
                </a:lnTo>
                <a:lnTo>
                  <a:pt x="6981" y="93715"/>
                </a:lnTo>
                <a:lnTo>
                  <a:pt x="0" y="137032"/>
                </a:lnTo>
                <a:lnTo>
                  <a:pt x="6981" y="180288"/>
                </a:lnTo>
                <a:lnTo>
                  <a:pt x="26424" y="217867"/>
                </a:lnTo>
                <a:lnTo>
                  <a:pt x="56071" y="247510"/>
                </a:lnTo>
                <a:lnTo>
                  <a:pt x="93667" y="266955"/>
                </a:lnTo>
                <a:lnTo>
                  <a:pt x="136956" y="273938"/>
                </a:lnTo>
                <a:lnTo>
                  <a:pt x="180247" y="266955"/>
                </a:lnTo>
                <a:lnTo>
                  <a:pt x="217847" y="247510"/>
                </a:lnTo>
                <a:lnTo>
                  <a:pt x="247497" y="217867"/>
                </a:lnTo>
                <a:lnTo>
                  <a:pt x="266943" y="180288"/>
                </a:lnTo>
                <a:lnTo>
                  <a:pt x="273926" y="137032"/>
                </a:lnTo>
                <a:lnTo>
                  <a:pt x="266943" y="93715"/>
                </a:lnTo>
                <a:lnTo>
                  <a:pt x="247497" y="56098"/>
                </a:lnTo>
                <a:lnTo>
                  <a:pt x="217847" y="26436"/>
                </a:lnTo>
                <a:lnTo>
                  <a:pt x="180247" y="6984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2360" y="4306572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56" y="0"/>
                </a:moveTo>
                <a:lnTo>
                  <a:pt x="93667" y="6983"/>
                </a:lnTo>
                <a:lnTo>
                  <a:pt x="56071" y="26428"/>
                </a:lnTo>
                <a:lnTo>
                  <a:pt x="26424" y="56079"/>
                </a:lnTo>
                <a:lnTo>
                  <a:pt x="6981" y="93678"/>
                </a:lnTo>
                <a:lnTo>
                  <a:pt x="0" y="136969"/>
                </a:lnTo>
                <a:lnTo>
                  <a:pt x="6981" y="180259"/>
                </a:lnTo>
                <a:lnTo>
                  <a:pt x="26424" y="217855"/>
                </a:lnTo>
                <a:lnTo>
                  <a:pt x="56071" y="247502"/>
                </a:lnTo>
                <a:lnTo>
                  <a:pt x="93667" y="266944"/>
                </a:lnTo>
                <a:lnTo>
                  <a:pt x="136956" y="273926"/>
                </a:lnTo>
                <a:lnTo>
                  <a:pt x="180247" y="266944"/>
                </a:lnTo>
                <a:lnTo>
                  <a:pt x="217847" y="247502"/>
                </a:lnTo>
                <a:lnTo>
                  <a:pt x="247497" y="217855"/>
                </a:lnTo>
                <a:lnTo>
                  <a:pt x="266943" y="180259"/>
                </a:lnTo>
                <a:lnTo>
                  <a:pt x="273926" y="136969"/>
                </a:lnTo>
                <a:lnTo>
                  <a:pt x="266943" y="93678"/>
                </a:lnTo>
                <a:lnTo>
                  <a:pt x="247497" y="56079"/>
                </a:lnTo>
                <a:lnTo>
                  <a:pt x="217847" y="26428"/>
                </a:lnTo>
                <a:lnTo>
                  <a:pt x="180247" y="6983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08506" y="347103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80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9034" y="1464310"/>
            <a:ext cx="6504305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29780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31289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609976" y="41403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88791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2259" y="508762"/>
            <a:ext cx="347472" cy="4876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13002" y="486409"/>
            <a:ext cx="445008" cy="487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33345" y="503173"/>
            <a:ext cx="463295" cy="487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811526" y="496823"/>
            <a:ext cx="470001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95421" y="503173"/>
            <a:ext cx="469391" cy="4876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06576" y="2644901"/>
            <a:ext cx="7551624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Отсутствие информации об обязательной сертификации продукции  на зарубежных рынках</a:t>
            </a:r>
          </a:p>
          <a:p>
            <a:pPr marL="12700">
              <a:lnSpc>
                <a:spcPct val="100000"/>
              </a:lnSpc>
              <a:spcBef>
                <a:spcPts val="1195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Высокая стоимость сертификации продукции и международного</a:t>
            </a:r>
          </a:p>
          <a:p>
            <a:pPr marL="12700">
              <a:lnSpc>
                <a:spcPct val="100000"/>
              </a:lnSpc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патентования</a:t>
            </a:r>
          </a:p>
        </p:txBody>
      </p:sp>
      <p:sp>
        <p:nvSpPr>
          <p:cNvPr id="14" name="object 14"/>
          <p:cNvSpPr/>
          <p:nvPr/>
        </p:nvSpPr>
        <p:spPr>
          <a:xfrm>
            <a:off x="508838" y="2804667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56" y="0"/>
                </a:moveTo>
                <a:lnTo>
                  <a:pt x="93667" y="6985"/>
                </a:lnTo>
                <a:lnTo>
                  <a:pt x="56071" y="26436"/>
                </a:lnTo>
                <a:lnTo>
                  <a:pt x="26424" y="56098"/>
                </a:lnTo>
                <a:lnTo>
                  <a:pt x="6981" y="93715"/>
                </a:lnTo>
                <a:lnTo>
                  <a:pt x="0" y="137032"/>
                </a:lnTo>
                <a:lnTo>
                  <a:pt x="6981" y="180288"/>
                </a:lnTo>
                <a:lnTo>
                  <a:pt x="26424" y="217867"/>
                </a:lnTo>
                <a:lnTo>
                  <a:pt x="56071" y="247510"/>
                </a:lnTo>
                <a:lnTo>
                  <a:pt x="93667" y="266955"/>
                </a:lnTo>
                <a:lnTo>
                  <a:pt x="136956" y="273938"/>
                </a:lnTo>
                <a:lnTo>
                  <a:pt x="180247" y="266955"/>
                </a:lnTo>
                <a:lnTo>
                  <a:pt x="217847" y="247510"/>
                </a:lnTo>
                <a:lnTo>
                  <a:pt x="247497" y="217867"/>
                </a:lnTo>
                <a:lnTo>
                  <a:pt x="266943" y="180288"/>
                </a:lnTo>
                <a:lnTo>
                  <a:pt x="273926" y="137032"/>
                </a:lnTo>
                <a:lnTo>
                  <a:pt x="266943" y="93715"/>
                </a:lnTo>
                <a:lnTo>
                  <a:pt x="247497" y="56098"/>
                </a:lnTo>
                <a:lnTo>
                  <a:pt x="217847" y="26436"/>
                </a:lnTo>
                <a:lnTo>
                  <a:pt x="180247" y="6985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08838" y="3527171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56" y="0"/>
                </a:moveTo>
                <a:lnTo>
                  <a:pt x="93667" y="6984"/>
                </a:lnTo>
                <a:lnTo>
                  <a:pt x="56071" y="26436"/>
                </a:lnTo>
                <a:lnTo>
                  <a:pt x="26424" y="56098"/>
                </a:lnTo>
                <a:lnTo>
                  <a:pt x="6981" y="93715"/>
                </a:lnTo>
                <a:lnTo>
                  <a:pt x="0" y="137032"/>
                </a:lnTo>
                <a:lnTo>
                  <a:pt x="6981" y="180288"/>
                </a:lnTo>
                <a:lnTo>
                  <a:pt x="26424" y="217867"/>
                </a:lnTo>
                <a:lnTo>
                  <a:pt x="56071" y="247510"/>
                </a:lnTo>
                <a:lnTo>
                  <a:pt x="93667" y="266955"/>
                </a:lnTo>
                <a:lnTo>
                  <a:pt x="136956" y="273938"/>
                </a:lnTo>
                <a:lnTo>
                  <a:pt x="180247" y="266955"/>
                </a:lnTo>
                <a:lnTo>
                  <a:pt x="217847" y="247510"/>
                </a:lnTo>
                <a:lnTo>
                  <a:pt x="247497" y="217867"/>
                </a:lnTo>
                <a:lnTo>
                  <a:pt x="266943" y="180288"/>
                </a:lnTo>
                <a:lnTo>
                  <a:pt x="273926" y="137032"/>
                </a:lnTo>
                <a:lnTo>
                  <a:pt x="266943" y="93715"/>
                </a:lnTo>
                <a:lnTo>
                  <a:pt x="247497" y="56098"/>
                </a:lnTo>
                <a:lnTo>
                  <a:pt x="217847" y="26436"/>
                </a:lnTo>
                <a:lnTo>
                  <a:pt x="180247" y="6984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05939" y="342023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80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7101" y="1464310"/>
            <a:ext cx="6098667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36611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67233" y="41657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619375" y="41403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88791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2259" y="483362"/>
            <a:ext cx="347472" cy="4876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47850" y="503173"/>
            <a:ext cx="445007" cy="487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84577" y="496519"/>
            <a:ext cx="463295" cy="4879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811526" y="496823"/>
            <a:ext cx="470001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95421" y="503173"/>
            <a:ext cx="469391" cy="4876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870305" y="2566542"/>
            <a:ext cx="5567680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Сложности при подготовке экспортного контракта</a:t>
            </a: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 dirty="0">
              <a:latin typeface="Arial Narrow" panose="020B0606020202030204" pitchFamily="34" charset="0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Дорогие кредиты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 dirty="0">
              <a:latin typeface="Arial Narrow" panose="020B0606020202030204" pitchFamily="34" charset="0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Отсутствие залогового обеспечения</a:t>
            </a:r>
          </a:p>
        </p:txBody>
      </p:sp>
      <p:sp>
        <p:nvSpPr>
          <p:cNvPr id="14" name="object 14"/>
          <p:cNvSpPr/>
          <p:nvPr/>
        </p:nvSpPr>
        <p:spPr>
          <a:xfrm>
            <a:off x="498881" y="2622423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69" y="0"/>
                </a:moveTo>
                <a:lnTo>
                  <a:pt x="93678" y="6983"/>
                </a:lnTo>
                <a:lnTo>
                  <a:pt x="56079" y="26428"/>
                </a:lnTo>
                <a:lnTo>
                  <a:pt x="26428" y="56071"/>
                </a:lnTo>
                <a:lnTo>
                  <a:pt x="6983" y="93650"/>
                </a:lnTo>
                <a:lnTo>
                  <a:pt x="0" y="136906"/>
                </a:lnTo>
                <a:lnTo>
                  <a:pt x="6983" y="180223"/>
                </a:lnTo>
                <a:lnTo>
                  <a:pt x="26428" y="217840"/>
                </a:lnTo>
                <a:lnTo>
                  <a:pt x="56079" y="247502"/>
                </a:lnTo>
                <a:lnTo>
                  <a:pt x="93678" y="266953"/>
                </a:lnTo>
                <a:lnTo>
                  <a:pt x="136969" y="273938"/>
                </a:lnTo>
                <a:lnTo>
                  <a:pt x="180259" y="266953"/>
                </a:lnTo>
                <a:lnTo>
                  <a:pt x="217855" y="247502"/>
                </a:lnTo>
                <a:lnTo>
                  <a:pt x="247502" y="217840"/>
                </a:lnTo>
                <a:lnTo>
                  <a:pt x="266944" y="180223"/>
                </a:lnTo>
                <a:lnTo>
                  <a:pt x="273926" y="136906"/>
                </a:lnTo>
                <a:lnTo>
                  <a:pt x="266944" y="93650"/>
                </a:lnTo>
                <a:lnTo>
                  <a:pt x="247502" y="56071"/>
                </a:lnTo>
                <a:lnTo>
                  <a:pt x="217855" y="26428"/>
                </a:lnTo>
                <a:lnTo>
                  <a:pt x="180259" y="6983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98881" y="3227070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69" y="0"/>
                </a:moveTo>
                <a:lnTo>
                  <a:pt x="93678" y="6971"/>
                </a:lnTo>
                <a:lnTo>
                  <a:pt x="56079" y="26391"/>
                </a:lnTo>
                <a:lnTo>
                  <a:pt x="26428" y="56016"/>
                </a:lnTo>
                <a:lnTo>
                  <a:pt x="6983" y="93602"/>
                </a:lnTo>
                <a:lnTo>
                  <a:pt x="0" y="136906"/>
                </a:lnTo>
                <a:lnTo>
                  <a:pt x="6983" y="180223"/>
                </a:lnTo>
                <a:lnTo>
                  <a:pt x="26428" y="217840"/>
                </a:lnTo>
                <a:lnTo>
                  <a:pt x="56079" y="247502"/>
                </a:lnTo>
                <a:lnTo>
                  <a:pt x="93678" y="266953"/>
                </a:lnTo>
                <a:lnTo>
                  <a:pt x="136969" y="273938"/>
                </a:lnTo>
                <a:lnTo>
                  <a:pt x="180259" y="266953"/>
                </a:lnTo>
                <a:lnTo>
                  <a:pt x="217855" y="247502"/>
                </a:lnTo>
                <a:lnTo>
                  <a:pt x="247502" y="217840"/>
                </a:lnTo>
                <a:lnTo>
                  <a:pt x="266944" y="180223"/>
                </a:lnTo>
                <a:lnTo>
                  <a:pt x="273926" y="136906"/>
                </a:lnTo>
                <a:lnTo>
                  <a:pt x="266944" y="93602"/>
                </a:lnTo>
                <a:lnTo>
                  <a:pt x="247502" y="56016"/>
                </a:lnTo>
                <a:lnTo>
                  <a:pt x="217855" y="26391"/>
                </a:lnTo>
                <a:lnTo>
                  <a:pt x="180259" y="6971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98881" y="3831590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69" y="0"/>
                </a:moveTo>
                <a:lnTo>
                  <a:pt x="93678" y="6987"/>
                </a:lnTo>
                <a:lnTo>
                  <a:pt x="56079" y="26442"/>
                </a:lnTo>
                <a:lnTo>
                  <a:pt x="26428" y="56103"/>
                </a:lnTo>
                <a:lnTo>
                  <a:pt x="6983" y="93712"/>
                </a:lnTo>
                <a:lnTo>
                  <a:pt x="0" y="137007"/>
                </a:lnTo>
                <a:lnTo>
                  <a:pt x="6983" y="180297"/>
                </a:lnTo>
                <a:lnTo>
                  <a:pt x="26428" y="217893"/>
                </a:lnTo>
                <a:lnTo>
                  <a:pt x="56079" y="247540"/>
                </a:lnTo>
                <a:lnTo>
                  <a:pt x="93678" y="266982"/>
                </a:lnTo>
                <a:lnTo>
                  <a:pt x="136969" y="273964"/>
                </a:lnTo>
                <a:lnTo>
                  <a:pt x="180259" y="266982"/>
                </a:lnTo>
                <a:lnTo>
                  <a:pt x="217855" y="247540"/>
                </a:lnTo>
                <a:lnTo>
                  <a:pt x="247502" y="217893"/>
                </a:lnTo>
                <a:lnTo>
                  <a:pt x="266944" y="180297"/>
                </a:lnTo>
                <a:lnTo>
                  <a:pt x="273926" y="137007"/>
                </a:lnTo>
                <a:lnTo>
                  <a:pt x="266944" y="93712"/>
                </a:lnTo>
                <a:lnTo>
                  <a:pt x="247502" y="56103"/>
                </a:lnTo>
                <a:lnTo>
                  <a:pt x="217855" y="26442"/>
                </a:lnTo>
                <a:lnTo>
                  <a:pt x="180259" y="6987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72563" y="359168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79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1439" y="1464310"/>
            <a:ext cx="2752471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28280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00479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6133" y="414286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88791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1286" y="489458"/>
            <a:ext cx="347472" cy="4876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39341" y="508762"/>
            <a:ext cx="445617" cy="487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06854" y="503173"/>
            <a:ext cx="463295" cy="487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751073" y="504393"/>
            <a:ext cx="469392" cy="4879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95421" y="508762"/>
            <a:ext cx="469391" cy="4876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870000" y="2572588"/>
            <a:ext cx="7185659" cy="11413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Отсутствие информации о перечне необходимых документов для</a:t>
            </a:r>
          </a:p>
          <a:p>
            <a:pPr marL="12700"/>
            <a:r>
              <a:rPr sz="2000" dirty="0">
                <a:latin typeface="Arial Narrow" panose="020B0606020202030204" pitchFamily="34" charset="0"/>
                <a:cs typeface="Arial Black"/>
              </a:rPr>
              <a:t>вывоза товара</a:t>
            </a:r>
          </a:p>
          <a:p>
            <a:pPr marL="12700">
              <a:spcBef>
                <a:spcPts val="161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Дорогая логистика</a:t>
            </a:r>
          </a:p>
        </p:txBody>
      </p:sp>
      <p:sp>
        <p:nvSpPr>
          <p:cNvPr id="14" name="object 14"/>
          <p:cNvSpPr/>
          <p:nvPr/>
        </p:nvSpPr>
        <p:spPr>
          <a:xfrm>
            <a:off x="498652" y="2732658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56" y="0"/>
                </a:moveTo>
                <a:lnTo>
                  <a:pt x="93667" y="6985"/>
                </a:lnTo>
                <a:lnTo>
                  <a:pt x="56071" y="26436"/>
                </a:lnTo>
                <a:lnTo>
                  <a:pt x="26424" y="56098"/>
                </a:lnTo>
                <a:lnTo>
                  <a:pt x="6981" y="93715"/>
                </a:lnTo>
                <a:lnTo>
                  <a:pt x="0" y="137033"/>
                </a:lnTo>
                <a:lnTo>
                  <a:pt x="6981" y="180288"/>
                </a:lnTo>
                <a:lnTo>
                  <a:pt x="26424" y="217867"/>
                </a:lnTo>
                <a:lnTo>
                  <a:pt x="56071" y="247510"/>
                </a:lnTo>
                <a:lnTo>
                  <a:pt x="93667" y="266955"/>
                </a:lnTo>
                <a:lnTo>
                  <a:pt x="136956" y="273939"/>
                </a:lnTo>
                <a:lnTo>
                  <a:pt x="180247" y="266955"/>
                </a:lnTo>
                <a:lnTo>
                  <a:pt x="217847" y="247510"/>
                </a:lnTo>
                <a:lnTo>
                  <a:pt x="247497" y="217867"/>
                </a:lnTo>
                <a:lnTo>
                  <a:pt x="266943" y="180288"/>
                </a:lnTo>
                <a:lnTo>
                  <a:pt x="273926" y="137033"/>
                </a:lnTo>
                <a:lnTo>
                  <a:pt x="266943" y="93715"/>
                </a:lnTo>
                <a:lnTo>
                  <a:pt x="247497" y="56098"/>
                </a:lnTo>
                <a:lnTo>
                  <a:pt x="217847" y="26436"/>
                </a:lnTo>
                <a:lnTo>
                  <a:pt x="180247" y="6985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98652" y="3370579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56" y="0"/>
                </a:moveTo>
                <a:lnTo>
                  <a:pt x="93667" y="6971"/>
                </a:lnTo>
                <a:lnTo>
                  <a:pt x="56071" y="26391"/>
                </a:lnTo>
                <a:lnTo>
                  <a:pt x="26424" y="56016"/>
                </a:lnTo>
                <a:lnTo>
                  <a:pt x="6981" y="93602"/>
                </a:lnTo>
                <a:lnTo>
                  <a:pt x="0" y="136906"/>
                </a:lnTo>
                <a:lnTo>
                  <a:pt x="6981" y="180209"/>
                </a:lnTo>
                <a:lnTo>
                  <a:pt x="26424" y="217795"/>
                </a:lnTo>
                <a:lnTo>
                  <a:pt x="56071" y="247420"/>
                </a:lnTo>
                <a:lnTo>
                  <a:pt x="93667" y="266840"/>
                </a:lnTo>
                <a:lnTo>
                  <a:pt x="136956" y="273812"/>
                </a:lnTo>
                <a:lnTo>
                  <a:pt x="180247" y="266840"/>
                </a:lnTo>
                <a:lnTo>
                  <a:pt x="217847" y="247420"/>
                </a:lnTo>
                <a:lnTo>
                  <a:pt x="247497" y="217795"/>
                </a:lnTo>
                <a:lnTo>
                  <a:pt x="266943" y="180209"/>
                </a:lnTo>
                <a:lnTo>
                  <a:pt x="273926" y="136906"/>
                </a:lnTo>
                <a:lnTo>
                  <a:pt x="266943" y="93602"/>
                </a:lnTo>
                <a:lnTo>
                  <a:pt x="247497" y="56016"/>
                </a:lnTo>
                <a:lnTo>
                  <a:pt x="217847" y="26391"/>
                </a:lnTo>
                <a:lnTo>
                  <a:pt x="180247" y="6971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2404" y="354977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79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1439" y="1464310"/>
            <a:ext cx="1538223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58722" y="1464310"/>
            <a:ext cx="2414524" cy="304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50213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44294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6133" y="414286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538348" y="414540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91286" y="480644"/>
            <a:ext cx="347472" cy="4879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61186" y="489458"/>
            <a:ext cx="445617" cy="487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50669" y="489458"/>
            <a:ext cx="463295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744977" y="491947"/>
            <a:ext cx="469392" cy="4879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95421" y="489458"/>
            <a:ext cx="469391" cy="487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68476" y="2709748"/>
            <a:ext cx="5501005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Штрафы со стороны валютного контроля</a:t>
            </a:r>
          </a:p>
          <a:p>
            <a:pPr marL="12700">
              <a:spcBef>
                <a:spcPts val="45"/>
              </a:spcBef>
            </a:pPr>
            <a:endParaRPr sz="2000" dirty="0">
              <a:latin typeface="Arial Narrow" panose="020B0606020202030204" pitchFamily="34" charset="0"/>
              <a:cs typeface="Arial Black"/>
            </a:endParaRPr>
          </a:p>
          <a:p>
            <a:pPr marL="12700"/>
            <a:r>
              <a:rPr sz="2000" dirty="0">
                <a:latin typeface="Arial Narrow" panose="020B0606020202030204" pitchFamily="34" charset="0"/>
                <a:cs typeface="Arial Black"/>
              </a:rPr>
              <a:t>Процедура возмещения НДС длится до 7 месяцев</a:t>
            </a:r>
          </a:p>
        </p:txBody>
      </p:sp>
      <p:sp>
        <p:nvSpPr>
          <p:cNvPr id="15" name="object 15"/>
          <p:cNvSpPr/>
          <p:nvPr/>
        </p:nvSpPr>
        <p:spPr>
          <a:xfrm>
            <a:off x="497103" y="2732658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56" y="0"/>
                </a:moveTo>
                <a:lnTo>
                  <a:pt x="93667" y="6985"/>
                </a:lnTo>
                <a:lnTo>
                  <a:pt x="56071" y="26436"/>
                </a:lnTo>
                <a:lnTo>
                  <a:pt x="26424" y="56098"/>
                </a:lnTo>
                <a:lnTo>
                  <a:pt x="6981" y="93715"/>
                </a:lnTo>
                <a:lnTo>
                  <a:pt x="0" y="137033"/>
                </a:lnTo>
                <a:lnTo>
                  <a:pt x="6981" y="180288"/>
                </a:lnTo>
                <a:lnTo>
                  <a:pt x="26424" y="217867"/>
                </a:lnTo>
                <a:lnTo>
                  <a:pt x="56071" y="247510"/>
                </a:lnTo>
                <a:lnTo>
                  <a:pt x="93667" y="266955"/>
                </a:lnTo>
                <a:lnTo>
                  <a:pt x="136956" y="273939"/>
                </a:lnTo>
                <a:lnTo>
                  <a:pt x="180247" y="266955"/>
                </a:lnTo>
                <a:lnTo>
                  <a:pt x="217847" y="247510"/>
                </a:lnTo>
                <a:lnTo>
                  <a:pt x="247497" y="217867"/>
                </a:lnTo>
                <a:lnTo>
                  <a:pt x="266943" y="180288"/>
                </a:lnTo>
                <a:lnTo>
                  <a:pt x="273926" y="137033"/>
                </a:lnTo>
                <a:lnTo>
                  <a:pt x="266943" y="93715"/>
                </a:lnTo>
                <a:lnTo>
                  <a:pt x="247497" y="56098"/>
                </a:lnTo>
                <a:lnTo>
                  <a:pt x="217847" y="26436"/>
                </a:lnTo>
                <a:lnTo>
                  <a:pt x="180247" y="6985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97103" y="3370579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56" y="0"/>
                </a:moveTo>
                <a:lnTo>
                  <a:pt x="93667" y="6971"/>
                </a:lnTo>
                <a:lnTo>
                  <a:pt x="56071" y="26391"/>
                </a:lnTo>
                <a:lnTo>
                  <a:pt x="26424" y="56016"/>
                </a:lnTo>
                <a:lnTo>
                  <a:pt x="6981" y="93602"/>
                </a:lnTo>
                <a:lnTo>
                  <a:pt x="0" y="136906"/>
                </a:lnTo>
                <a:lnTo>
                  <a:pt x="6981" y="180209"/>
                </a:lnTo>
                <a:lnTo>
                  <a:pt x="26424" y="217795"/>
                </a:lnTo>
                <a:lnTo>
                  <a:pt x="56071" y="247420"/>
                </a:lnTo>
                <a:lnTo>
                  <a:pt x="93667" y="266840"/>
                </a:lnTo>
                <a:lnTo>
                  <a:pt x="136956" y="273812"/>
                </a:lnTo>
                <a:lnTo>
                  <a:pt x="180247" y="266840"/>
                </a:lnTo>
                <a:lnTo>
                  <a:pt x="217847" y="247420"/>
                </a:lnTo>
                <a:lnTo>
                  <a:pt x="247497" y="217795"/>
                </a:lnTo>
                <a:lnTo>
                  <a:pt x="266943" y="180209"/>
                </a:lnTo>
                <a:lnTo>
                  <a:pt x="273926" y="136906"/>
                </a:lnTo>
                <a:lnTo>
                  <a:pt x="266943" y="93602"/>
                </a:lnTo>
                <a:lnTo>
                  <a:pt x="247497" y="56016"/>
                </a:lnTo>
                <a:lnTo>
                  <a:pt x="217847" y="26391"/>
                </a:lnTo>
                <a:lnTo>
                  <a:pt x="180247" y="6971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05934" y="2237232"/>
            <a:ext cx="4838065" cy="6705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"/>
          <p:cNvSpPr/>
          <p:nvPr/>
        </p:nvSpPr>
        <p:spPr>
          <a:xfrm>
            <a:off x="0" y="762"/>
            <a:ext cx="4191000" cy="51427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46145" y="1581150"/>
            <a:ext cx="190500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3200" cap="all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</a:t>
            </a:r>
            <a:r>
              <a:rPr sz="3200" cap="all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тоге</a:t>
            </a:r>
            <a:endParaRPr sz="3200" cap="all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038600" y="2163257"/>
            <a:ext cx="720090" cy="0"/>
          </a:xfrm>
          <a:custGeom>
            <a:avLst/>
            <a:gdLst/>
            <a:ahLst/>
            <a:cxnLst/>
            <a:rect l="l" t="t" r="r" b="b"/>
            <a:pathLst>
              <a:path w="720089">
                <a:moveTo>
                  <a:pt x="0" y="0"/>
                </a:moveTo>
                <a:lnTo>
                  <a:pt x="720089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333500" y="2163257"/>
            <a:ext cx="62693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НИЗКАЯ </a:t>
            </a:r>
          </a:p>
          <a:p>
            <a:pPr algn="ctr"/>
            <a:r>
              <a:rPr lang="ru-RU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КОНКУРЕНТОСПОСОБНОСТЬ ПРОДУКЦИИ</a:t>
            </a:r>
          </a:p>
          <a:p>
            <a:endParaRPr lang="ru-RU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7150"/>
            <a:ext cx="2871893" cy="215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71317" y="1842135"/>
            <a:ext cx="4436872" cy="14606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33832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76274" y="3568293"/>
            <a:ext cx="7566659" cy="4709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59938" y="3946245"/>
            <a:ext cx="3300857" cy="4712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514600" y="4417161"/>
            <a:ext cx="4982718" cy="5354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cap="all" dirty="0" err="1">
                <a:latin typeface="Arial Narrow" panose="020B0606020202030204" pitchFamily="34" charset="0"/>
                <a:cs typeface="Arial"/>
              </a:rPr>
              <a:t>глазами</a:t>
            </a:r>
            <a:r>
              <a:rPr sz="3400" cap="all" dirty="0">
                <a:latin typeface="Arial Narrow" panose="020B0606020202030204" pitchFamily="34" charset="0"/>
                <a:cs typeface="Arial"/>
              </a:rPr>
              <a:t> </a:t>
            </a:r>
            <a:r>
              <a:rPr sz="3400" cap="all" dirty="0" err="1" smtClean="0">
                <a:latin typeface="Arial Narrow" panose="020B0606020202030204" pitchFamily="34" charset="0"/>
                <a:cs typeface="Arial"/>
              </a:rPr>
              <a:t>экспортера</a:t>
            </a:r>
            <a:r>
              <a:rPr lang="ru-RU" sz="3400" dirty="0">
                <a:latin typeface="Arial Narrow" panose="020B0606020202030204" pitchFamily="34" charset="0"/>
                <a:cs typeface="Arial"/>
              </a:rPr>
              <a:t>?</a:t>
            </a:r>
            <a:endParaRPr sz="3400" dirty="0">
              <a:latin typeface="Arial Narrow" panose="020B0606020202030204" pitchFamily="34" charset="0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13038" y="977188"/>
            <a:ext cx="6480204" cy="39653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21054" y="0"/>
            <a:ext cx="7280656" cy="4691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08477" y="469137"/>
            <a:ext cx="3790314" cy="487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0596" y="843556"/>
            <a:ext cx="8641842" cy="42923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21663" y="0"/>
            <a:ext cx="7281036" cy="4726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08985" y="466674"/>
            <a:ext cx="3790315" cy="4879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15000" y="0"/>
            <a:ext cx="3429000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52372" y="1845674"/>
            <a:ext cx="4390238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cap="all" dirty="0">
                <a:solidFill>
                  <a:srgbClr val="000000"/>
                </a:solidFill>
                <a:latin typeface="Arial Narrow" panose="020B0606020202030204" pitchFamily="34" charset="0"/>
                <a:cs typeface="Arial Black"/>
              </a:rPr>
              <a:t>Как сложное сделать</a:t>
            </a:r>
            <a:endParaRPr sz="3200" b="1" cap="all" dirty="0">
              <a:latin typeface="Arial Narrow" panose="020B0606020202030204" pitchFamily="34" charset="0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04136" y="2773629"/>
            <a:ext cx="2886710" cy="547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27529" y="2553080"/>
            <a:ext cx="1080135" cy="0"/>
          </a:xfrm>
          <a:custGeom>
            <a:avLst/>
            <a:gdLst/>
            <a:ahLst/>
            <a:cxnLst/>
            <a:rect l="l" t="t" r="r" b="b"/>
            <a:pathLst>
              <a:path w="1080135">
                <a:moveTo>
                  <a:pt x="0" y="0"/>
                </a:moveTo>
                <a:lnTo>
                  <a:pt x="1080134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34479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585722"/>
            <a:ext cx="9144000" cy="1274445"/>
          </a:xfrm>
          <a:custGeom>
            <a:avLst/>
            <a:gdLst/>
            <a:ahLst/>
            <a:cxnLst/>
            <a:rect l="l" t="t" r="r" b="b"/>
            <a:pathLst>
              <a:path w="9144000" h="1274445">
                <a:moveTo>
                  <a:pt x="0" y="0"/>
                </a:moveTo>
                <a:lnTo>
                  <a:pt x="0" y="1274064"/>
                </a:lnTo>
                <a:lnTo>
                  <a:pt x="9143999" y="1274064"/>
                </a:lnTo>
                <a:lnTo>
                  <a:pt x="9143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803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3127" y="1798015"/>
            <a:ext cx="8132953" cy="4879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7549" y="2328163"/>
            <a:ext cx="8946452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000000"/>
                </a:solidFill>
                <a:latin typeface="Arial Narrow" panose="020B0606020202030204" pitchFamily="34" charset="0"/>
              </a:rPr>
              <a:t>единое окно финансовой и нефинансовой поддержки экспорта</a:t>
            </a:r>
            <a:endParaRPr sz="2800" dirty="0">
              <a:latin typeface="Arial Narrow" panose="020B060602020203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7548" y="3543452"/>
            <a:ext cx="2848102" cy="13173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230239" y="3671404"/>
            <a:ext cx="2715387" cy="118941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74059" y="3681603"/>
            <a:ext cx="3006852" cy="116408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4002" y="1556003"/>
            <a:ext cx="3511423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68267" y="1556003"/>
            <a:ext cx="1502283" cy="304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03546" y="1556003"/>
            <a:ext cx="1371091" cy="304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03315" y="1556003"/>
            <a:ext cx="1956689" cy="304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5617" y="347103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80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29233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21891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05023" y="41403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288791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02259" y="508762"/>
            <a:ext cx="347472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64563" y="493522"/>
            <a:ext cx="445007" cy="4876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133345" y="503173"/>
            <a:ext cx="463295" cy="487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811526" y="496823"/>
            <a:ext cx="470001" cy="4876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95421" y="503173"/>
            <a:ext cx="469391" cy="48767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889050" y="2546223"/>
            <a:ext cx="6556375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Анализ внешних рынков</a:t>
            </a: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endParaRPr sz="2000" dirty="0">
              <a:latin typeface="Arial Narrow" panose="020B0606020202030204" pitchFamily="34" charset="0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Поиск покупателей за рубежом</a:t>
            </a: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endParaRPr sz="2000" dirty="0">
              <a:latin typeface="Arial Narrow" panose="020B0606020202030204" pitchFamily="34" charset="0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Поддержка со стороны зарубежных представительств РЭЦ</a:t>
            </a:r>
          </a:p>
        </p:txBody>
      </p:sp>
      <p:sp>
        <p:nvSpPr>
          <p:cNvPr id="17" name="object 17"/>
          <p:cNvSpPr/>
          <p:nvPr/>
        </p:nvSpPr>
        <p:spPr>
          <a:xfrm>
            <a:off x="498881" y="2594991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69" y="0"/>
                </a:moveTo>
                <a:lnTo>
                  <a:pt x="93678" y="6983"/>
                </a:lnTo>
                <a:lnTo>
                  <a:pt x="56079" y="26428"/>
                </a:lnTo>
                <a:lnTo>
                  <a:pt x="26428" y="56071"/>
                </a:lnTo>
                <a:lnTo>
                  <a:pt x="6983" y="93650"/>
                </a:lnTo>
                <a:lnTo>
                  <a:pt x="0" y="136906"/>
                </a:lnTo>
                <a:lnTo>
                  <a:pt x="6983" y="180223"/>
                </a:lnTo>
                <a:lnTo>
                  <a:pt x="26428" y="217840"/>
                </a:lnTo>
                <a:lnTo>
                  <a:pt x="56079" y="247502"/>
                </a:lnTo>
                <a:lnTo>
                  <a:pt x="93678" y="266953"/>
                </a:lnTo>
                <a:lnTo>
                  <a:pt x="136969" y="273938"/>
                </a:lnTo>
                <a:lnTo>
                  <a:pt x="180259" y="266953"/>
                </a:lnTo>
                <a:lnTo>
                  <a:pt x="217855" y="247502"/>
                </a:lnTo>
                <a:lnTo>
                  <a:pt x="247502" y="217840"/>
                </a:lnTo>
                <a:lnTo>
                  <a:pt x="266944" y="180223"/>
                </a:lnTo>
                <a:lnTo>
                  <a:pt x="273926" y="136906"/>
                </a:lnTo>
                <a:lnTo>
                  <a:pt x="266944" y="93650"/>
                </a:lnTo>
                <a:lnTo>
                  <a:pt x="247502" y="56071"/>
                </a:lnTo>
                <a:lnTo>
                  <a:pt x="217855" y="26428"/>
                </a:lnTo>
                <a:lnTo>
                  <a:pt x="180259" y="6983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98881" y="3199510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69" y="0"/>
                </a:moveTo>
                <a:lnTo>
                  <a:pt x="93678" y="6985"/>
                </a:lnTo>
                <a:lnTo>
                  <a:pt x="56079" y="26436"/>
                </a:lnTo>
                <a:lnTo>
                  <a:pt x="26428" y="56098"/>
                </a:lnTo>
                <a:lnTo>
                  <a:pt x="6983" y="93715"/>
                </a:lnTo>
                <a:lnTo>
                  <a:pt x="0" y="137032"/>
                </a:lnTo>
                <a:lnTo>
                  <a:pt x="6983" y="180288"/>
                </a:lnTo>
                <a:lnTo>
                  <a:pt x="26428" y="217867"/>
                </a:lnTo>
                <a:lnTo>
                  <a:pt x="56079" y="247510"/>
                </a:lnTo>
                <a:lnTo>
                  <a:pt x="93678" y="266955"/>
                </a:lnTo>
                <a:lnTo>
                  <a:pt x="136969" y="273938"/>
                </a:lnTo>
                <a:lnTo>
                  <a:pt x="180259" y="266955"/>
                </a:lnTo>
                <a:lnTo>
                  <a:pt x="217855" y="247510"/>
                </a:lnTo>
                <a:lnTo>
                  <a:pt x="247502" y="217867"/>
                </a:lnTo>
                <a:lnTo>
                  <a:pt x="266944" y="180288"/>
                </a:lnTo>
                <a:lnTo>
                  <a:pt x="273926" y="137032"/>
                </a:lnTo>
                <a:lnTo>
                  <a:pt x="266944" y="93715"/>
                </a:lnTo>
                <a:lnTo>
                  <a:pt x="247502" y="56098"/>
                </a:lnTo>
                <a:lnTo>
                  <a:pt x="217855" y="26436"/>
                </a:lnTo>
                <a:lnTo>
                  <a:pt x="180259" y="6985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98881" y="3804158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69" y="0"/>
                </a:moveTo>
                <a:lnTo>
                  <a:pt x="93678" y="6984"/>
                </a:lnTo>
                <a:lnTo>
                  <a:pt x="56079" y="26432"/>
                </a:lnTo>
                <a:lnTo>
                  <a:pt x="26428" y="56084"/>
                </a:lnTo>
                <a:lnTo>
                  <a:pt x="6983" y="93683"/>
                </a:lnTo>
                <a:lnTo>
                  <a:pt x="0" y="136969"/>
                </a:lnTo>
                <a:lnTo>
                  <a:pt x="6983" y="180259"/>
                </a:lnTo>
                <a:lnTo>
                  <a:pt x="26428" y="217855"/>
                </a:lnTo>
                <a:lnTo>
                  <a:pt x="56079" y="247502"/>
                </a:lnTo>
                <a:lnTo>
                  <a:pt x="93678" y="266944"/>
                </a:lnTo>
                <a:lnTo>
                  <a:pt x="136969" y="273926"/>
                </a:lnTo>
                <a:lnTo>
                  <a:pt x="180259" y="266944"/>
                </a:lnTo>
                <a:lnTo>
                  <a:pt x="217855" y="247502"/>
                </a:lnTo>
                <a:lnTo>
                  <a:pt x="247502" y="217855"/>
                </a:lnTo>
                <a:lnTo>
                  <a:pt x="266944" y="180259"/>
                </a:lnTo>
                <a:lnTo>
                  <a:pt x="273926" y="136969"/>
                </a:lnTo>
                <a:lnTo>
                  <a:pt x="266944" y="93683"/>
                </a:lnTo>
                <a:lnTo>
                  <a:pt x="247502" y="56084"/>
                </a:lnTo>
                <a:lnTo>
                  <a:pt x="217855" y="26432"/>
                </a:lnTo>
                <a:lnTo>
                  <a:pt x="180259" y="6984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9034" y="1300607"/>
            <a:ext cx="3285744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358896" y="1300607"/>
            <a:ext cx="941831" cy="304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31055" y="1274190"/>
            <a:ext cx="25209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%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376928" y="1300607"/>
            <a:ext cx="3242945" cy="304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9034" y="1605407"/>
            <a:ext cx="2377821" cy="304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95617" y="347103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80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29233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21891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05023" y="41403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288791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02259" y="508762"/>
            <a:ext cx="347472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464563" y="493522"/>
            <a:ext cx="445007" cy="4876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133345" y="503173"/>
            <a:ext cx="463295" cy="487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11526" y="496823"/>
            <a:ext cx="470001" cy="4876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495421" y="503173"/>
            <a:ext cx="469391" cy="48767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2095880"/>
            <a:ext cx="9144000" cy="304761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9359" y="1294206"/>
            <a:ext cx="7711821" cy="3051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9359" y="1599311"/>
            <a:ext cx="2317369" cy="304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5617" y="347103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80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29233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21891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05023" y="41403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88791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2259" y="508762"/>
            <a:ext cx="347472" cy="487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64563" y="493522"/>
            <a:ext cx="445007" cy="487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33345" y="503173"/>
            <a:ext cx="463295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811526" y="496823"/>
            <a:ext cx="470001" cy="4876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95421" y="503173"/>
            <a:ext cx="469391" cy="487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408054" y="2355419"/>
            <a:ext cx="2595158" cy="26943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129154" y="2582022"/>
            <a:ext cx="2247772" cy="244678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18364" y="148513"/>
            <a:ext cx="2633700" cy="81195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672" y="2931794"/>
            <a:ext cx="2068195" cy="22117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69856" y="2409692"/>
            <a:ext cx="1652632" cy="256730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08506" y="347103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80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7101" y="1464310"/>
            <a:ext cx="3615182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70096" y="1464310"/>
            <a:ext cx="4620260" cy="304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9780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31289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09976" y="42038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88791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2259" y="508762"/>
            <a:ext cx="347472" cy="487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13002" y="486409"/>
            <a:ext cx="445008" cy="487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33345" y="503173"/>
            <a:ext cx="463295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811526" y="502869"/>
            <a:ext cx="470001" cy="4879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95421" y="503173"/>
            <a:ext cx="469391" cy="487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75995" y="2112887"/>
            <a:ext cx="7139305" cy="24365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Консультационная поддержка по международной сертификации</a:t>
            </a: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endParaRPr sz="2000" dirty="0">
              <a:latin typeface="Arial Narrow" panose="020B0606020202030204" pitchFamily="34" charset="0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Возмещение затрат на сертификацию за рубежом</a:t>
            </a:r>
          </a:p>
          <a:p>
            <a:pPr marL="12700" marR="5080">
              <a:lnSpc>
                <a:spcPct val="100000"/>
              </a:lnSpc>
              <a:spcBef>
                <a:spcPts val="1605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Консультационная поддержка по защите прав интеллектуальной  собственности за рубежом</a:t>
            </a:r>
          </a:p>
          <a:p>
            <a:pPr marL="12700" marR="40005">
              <a:lnSpc>
                <a:spcPct val="100000"/>
              </a:lnSpc>
              <a:spcBef>
                <a:spcPts val="53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Возмещение затрат на регистрацию объектов интеллектуальной  собственности за рубежом</a:t>
            </a:r>
          </a:p>
        </p:txBody>
      </p:sp>
      <p:sp>
        <p:nvSpPr>
          <p:cNvPr id="15" name="object 15"/>
          <p:cNvSpPr/>
          <p:nvPr/>
        </p:nvSpPr>
        <p:spPr>
          <a:xfrm>
            <a:off x="479627" y="2164703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69" y="0"/>
                </a:moveTo>
                <a:lnTo>
                  <a:pt x="93678" y="6983"/>
                </a:lnTo>
                <a:lnTo>
                  <a:pt x="56079" y="26428"/>
                </a:lnTo>
                <a:lnTo>
                  <a:pt x="26428" y="56071"/>
                </a:lnTo>
                <a:lnTo>
                  <a:pt x="6983" y="93650"/>
                </a:lnTo>
                <a:lnTo>
                  <a:pt x="0" y="136906"/>
                </a:lnTo>
                <a:lnTo>
                  <a:pt x="6983" y="180223"/>
                </a:lnTo>
                <a:lnTo>
                  <a:pt x="26428" y="217840"/>
                </a:lnTo>
                <a:lnTo>
                  <a:pt x="56079" y="247502"/>
                </a:lnTo>
                <a:lnTo>
                  <a:pt x="93678" y="266954"/>
                </a:lnTo>
                <a:lnTo>
                  <a:pt x="136969" y="273939"/>
                </a:lnTo>
                <a:lnTo>
                  <a:pt x="180259" y="266954"/>
                </a:lnTo>
                <a:lnTo>
                  <a:pt x="217855" y="247502"/>
                </a:lnTo>
                <a:lnTo>
                  <a:pt x="247502" y="217840"/>
                </a:lnTo>
                <a:lnTo>
                  <a:pt x="266944" y="180223"/>
                </a:lnTo>
                <a:lnTo>
                  <a:pt x="273926" y="136906"/>
                </a:lnTo>
                <a:lnTo>
                  <a:pt x="266944" y="93650"/>
                </a:lnTo>
                <a:lnTo>
                  <a:pt x="247502" y="56071"/>
                </a:lnTo>
                <a:lnTo>
                  <a:pt x="217855" y="26428"/>
                </a:lnTo>
                <a:lnTo>
                  <a:pt x="180259" y="6983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79627" y="2769351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69" y="0"/>
                </a:moveTo>
                <a:lnTo>
                  <a:pt x="93678" y="6971"/>
                </a:lnTo>
                <a:lnTo>
                  <a:pt x="56079" y="26391"/>
                </a:lnTo>
                <a:lnTo>
                  <a:pt x="26428" y="56016"/>
                </a:lnTo>
                <a:lnTo>
                  <a:pt x="6983" y="93602"/>
                </a:lnTo>
                <a:lnTo>
                  <a:pt x="0" y="136906"/>
                </a:lnTo>
                <a:lnTo>
                  <a:pt x="6983" y="180209"/>
                </a:lnTo>
                <a:lnTo>
                  <a:pt x="26428" y="217795"/>
                </a:lnTo>
                <a:lnTo>
                  <a:pt x="56079" y="247420"/>
                </a:lnTo>
                <a:lnTo>
                  <a:pt x="93678" y="266840"/>
                </a:lnTo>
                <a:lnTo>
                  <a:pt x="136969" y="273812"/>
                </a:lnTo>
                <a:lnTo>
                  <a:pt x="180259" y="266840"/>
                </a:lnTo>
                <a:lnTo>
                  <a:pt x="217855" y="247420"/>
                </a:lnTo>
                <a:lnTo>
                  <a:pt x="247502" y="217795"/>
                </a:lnTo>
                <a:lnTo>
                  <a:pt x="266944" y="180209"/>
                </a:lnTo>
                <a:lnTo>
                  <a:pt x="273926" y="136906"/>
                </a:lnTo>
                <a:lnTo>
                  <a:pt x="266944" y="93602"/>
                </a:lnTo>
                <a:lnTo>
                  <a:pt x="247502" y="56016"/>
                </a:lnTo>
                <a:lnTo>
                  <a:pt x="217855" y="26391"/>
                </a:lnTo>
                <a:lnTo>
                  <a:pt x="180259" y="6971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79627" y="3373871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69" y="0"/>
                </a:moveTo>
                <a:lnTo>
                  <a:pt x="93678" y="6984"/>
                </a:lnTo>
                <a:lnTo>
                  <a:pt x="56079" y="26433"/>
                </a:lnTo>
                <a:lnTo>
                  <a:pt x="26428" y="56090"/>
                </a:lnTo>
                <a:lnTo>
                  <a:pt x="6983" y="93696"/>
                </a:lnTo>
                <a:lnTo>
                  <a:pt x="0" y="136994"/>
                </a:lnTo>
                <a:lnTo>
                  <a:pt x="6983" y="180284"/>
                </a:lnTo>
                <a:lnTo>
                  <a:pt x="26428" y="217880"/>
                </a:lnTo>
                <a:lnTo>
                  <a:pt x="56079" y="247527"/>
                </a:lnTo>
                <a:lnTo>
                  <a:pt x="93678" y="266969"/>
                </a:lnTo>
                <a:lnTo>
                  <a:pt x="136969" y="273951"/>
                </a:lnTo>
                <a:lnTo>
                  <a:pt x="180259" y="266969"/>
                </a:lnTo>
                <a:lnTo>
                  <a:pt x="217855" y="247527"/>
                </a:lnTo>
                <a:lnTo>
                  <a:pt x="247502" y="217880"/>
                </a:lnTo>
                <a:lnTo>
                  <a:pt x="266944" y="180284"/>
                </a:lnTo>
                <a:lnTo>
                  <a:pt x="273926" y="136994"/>
                </a:lnTo>
                <a:lnTo>
                  <a:pt x="266944" y="93696"/>
                </a:lnTo>
                <a:lnTo>
                  <a:pt x="247502" y="56090"/>
                </a:lnTo>
                <a:lnTo>
                  <a:pt x="217855" y="26433"/>
                </a:lnTo>
                <a:lnTo>
                  <a:pt x="180259" y="6984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79627" y="3978505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69" y="0"/>
                </a:moveTo>
                <a:lnTo>
                  <a:pt x="93678" y="6983"/>
                </a:lnTo>
                <a:lnTo>
                  <a:pt x="56079" y="26428"/>
                </a:lnTo>
                <a:lnTo>
                  <a:pt x="26428" y="56079"/>
                </a:lnTo>
                <a:lnTo>
                  <a:pt x="6983" y="93678"/>
                </a:lnTo>
                <a:lnTo>
                  <a:pt x="0" y="136969"/>
                </a:lnTo>
                <a:lnTo>
                  <a:pt x="6983" y="180259"/>
                </a:lnTo>
                <a:lnTo>
                  <a:pt x="26428" y="217855"/>
                </a:lnTo>
                <a:lnTo>
                  <a:pt x="56079" y="247502"/>
                </a:lnTo>
                <a:lnTo>
                  <a:pt x="93678" y="266944"/>
                </a:lnTo>
                <a:lnTo>
                  <a:pt x="136969" y="273926"/>
                </a:lnTo>
                <a:lnTo>
                  <a:pt x="180259" y="266944"/>
                </a:lnTo>
                <a:lnTo>
                  <a:pt x="217855" y="247502"/>
                </a:lnTo>
                <a:lnTo>
                  <a:pt x="247502" y="217855"/>
                </a:lnTo>
                <a:lnTo>
                  <a:pt x="266944" y="180259"/>
                </a:lnTo>
                <a:lnTo>
                  <a:pt x="273926" y="136969"/>
                </a:lnTo>
                <a:lnTo>
                  <a:pt x="266944" y="93678"/>
                </a:lnTo>
                <a:lnTo>
                  <a:pt x="247502" y="56079"/>
                </a:lnTo>
                <a:lnTo>
                  <a:pt x="217855" y="26428"/>
                </a:lnTo>
                <a:lnTo>
                  <a:pt x="180259" y="6983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05939" y="342023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80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7101" y="1321638"/>
            <a:ext cx="3732022" cy="3051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681348" y="1321638"/>
            <a:ext cx="1882013" cy="3051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7101" y="1625219"/>
            <a:ext cx="3664330" cy="3047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36611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7233" y="41657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19375" y="41403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288791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02259" y="483362"/>
            <a:ext cx="347472" cy="487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347850" y="503173"/>
            <a:ext cx="445007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84577" y="496519"/>
            <a:ext cx="463295" cy="4879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811526" y="496823"/>
            <a:ext cx="470001" cy="487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95421" y="503173"/>
            <a:ext cx="469391" cy="4876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6283" y="2054352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69" y="0"/>
                </a:moveTo>
                <a:lnTo>
                  <a:pt x="93678" y="6983"/>
                </a:lnTo>
                <a:lnTo>
                  <a:pt x="56079" y="26428"/>
                </a:lnTo>
                <a:lnTo>
                  <a:pt x="26428" y="56071"/>
                </a:lnTo>
                <a:lnTo>
                  <a:pt x="6983" y="93650"/>
                </a:lnTo>
                <a:lnTo>
                  <a:pt x="0" y="136906"/>
                </a:lnTo>
                <a:lnTo>
                  <a:pt x="6983" y="180223"/>
                </a:lnTo>
                <a:lnTo>
                  <a:pt x="26428" y="217840"/>
                </a:lnTo>
                <a:lnTo>
                  <a:pt x="56079" y="247502"/>
                </a:lnTo>
                <a:lnTo>
                  <a:pt x="93678" y="266953"/>
                </a:lnTo>
                <a:lnTo>
                  <a:pt x="136969" y="273938"/>
                </a:lnTo>
                <a:lnTo>
                  <a:pt x="180259" y="266953"/>
                </a:lnTo>
                <a:lnTo>
                  <a:pt x="217855" y="247502"/>
                </a:lnTo>
                <a:lnTo>
                  <a:pt x="247502" y="217840"/>
                </a:lnTo>
                <a:lnTo>
                  <a:pt x="266944" y="180223"/>
                </a:lnTo>
                <a:lnTo>
                  <a:pt x="273926" y="136906"/>
                </a:lnTo>
                <a:lnTo>
                  <a:pt x="266944" y="93650"/>
                </a:lnTo>
                <a:lnTo>
                  <a:pt x="247502" y="56071"/>
                </a:lnTo>
                <a:lnTo>
                  <a:pt x="217855" y="26428"/>
                </a:lnTo>
                <a:lnTo>
                  <a:pt x="180259" y="6983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93547" y="2725547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56" y="0"/>
                </a:moveTo>
                <a:lnTo>
                  <a:pt x="93667" y="6971"/>
                </a:lnTo>
                <a:lnTo>
                  <a:pt x="56071" y="26391"/>
                </a:lnTo>
                <a:lnTo>
                  <a:pt x="26424" y="56016"/>
                </a:lnTo>
                <a:lnTo>
                  <a:pt x="6981" y="93602"/>
                </a:lnTo>
                <a:lnTo>
                  <a:pt x="0" y="136906"/>
                </a:lnTo>
                <a:lnTo>
                  <a:pt x="6981" y="180209"/>
                </a:lnTo>
                <a:lnTo>
                  <a:pt x="26424" y="217795"/>
                </a:lnTo>
                <a:lnTo>
                  <a:pt x="56071" y="247420"/>
                </a:lnTo>
                <a:lnTo>
                  <a:pt x="93667" y="266840"/>
                </a:lnTo>
                <a:lnTo>
                  <a:pt x="136956" y="273812"/>
                </a:lnTo>
                <a:lnTo>
                  <a:pt x="180247" y="266840"/>
                </a:lnTo>
                <a:lnTo>
                  <a:pt x="217847" y="247420"/>
                </a:lnTo>
                <a:lnTo>
                  <a:pt x="247497" y="217795"/>
                </a:lnTo>
                <a:lnTo>
                  <a:pt x="266943" y="180209"/>
                </a:lnTo>
                <a:lnTo>
                  <a:pt x="273926" y="136906"/>
                </a:lnTo>
                <a:lnTo>
                  <a:pt x="266943" y="93602"/>
                </a:lnTo>
                <a:lnTo>
                  <a:pt x="247497" y="56016"/>
                </a:lnTo>
                <a:lnTo>
                  <a:pt x="217847" y="26391"/>
                </a:lnTo>
                <a:lnTo>
                  <a:pt x="180247" y="6971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93547" y="3376337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56" y="0"/>
                </a:moveTo>
                <a:lnTo>
                  <a:pt x="93667" y="6985"/>
                </a:lnTo>
                <a:lnTo>
                  <a:pt x="56071" y="26436"/>
                </a:lnTo>
                <a:lnTo>
                  <a:pt x="26424" y="56098"/>
                </a:lnTo>
                <a:lnTo>
                  <a:pt x="6981" y="93715"/>
                </a:lnTo>
                <a:lnTo>
                  <a:pt x="0" y="137033"/>
                </a:lnTo>
                <a:lnTo>
                  <a:pt x="6981" y="180288"/>
                </a:lnTo>
                <a:lnTo>
                  <a:pt x="26424" y="217867"/>
                </a:lnTo>
                <a:lnTo>
                  <a:pt x="56071" y="247510"/>
                </a:lnTo>
                <a:lnTo>
                  <a:pt x="93667" y="266955"/>
                </a:lnTo>
                <a:lnTo>
                  <a:pt x="136956" y="273939"/>
                </a:lnTo>
                <a:lnTo>
                  <a:pt x="180247" y="266955"/>
                </a:lnTo>
                <a:lnTo>
                  <a:pt x="217847" y="247510"/>
                </a:lnTo>
                <a:lnTo>
                  <a:pt x="247497" y="217867"/>
                </a:lnTo>
                <a:lnTo>
                  <a:pt x="266943" y="180288"/>
                </a:lnTo>
                <a:lnTo>
                  <a:pt x="273926" y="137033"/>
                </a:lnTo>
                <a:lnTo>
                  <a:pt x="266943" y="93715"/>
                </a:lnTo>
                <a:lnTo>
                  <a:pt x="247497" y="56098"/>
                </a:lnTo>
                <a:lnTo>
                  <a:pt x="217847" y="26436"/>
                </a:lnTo>
                <a:lnTo>
                  <a:pt x="180247" y="6985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93547" y="4019550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56" y="0"/>
                </a:moveTo>
                <a:lnTo>
                  <a:pt x="93667" y="6981"/>
                </a:lnTo>
                <a:lnTo>
                  <a:pt x="56071" y="26424"/>
                </a:lnTo>
                <a:lnTo>
                  <a:pt x="26424" y="56071"/>
                </a:lnTo>
                <a:lnTo>
                  <a:pt x="6981" y="93667"/>
                </a:lnTo>
                <a:lnTo>
                  <a:pt x="0" y="136956"/>
                </a:lnTo>
                <a:lnTo>
                  <a:pt x="6981" y="180246"/>
                </a:lnTo>
                <a:lnTo>
                  <a:pt x="26424" y="217842"/>
                </a:lnTo>
                <a:lnTo>
                  <a:pt x="56071" y="247489"/>
                </a:lnTo>
                <a:lnTo>
                  <a:pt x="93667" y="266931"/>
                </a:lnTo>
                <a:lnTo>
                  <a:pt x="136956" y="273913"/>
                </a:lnTo>
                <a:lnTo>
                  <a:pt x="180247" y="266931"/>
                </a:lnTo>
                <a:lnTo>
                  <a:pt x="217847" y="247489"/>
                </a:lnTo>
                <a:lnTo>
                  <a:pt x="247497" y="217842"/>
                </a:lnTo>
                <a:lnTo>
                  <a:pt x="266943" y="180246"/>
                </a:lnTo>
                <a:lnTo>
                  <a:pt x="273926" y="136956"/>
                </a:lnTo>
                <a:lnTo>
                  <a:pt x="266943" y="93667"/>
                </a:lnTo>
                <a:lnTo>
                  <a:pt x="247497" y="56071"/>
                </a:lnTo>
                <a:lnTo>
                  <a:pt x="217847" y="26424"/>
                </a:lnTo>
                <a:lnTo>
                  <a:pt x="180247" y="6981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93547" y="4676225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56" y="0"/>
                </a:moveTo>
                <a:lnTo>
                  <a:pt x="93667" y="6983"/>
                </a:lnTo>
                <a:lnTo>
                  <a:pt x="56071" y="26428"/>
                </a:lnTo>
                <a:lnTo>
                  <a:pt x="26424" y="56079"/>
                </a:lnTo>
                <a:lnTo>
                  <a:pt x="6981" y="93678"/>
                </a:lnTo>
                <a:lnTo>
                  <a:pt x="0" y="136969"/>
                </a:lnTo>
                <a:lnTo>
                  <a:pt x="6981" y="180259"/>
                </a:lnTo>
                <a:lnTo>
                  <a:pt x="26424" y="217855"/>
                </a:lnTo>
                <a:lnTo>
                  <a:pt x="56071" y="247502"/>
                </a:lnTo>
                <a:lnTo>
                  <a:pt x="93667" y="266944"/>
                </a:lnTo>
                <a:lnTo>
                  <a:pt x="136956" y="273926"/>
                </a:lnTo>
                <a:lnTo>
                  <a:pt x="180247" y="266944"/>
                </a:lnTo>
                <a:lnTo>
                  <a:pt x="217847" y="247502"/>
                </a:lnTo>
                <a:lnTo>
                  <a:pt x="247497" y="217855"/>
                </a:lnTo>
                <a:lnTo>
                  <a:pt x="266943" y="180259"/>
                </a:lnTo>
                <a:lnTo>
                  <a:pt x="273926" y="136969"/>
                </a:lnTo>
                <a:lnTo>
                  <a:pt x="266943" y="93678"/>
                </a:lnTo>
                <a:lnTo>
                  <a:pt x="247497" y="56079"/>
                </a:lnTo>
                <a:lnTo>
                  <a:pt x="217847" y="26428"/>
                </a:lnTo>
                <a:lnTo>
                  <a:pt x="180247" y="6983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893978" y="2038350"/>
            <a:ext cx="4829810" cy="2950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Подготовка проекта экспортного контракта</a:t>
            </a:r>
          </a:p>
          <a:p>
            <a:pPr marL="12700" marR="1119505">
              <a:lnSpc>
                <a:spcPct val="220400"/>
              </a:lnSpc>
              <a:spcBef>
                <a:spcPts val="455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Предэкспортное финансирование  Постэкспортное финансирование</a:t>
            </a:r>
          </a:p>
          <a:p>
            <a:pPr marL="12700" marR="50165">
              <a:lnSpc>
                <a:spcPts val="4760"/>
              </a:lnSpc>
              <a:spcBef>
                <a:spcPts val="595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Финансирование иностранных покупателей  Гарантийная поддержка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71317" y="1842135"/>
            <a:ext cx="4436872" cy="14606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48690" y="3316985"/>
            <a:ext cx="7647305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indent="12700" algn="ctr">
              <a:lnSpc>
                <a:spcPct val="100000"/>
              </a:lnSpc>
              <a:spcBef>
                <a:spcPts val="100"/>
              </a:spcBef>
            </a:pPr>
            <a:r>
              <a:rPr sz="3200" cap="all" dirty="0" err="1" smtClean="0">
                <a:latin typeface="Arial Narrow" panose="020B0606020202030204" pitchFamily="34" charset="0"/>
              </a:rPr>
              <a:t>Количество</a:t>
            </a:r>
            <a:r>
              <a:rPr sz="3200" cap="all" dirty="0" smtClean="0">
                <a:latin typeface="Arial Narrow" panose="020B0606020202030204" pitchFamily="34" charset="0"/>
              </a:rPr>
              <a:t> </a:t>
            </a:r>
            <a:r>
              <a:rPr sz="3200" cap="all" dirty="0">
                <a:latin typeface="Arial Narrow" panose="020B0606020202030204" pitchFamily="34" charset="0"/>
              </a:rPr>
              <a:t>экспортеров несырьевой неэнергетической  продукции по данным ФТС России за 2017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72563" y="359168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79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1208" y="1464310"/>
            <a:ext cx="3246882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97275" y="1464310"/>
            <a:ext cx="1241399" cy="304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28280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00479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6133" y="420636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88791" y="415937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91286" y="495934"/>
            <a:ext cx="347472" cy="487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39341" y="508762"/>
            <a:ext cx="445617" cy="487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06854" y="503173"/>
            <a:ext cx="463295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751073" y="504393"/>
            <a:ext cx="469392" cy="4879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95421" y="508762"/>
            <a:ext cx="469391" cy="487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914400" y="2110347"/>
            <a:ext cx="7124065" cy="22698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Консультация по таможенному администрированию и логистике</a:t>
            </a:r>
          </a:p>
          <a:p>
            <a:pPr marL="12700" marR="439420">
              <a:lnSpc>
                <a:spcPts val="4850"/>
              </a:lnSpc>
              <a:spcBef>
                <a:spcPts val="605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Помощь в подготовке товаросопроводительных документов  Возмещение затрат на транспортировку продукции</a:t>
            </a: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endParaRPr sz="2000" dirty="0">
              <a:latin typeface="Arial Narrow" panose="020B0606020202030204" pitchFamily="34" charset="0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Новый железнодорожный маршрут в Китай</a:t>
            </a:r>
          </a:p>
        </p:txBody>
      </p:sp>
      <p:sp>
        <p:nvSpPr>
          <p:cNvPr id="15" name="object 15"/>
          <p:cNvSpPr/>
          <p:nvPr/>
        </p:nvSpPr>
        <p:spPr>
          <a:xfrm>
            <a:off x="543154" y="2166353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69" y="0"/>
                </a:moveTo>
                <a:lnTo>
                  <a:pt x="93678" y="6983"/>
                </a:lnTo>
                <a:lnTo>
                  <a:pt x="56079" y="26428"/>
                </a:lnTo>
                <a:lnTo>
                  <a:pt x="26428" y="56071"/>
                </a:lnTo>
                <a:lnTo>
                  <a:pt x="6983" y="93650"/>
                </a:lnTo>
                <a:lnTo>
                  <a:pt x="0" y="136906"/>
                </a:lnTo>
                <a:lnTo>
                  <a:pt x="6983" y="180223"/>
                </a:lnTo>
                <a:lnTo>
                  <a:pt x="26428" y="217840"/>
                </a:lnTo>
                <a:lnTo>
                  <a:pt x="56079" y="247502"/>
                </a:lnTo>
                <a:lnTo>
                  <a:pt x="93678" y="266953"/>
                </a:lnTo>
                <a:lnTo>
                  <a:pt x="136969" y="273938"/>
                </a:lnTo>
                <a:lnTo>
                  <a:pt x="180259" y="266953"/>
                </a:lnTo>
                <a:lnTo>
                  <a:pt x="217855" y="247502"/>
                </a:lnTo>
                <a:lnTo>
                  <a:pt x="247502" y="217840"/>
                </a:lnTo>
                <a:lnTo>
                  <a:pt x="266944" y="180223"/>
                </a:lnTo>
                <a:lnTo>
                  <a:pt x="273926" y="136906"/>
                </a:lnTo>
                <a:lnTo>
                  <a:pt x="266944" y="93650"/>
                </a:lnTo>
                <a:lnTo>
                  <a:pt x="247502" y="56071"/>
                </a:lnTo>
                <a:lnTo>
                  <a:pt x="217855" y="26428"/>
                </a:lnTo>
                <a:lnTo>
                  <a:pt x="180259" y="6983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43154" y="2770874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69" y="0"/>
                </a:moveTo>
                <a:lnTo>
                  <a:pt x="93678" y="6985"/>
                </a:lnTo>
                <a:lnTo>
                  <a:pt x="56079" y="26436"/>
                </a:lnTo>
                <a:lnTo>
                  <a:pt x="26428" y="56098"/>
                </a:lnTo>
                <a:lnTo>
                  <a:pt x="6983" y="93715"/>
                </a:lnTo>
                <a:lnTo>
                  <a:pt x="0" y="137032"/>
                </a:lnTo>
                <a:lnTo>
                  <a:pt x="6983" y="180288"/>
                </a:lnTo>
                <a:lnTo>
                  <a:pt x="26428" y="217867"/>
                </a:lnTo>
                <a:lnTo>
                  <a:pt x="56079" y="247510"/>
                </a:lnTo>
                <a:lnTo>
                  <a:pt x="93678" y="266955"/>
                </a:lnTo>
                <a:lnTo>
                  <a:pt x="136969" y="273938"/>
                </a:lnTo>
                <a:lnTo>
                  <a:pt x="180259" y="266955"/>
                </a:lnTo>
                <a:lnTo>
                  <a:pt x="217855" y="247510"/>
                </a:lnTo>
                <a:lnTo>
                  <a:pt x="247502" y="217867"/>
                </a:lnTo>
                <a:lnTo>
                  <a:pt x="266944" y="180288"/>
                </a:lnTo>
                <a:lnTo>
                  <a:pt x="273926" y="137032"/>
                </a:lnTo>
                <a:lnTo>
                  <a:pt x="266944" y="93715"/>
                </a:lnTo>
                <a:lnTo>
                  <a:pt x="247502" y="56098"/>
                </a:lnTo>
                <a:lnTo>
                  <a:pt x="217855" y="26436"/>
                </a:lnTo>
                <a:lnTo>
                  <a:pt x="180259" y="6985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43154" y="3375520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69" y="0"/>
                </a:moveTo>
                <a:lnTo>
                  <a:pt x="93678" y="6983"/>
                </a:lnTo>
                <a:lnTo>
                  <a:pt x="56079" y="26428"/>
                </a:lnTo>
                <a:lnTo>
                  <a:pt x="26428" y="56071"/>
                </a:lnTo>
                <a:lnTo>
                  <a:pt x="6983" y="93650"/>
                </a:lnTo>
                <a:lnTo>
                  <a:pt x="0" y="136906"/>
                </a:lnTo>
                <a:lnTo>
                  <a:pt x="6983" y="180221"/>
                </a:lnTo>
                <a:lnTo>
                  <a:pt x="26428" y="217836"/>
                </a:lnTo>
                <a:lnTo>
                  <a:pt x="56079" y="247494"/>
                </a:lnTo>
                <a:lnTo>
                  <a:pt x="93678" y="266942"/>
                </a:lnTo>
                <a:lnTo>
                  <a:pt x="136969" y="273926"/>
                </a:lnTo>
                <a:lnTo>
                  <a:pt x="180259" y="266942"/>
                </a:lnTo>
                <a:lnTo>
                  <a:pt x="217855" y="247494"/>
                </a:lnTo>
                <a:lnTo>
                  <a:pt x="247502" y="217836"/>
                </a:lnTo>
                <a:lnTo>
                  <a:pt x="266944" y="180221"/>
                </a:lnTo>
                <a:lnTo>
                  <a:pt x="273926" y="136906"/>
                </a:lnTo>
                <a:lnTo>
                  <a:pt x="266944" y="93650"/>
                </a:lnTo>
                <a:lnTo>
                  <a:pt x="247502" y="56071"/>
                </a:lnTo>
                <a:lnTo>
                  <a:pt x="217855" y="26428"/>
                </a:lnTo>
                <a:lnTo>
                  <a:pt x="180259" y="6983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43154" y="3980130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69" y="0"/>
                </a:moveTo>
                <a:lnTo>
                  <a:pt x="93678" y="6983"/>
                </a:lnTo>
                <a:lnTo>
                  <a:pt x="56079" y="26428"/>
                </a:lnTo>
                <a:lnTo>
                  <a:pt x="26428" y="56079"/>
                </a:lnTo>
                <a:lnTo>
                  <a:pt x="6983" y="93678"/>
                </a:lnTo>
                <a:lnTo>
                  <a:pt x="0" y="136969"/>
                </a:lnTo>
                <a:lnTo>
                  <a:pt x="6983" y="180259"/>
                </a:lnTo>
                <a:lnTo>
                  <a:pt x="26428" y="217855"/>
                </a:lnTo>
                <a:lnTo>
                  <a:pt x="56079" y="247502"/>
                </a:lnTo>
                <a:lnTo>
                  <a:pt x="93678" y="266944"/>
                </a:lnTo>
                <a:lnTo>
                  <a:pt x="136969" y="273926"/>
                </a:lnTo>
                <a:lnTo>
                  <a:pt x="180259" y="266944"/>
                </a:lnTo>
                <a:lnTo>
                  <a:pt x="217855" y="247502"/>
                </a:lnTo>
                <a:lnTo>
                  <a:pt x="247502" y="217855"/>
                </a:lnTo>
                <a:lnTo>
                  <a:pt x="266944" y="180259"/>
                </a:lnTo>
                <a:lnTo>
                  <a:pt x="273926" y="136969"/>
                </a:lnTo>
                <a:lnTo>
                  <a:pt x="266944" y="93678"/>
                </a:lnTo>
                <a:lnTo>
                  <a:pt x="247502" y="56079"/>
                </a:lnTo>
                <a:lnTo>
                  <a:pt x="217855" y="26428"/>
                </a:lnTo>
                <a:lnTo>
                  <a:pt x="180259" y="6983"/>
                </a:lnTo>
                <a:lnTo>
                  <a:pt x="13696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2404" y="354977"/>
            <a:ext cx="792480" cy="792480"/>
          </a:xfrm>
          <a:custGeom>
            <a:avLst/>
            <a:gdLst/>
            <a:ahLst/>
            <a:cxnLst/>
            <a:rect l="l" t="t" r="r" b="b"/>
            <a:pathLst>
              <a:path w="792479" h="792480">
                <a:moveTo>
                  <a:pt x="0" y="792086"/>
                </a:moveTo>
                <a:lnTo>
                  <a:pt x="792086" y="792086"/>
                </a:lnTo>
                <a:lnTo>
                  <a:pt x="792086" y="0"/>
                </a:lnTo>
                <a:lnTo>
                  <a:pt x="0" y="0"/>
                </a:lnTo>
                <a:lnTo>
                  <a:pt x="0" y="792086"/>
                </a:lnTo>
                <a:close/>
              </a:path>
            </a:pathLst>
          </a:custGeom>
          <a:solidFill>
            <a:srgbClr val="375F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9034" y="1464310"/>
            <a:ext cx="7225410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50213" y="42546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44294" y="419112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6133" y="426986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538348" y="421779"/>
            <a:ext cx="648335" cy="648335"/>
          </a:xfrm>
          <a:custGeom>
            <a:avLst/>
            <a:gdLst/>
            <a:ahLst/>
            <a:cxnLst/>
            <a:rect l="l" t="t" r="r" b="b"/>
            <a:pathLst>
              <a:path w="648335" h="648335">
                <a:moveTo>
                  <a:pt x="0" y="648068"/>
                </a:moveTo>
                <a:lnTo>
                  <a:pt x="648068" y="648068"/>
                </a:lnTo>
                <a:lnTo>
                  <a:pt x="64806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1286" y="504393"/>
            <a:ext cx="347472" cy="4879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61186" y="489458"/>
            <a:ext cx="445617" cy="487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50669" y="489458"/>
            <a:ext cx="463295" cy="487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744977" y="499237"/>
            <a:ext cx="469392" cy="4876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95421" y="489458"/>
            <a:ext cx="469391" cy="4876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90600" y="2419350"/>
            <a:ext cx="7181215" cy="11413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Страхование риска неполучения валютной выручки</a:t>
            </a:r>
          </a:p>
          <a:p>
            <a:pPr marL="12700" marR="5080">
              <a:lnSpc>
                <a:spcPct val="100000"/>
              </a:lnSpc>
              <a:spcBef>
                <a:spcPts val="161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Страховое покрытие ЭКСАР –возможность избежать санкций со  стороны валютного контроля</a:t>
            </a:r>
          </a:p>
        </p:txBody>
      </p:sp>
      <p:sp>
        <p:nvSpPr>
          <p:cNvPr id="14" name="object 14"/>
          <p:cNvSpPr/>
          <p:nvPr/>
        </p:nvSpPr>
        <p:spPr>
          <a:xfrm>
            <a:off x="593789" y="2442260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19">
                <a:moveTo>
                  <a:pt x="136956" y="0"/>
                </a:moveTo>
                <a:lnTo>
                  <a:pt x="93667" y="6985"/>
                </a:lnTo>
                <a:lnTo>
                  <a:pt x="56071" y="26436"/>
                </a:lnTo>
                <a:lnTo>
                  <a:pt x="26424" y="56098"/>
                </a:lnTo>
                <a:lnTo>
                  <a:pt x="6981" y="93715"/>
                </a:lnTo>
                <a:lnTo>
                  <a:pt x="0" y="137033"/>
                </a:lnTo>
                <a:lnTo>
                  <a:pt x="6981" y="180288"/>
                </a:lnTo>
                <a:lnTo>
                  <a:pt x="26424" y="217867"/>
                </a:lnTo>
                <a:lnTo>
                  <a:pt x="56071" y="247510"/>
                </a:lnTo>
                <a:lnTo>
                  <a:pt x="93667" y="266955"/>
                </a:lnTo>
                <a:lnTo>
                  <a:pt x="136956" y="273939"/>
                </a:lnTo>
                <a:lnTo>
                  <a:pt x="180246" y="266955"/>
                </a:lnTo>
                <a:lnTo>
                  <a:pt x="217842" y="247510"/>
                </a:lnTo>
                <a:lnTo>
                  <a:pt x="247489" y="217867"/>
                </a:lnTo>
                <a:lnTo>
                  <a:pt x="266931" y="180288"/>
                </a:lnTo>
                <a:lnTo>
                  <a:pt x="273913" y="137033"/>
                </a:lnTo>
                <a:lnTo>
                  <a:pt x="266931" y="93715"/>
                </a:lnTo>
                <a:lnTo>
                  <a:pt x="247489" y="56098"/>
                </a:lnTo>
                <a:lnTo>
                  <a:pt x="217842" y="26436"/>
                </a:lnTo>
                <a:lnTo>
                  <a:pt x="180246" y="6985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93789" y="3057956"/>
            <a:ext cx="274320" cy="274320"/>
          </a:xfrm>
          <a:custGeom>
            <a:avLst/>
            <a:gdLst/>
            <a:ahLst/>
            <a:cxnLst/>
            <a:rect l="l" t="t" r="r" b="b"/>
            <a:pathLst>
              <a:path w="274320" h="274320">
                <a:moveTo>
                  <a:pt x="136956" y="0"/>
                </a:moveTo>
                <a:lnTo>
                  <a:pt x="93667" y="6985"/>
                </a:lnTo>
                <a:lnTo>
                  <a:pt x="56071" y="26436"/>
                </a:lnTo>
                <a:lnTo>
                  <a:pt x="26424" y="56098"/>
                </a:lnTo>
                <a:lnTo>
                  <a:pt x="6981" y="93715"/>
                </a:lnTo>
                <a:lnTo>
                  <a:pt x="0" y="137033"/>
                </a:lnTo>
                <a:lnTo>
                  <a:pt x="6981" y="180288"/>
                </a:lnTo>
                <a:lnTo>
                  <a:pt x="26424" y="217867"/>
                </a:lnTo>
                <a:lnTo>
                  <a:pt x="56071" y="247510"/>
                </a:lnTo>
                <a:lnTo>
                  <a:pt x="93667" y="266955"/>
                </a:lnTo>
                <a:lnTo>
                  <a:pt x="136956" y="273939"/>
                </a:lnTo>
                <a:lnTo>
                  <a:pt x="180246" y="266955"/>
                </a:lnTo>
                <a:lnTo>
                  <a:pt x="217842" y="247510"/>
                </a:lnTo>
                <a:lnTo>
                  <a:pt x="247489" y="217867"/>
                </a:lnTo>
                <a:lnTo>
                  <a:pt x="266931" y="180288"/>
                </a:lnTo>
                <a:lnTo>
                  <a:pt x="273913" y="137033"/>
                </a:lnTo>
                <a:lnTo>
                  <a:pt x="266931" y="93715"/>
                </a:lnTo>
                <a:lnTo>
                  <a:pt x="247489" y="56098"/>
                </a:lnTo>
                <a:lnTo>
                  <a:pt x="217842" y="26436"/>
                </a:lnTo>
                <a:lnTo>
                  <a:pt x="180246" y="6985"/>
                </a:lnTo>
                <a:lnTo>
                  <a:pt x="13695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69130" y="0"/>
            <a:ext cx="5174868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9191" y="1537665"/>
            <a:ext cx="3388614" cy="4879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6895" y="2025650"/>
            <a:ext cx="3506089" cy="4876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29228" y="2025650"/>
            <a:ext cx="1667128" cy="4876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55803" y="2918205"/>
            <a:ext cx="3273425" cy="93051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 indent="-370840" algn="ctr">
              <a:lnSpc>
                <a:spcPts val="3710"/>
              </a:lnSpc>
              <a:spcBef>
                <a:spcPts val="335"/>
              </a:spcBef>
            </a:pPr>
            <a:r>
              <a:rPr sz="2000" cap="all" dirty="0">
                <a:latin typeface="Arial Narrow" panose="020B0606020202030204" pitchFamily="34" charset="0"/>
                <a:cs typeface="Arial Black"/>
              </a:rPr>
              <a:t>с помощью банковской  гарантии для ФНС</a:t>
            </a:r>
          </a:p>
        </p:txBody>
      </p:sp>
      <p:sp>
        <p:nvSpPr>
          <p:cNvPr id="7" name="object 7"/>
          <p:cNvSpPr/>
          <p:nvPr/>
        </p:nvSpPr>
        <p:spPr>
          <a:xfrm>
            <a:off x="1763648" y="2715767"/>
            <a:ext cx="720090" cy="0"/>
          </a:xfrm>
          <a:custGeom>
            <a:avLst/>
            <a:gdLst/>
            <a:ahLst/>
            <a:cxnLst/>
            <a:rect l="l" t="t" r="r" b="b"/>
            <a:pathLst>
              <a:path w="720089">
                <a:moveTo>
                  <a:pt x="0" y="0"/>
                </a:moveTo>
                <a:lnTo>
                  <a:pt x="720089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24916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96035" y="215772"/>
            <a:ext cx="7081139" cy="4876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06623" y="799465"/>
            <a:ext cx="3540252" cy="487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31304" y="4466399"/>
            <a:ext cx="861060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  <a:hlinkClick r:id="rId5"/>
              </a:rPr>
              <a:t>www.ExportEdu.ru </a:t>
            </a:r>
            <a:r>
              <a:rPr sz="2000" dirty="0">
                <a:latin typeface="Arial Narrow" panose="020B0606020202030204" pitchFamily="34" charset="0"/>
                <a:cs typeface="Arial Black"/>
              </a:rPr>
              <a:t>– первая в России образовательная интернет-площадка для обучения экспорту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415032" y="3315080"/>
            <a:ext cx="6921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 Narrow" panose="020B0606020202030204" pitchFamily="34" charset="0"/>
                <a:cs typeface="Arial Black"/>
              </a:rPr>
              <a:t>Очная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035166" y="3315080"/>
            <a:ext cx="6769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Arial Narrow" panose="020B0606020202030204" pitchFamily="34" charset="0"/>
                <a:cs typeface="Tahoma"/>
              </a:rPr>
              <a:t>On</a:t>
            </a:r>
            <a:r>
              <a:rPr sz="1800" spc="25" dirty="0">
                <a:latin typeface="Arial Narrow" panose="020B0606020202030204" pitchFamily="34" charset="0"/>
                <a:cs typeface="Tahoma"/>
              </a:rPr>
              <a:t>line</a:t>
            </a:r>
            <a:endParaRPr sz="1800" dirty="0">
              <a:latin typeface="Arial Narrow" panose="020B0606020202030204" pitchFamily="34" charset="0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339720" y="3654272"/>
            <a:ext cx="840955" cy="8409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58966" y="3624948"/>
            <a:ext cx="826579" cy="8265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652265" y="2594864"/>
            <a:ext cx="18421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45" dirty="0">
                <a:solidFill>
                  <a:srgbClr val="000000"/>
                </a:solidFill>
                <a:latin typeface="Arial"/>
                <a:cs typeface="Arial"/>
              </a:rPr>
              <a:t>Форма</a:t>
            </a:r>
            <a:r>
              <a:rPr sz="1800" b="1" spc="-9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b="1" spc="-70" dirty="0">
                <a:solidFill>
                  <a:srgbClr val="000000"/>
                </a:solidFill>
                <a:latin typeface="Arial"/>
                <a:cs typeface="Arial"/>
              </a:rPr>
              <a:t>обучения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51401" y="2950464"/>
            <a:ext cx="441325" cy="441325"/>
          </a:xfrm>
          <a:custGeom>
            <a:avLst/>
            <a:gdLst/>
            <a:ahLst/>
            <a:cxnLst/>
            <a:rect l="l" t="t" r="r" b="b"/>
            <a:pathLst>
              <a:path w="441325" h="441325">
                <a:moveTo>
                  <a:pt x="220599" y="0"/>
                </a:moveTo>
                <a:lnTo>
                  <a:pt x="176152" y="4483"/>
                </a:lnTo>
                <a:lnTo>
                  <a:pt x="134748" y="17341"/>
                </a:lnTo>
                <a:lnTo>
                  <a:pt x="97277" y="37685"/>
                </a:lnTo>
                <a:lnTo>
                  <a:pt x="64627" y="64627"/>
                </a:lnTo>
                <a:lnTo>
                  <a:pt x="37685" y="97277"/>
                </a:lnTo>
                <a:lnTo>
                  <a:pt x="17341" y="134748"/>
                </a:lnTo>
                <a:lnTo>
                  <a:pt x="4483" y="176152"/>
                </a:lnTo>
                <a:lnTo>
                  <a:pt x="0" y="220599"/>
                </a:lnTo>
                <a:lnTo>
                  <a:pt x="4483" y="265045"/>
                </a:lnTo>
                <a:lnTo>
                  <a:pt x="17341" y="306449"/>
                </a:lnTo>
                <a:lnTo>
                  <a:pt x="37685" y="343920"/>
                </a:lnTo>
                <a:lnTo>
                  <a:pt x="64627" y="376570"/>
                </a:lnTo>
                <a:lnTo>
                  <a:pt x="97277" y="403512"/>
                </a:lnTo>
                <a:lnTo>
                  <a:pt x="134748" y="423856"/>
                </a:lnTo>
                <a:lnTo>
                  <a:pt x="176152" y="436714"/>
                </a:lnTo>
                <a:lnTo>
                  <a:pt x="220599" y="441198"/>
                </a:lnTo>
                <a:lnTo>
                  <a:pt x="265045" y="436714"/>
                </a:lnTo>
                <a:lnTo>
                  <a:pt x="306449" y="423856"/>
                </a:lnTo>
                <a:lnTo>
                  <a:pt x="343920" y="403512"/>
                </a:lnTo>
                <a:lnTo>
                  <a:pt x="376570" y="376570"/>
                </a:lnTo>
                <a:lnTo>
                  <a:pt x="403512" y="343920"/>
                </a:lnTo>
                <a:lnTo>
                  <a:pt x="423856" y="306449"/>
                </a:lnTo>
                <a:lnTo>
                  <a:pt x="436714" y="265045"/>
                </a:lnTo>
                <a:lnTo>
                  <a:pt x="441198" y="220599"/>
                </a:lnTo>
                <a:lnTo>
                  <a:pt x="436714" y="176152"/>
                </a:lnTo>
                <a:lnTo>
                  <a:pt x="423856" y="134748"/>
                </a:lnTo>
                <a:lnTo>
                  <a:pt x="403512" y="97277"/>
                </a:lnTo>
                <a:lnTo>
                  <a:pt x="376570" y="64627"/>
                </a:lnTo>
                <a:lnTo>
                  <a:pt x="343920" y="37685"/>
                </a:lnTo>
                <a:lnTo>
                  <a:pt x="306449" y="17341"/>
                </a:lnTo>
                <a:lnTo>
                  <a:pt x="265045" y="4483"/>
                </a:lnTo>
                <a:lnTo>
                  <a:pt x="220599" y="0"/>
                </a:lnTo>
                <a:close/>
              </a:path>
            </a:pathLst>
          </a:custGeom>
          <a:solidFill>
            <a:srgbClr val="FF75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385564" y="3018663"/>
            <a:ext cx="372910" cy="37291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56305" y="87452"/>
            <a:ext cx="3079876" cy="6083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885179" y="48844"/>
            <a:ext cx="3079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>
                <a:latin typeface="Arial"/>
                <a:cs typeface="Arial"/>
              </a:rPr>
              <a:t>$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04478" y="770050"/>
            <a:ext cx="5973445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 rtl="0">
              <a:lnSpc>
                <a:spcPct val="100000"/>
              </a:lnSpc>
              <a:spcBef>
                <a:spcPts val="105"/>
              </a:spcBef>
            </a:pPr>
            <a:r>
              <a:rPr sz="2400" kern="120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 Black"/>
              </a:rPr>
              <a:t>планируемый объем поддержки РЭЦ в 2018</a:t>
            </a:r>
          </a:p>
        </p:txBody>
      </p:sp>
      <p:sp>
        <p:nvSpPr>
          <p:cNvPr id="5" name="object 5"/>
          <p:cNvSpPr/>
          <p:nvPr/>
        </p:nvSpPr>
        <p:spPr>
          <a:xfrm>
            <a:off x="1022603" y="3738371"/>
            <a:ext cx="1176655" cy="810895"/>
          </a:xfrm>
          <a:custGeom>
            <a:avLst/>
            <a:gdLst/>
            <a:ahLst/>
            <a:cxnLst/>
            <a:rect l="l" t="t" r="r" b="b"/>
            <a:pathLst>
              <a:path w="1176655" h="810895">
                <a:moveTo>
                  <a:pt x="1176528" y="0"/>
                </a:moveTo>
                <a:lnTo>
                  <a:pt x="0" y="0"/>
                </a:lnTo>
                <a:lnTo>
                  <a:pt x="0" y="810767"/>
                </a:lnTo>
                <a:lnTo>
                  <a:pt x="1176528" y="810767"/>
                </a:lnTo>
                <a:lnTo>
                  <a:pt x="1176528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65447" y="2700527"/>
            <a:ext cx="1178560" cy="1849120"/>
          </a:xfrm>
          <a:custGeom>
            <a:avLst/>
            <a:gdLst/>
            <a:ahLst/>
            <a:cxnLst/>
            <a:rect l="l" t="t" r="r" b="b"/>
            <a:pathLst>
              <a:path w="1178560" h="1849120">
                <a:moveTo>
                  <a:pt x="1178052" y="0"/>
                </a:moveTo>
                <a:lnTo>
                  <a:pt x="0" y="0"/>
                </a:lnTo>
                <a:lnTo>
                  <a:pt x="0" y="1848612"/>
                </a:lnTo>
                <a:lnTo>
                  <a:pt x="1178052" y="1848612"/>
                </a:lnTo>
                <a:lnTo>
                  <a:pt x="1178052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908292" y="1844039"/>
            <a:ext cx="1178560" cy="2705100"/>
          </a:xfrm>
          <a:custGeom>
            <a:avLst/>
            <a:gdLst/>
            <a:ahLst/>
            <a:cxnLst/>
            <a:rect l="l" t="t" r="r" b="b"/>
            <a:pathLst>
              <a:path w="1178559" h="2705100">
                <a:moveTo>
                  <a:pt x="1178052" y="0"/>
                </a:moveTo>
                <a:lnTo>
                  <a:pt x="0" y="0"/>
                </a:lnTo>
                <a:lnTo>
                  <a:pt x="0" y="2705100"/>
                </a:lnTo>
                <a:lnTo>
                  <a:pt x="1178052" y="2705100"/>
                </a:lnTo>
                <a:lnTo>
                  <a:pt x="1178052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0207" y="4549140"/>
            <a:ext cx="8829040" cy="0"/>
          </a:xfrm>
          <a:custGeom>
            <a:avLst/>
            <a:gdLst/>
            <a:ahLst/>
            <a:cxnLst/>
            <a:rect l="l" t="t" r="r" b="b"/>
            <a:pathLst>
              <a:path w="8829040">
                <a:moveTo>
                  <a:pt x="0" y="0"/>
                </a:moveTo>
                <a:lnTo>
                  <a:pt x="8828532" y="0"/>
                </a:lnTo>
              </a:path>
            </a:pathLst>
          </a:custGeom>
          <a:ln w="914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0207" y="4549140"/>
            <a:ext cx="0" cy="79375"/>
          </a:xfrm>
          <a:custGeom>
            <a:avLst/>
            <a:gdLst/>
            <a:ahLst/>
            <a:cxnLst/>
            <a:rect l="l" t="t" r="r" b="b"/>
            <a:pathLst>
              <a:path h="79375">
                <a:moveTo>
                  <a:pt x="0" y="0"/>
                </a:moveTo>
                <a:lnTo>
                  <a:pt x="0" y="79248"/>
                </a:lnTo>
              </a:path>
            </a:pathLst>
          </a:custGeom>
          <a:ln w="914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083051" y="4549140"/>
            <a:ext cx="0" cy="79375"/>
          </a:xfrm>
          <a:custGeom>
            <a:avLst/>
            <a:gdLst/>
            <a:ahLst/>
            <a:cxnLst/>
            <a:rect l="l" t="t" r="r" b="b"/>
            <a:pathLst>
              <a:path h="79375">
                <a:moveTo>
                  <a:pt x="0" y="0"/>
                </a:moveTo>
                <a:lnTo>
                  <a:pt x="0" y="79248"/>
                </a:lnTo>
              </a:path>
            </a:pathLst>
          </a:custGeom>
          <a:ln w="914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25896" y="4549140"/>
            <a:ext cx="0" cy="79375"/>
          </a:xfrm>
          <a:custGeom>
            <a:avLst/>
            <a:gdLst/>
            <a:ahLst/>
            <a:cxnLst/>
            <a:rect l="l" t="t" r="r" b="b"/>
            <a:pathLst>
              <a:path h="79375">
                <a:moveTo>
                  <a:pt x="0" y="0"/>
                </a:moveTo>
                <a:lnTo>
                  <a:pt x="0" y="79248"/>
                </a:lnTo>
              </a:path>
            </a:pathLst>
          </a:custGeom>
          <a:ln w="914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968740" y="4549140"/>
            <a:ext cx="0" cy="79375"/>
          </a:xfrm>
          <a:custGeom>
            <a:avLst/>
            <a:gdLst/>
            <a:ahLst/>
            <a:cxnLst/>
            <a:rect l="l" t="t" r="r" b="b"/>
            <a:pathLst>
              <a:path h="79375">
                <a:moveTo>
                  <a:pt x="0" y="0"/>
                </a:moveTo>
                <a:lnTo>
                  <a:pt x="0" y="79248"/>
                </a:lnTo>
              </a:path>
            </a:pathLst>
          </a:custGeom>
          <a:ln w="9144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523238" y="3282188"/>
            <a:ext cx="1746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30" dirty="0">
                <a:latin typeface="Gill Sans MT"/>
                <a:cs typeface="Gill Sans MT"/>
              </a:rPr>
              <a:t>9</a:t>
            </a:r>
            <a:endParaRPr sz="2400">
              <a:latin typeface="Gill Sans MT"/>
              <a:cs typeface="Gill Sans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92295" y="2243785"/>
            <a:ext cx="32448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30" dirty="0">
                <a:latin typeface="Gill Sans MT"/>
                <a:cs typeface="Gill Sans MT"/>
              </a:rPr>
              <a:t>23</a:t>
            </a:r>
            <a:endParaRPr sz="2400">
              <a:latin typeface="Gill Sans MT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335773" y="1387551"/>
            <a:ext cx="32448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30" dirty="0">
                <a:latin typeface="Gill Sans MT"/>
                <a:cs typeface="Gill Sans MT"/>
              </a:rPr>
              <a:t>30</a:t>
            </a:r>
            <a:endParaRPr sz="2400">
              <a:latin typeface="Gill Sans MT"/>
              <a:cs typeface="Gill Sans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75410" y="4707432"/>
            <a:ext cx="4724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latin typeface="Gill Sans MT"/>
                <a:cs typeface="Gill Sans MT"/>
              </a:rPr>
              <a:t>2</a:t>
            </a:r>
            <a:r>
              <a:rPr sz="1800" spc="-25" dirty="0">
                <a:latin typeface="Gill Sans MT"/>
                <a:cs typeface="Gill Sans MT"/>
              </a:rPr>
              <a:t>0</a:t>
            </a:r>
            <a:r>
              <a:rPr sz="1800" spc="-30" dirty="0">
                <a:latin typeface="Gill Sans MT"/>
                <a:cs typeface="Gill Sans MT"/>
              </a:rPr>
              <a:t>16</a:t>
            </a:r>
            <a:endParaRPr sz="1800">
              <a:latin typeface="Gill Sans MT"/>
              <a:cs typeface="Gill Sans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318761" y="4707432"/>
            <a:ext cx="4724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latin typeface="Gill Sans MT"/>
                <a:cs typeface="Gill Sans MT"/>
              </a:rPr>
              <a:t>2</a:t>
            </a:r>
            <a:r>
              <a:rPr sz="1800" spc="-25" dirty="0">
                <a:latin typeface="Gill Sans MT"/>
                <a:cs typeface="Gill Sans MT"/>
              </a:rPr>
              <a:t>0</a:t>
            </a:r>
            <a:r>
              <a:rPr sz="1800" spc="-30" dirty="0">
                <a:latin typeface="Gill Sans MT"/>
                <a:cs typeface="Gill Sans MT"/>
              </a:rPr>
              <a:t>17</a:t>
            </a:r>
            <a:endParaRPr sz="1800">
              <a:latin typeface="Gill Sans MT"/>
              <a:cs typeface="Gill Sans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62621" y="4707432"/>
            <a:ext cx="4724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latin typeface="Gill Sans MT"/>
                <a:cs typeface="Gill Sans MT"/>
              </a:rPr>
              <a:t>2</a:t>
            </a:r>
            <a:r>
              <a:rPr sz="1800" spc="-25" dirty="0">
                <a:latin typeface="Gill Sans MT"/>
                <a:cs typeface="Gill Sans MT"/>
              </a:rPr>
              <a:t>0</a:t>
            </a:r>
            <a:r>
              <a:rPr sz="1800" spc="-30" dirty="0">
                <a:latin typeface="Gill Sans MT"/>
                <a:cs typeface="Gill Sans MT"/>
              </a:rPr>
              <a:t>18</a:t>
            </a:r>
            <a:endParaRPr sz="18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361" y="482028"/>
            <a:ext cx="9046507" cy="42380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68241" y="1191767"/>
            <a:ext cx="23495" cy="20320"/>
          </a:xfrm>
          <a:custGeom>
            <a:avLst/>
            <a:gdLst/>
            <a:ahLst/>
            <a:cxnLst/>
            <a:rect l="l" t="t" r="r" b="b"/>
            <a:pathLst>
              <a:path w="23495" h="20319">
                <a:moveTo>
                  <a:pt x="10287" y="0"/>
                </a:moveTo>
                <a:lnTo>
                  <a:pt x="0" y="3683"/>
                </a:lnTo>
                <a:lnTo>
                  <a:pt x="8762" y="11937"/>
                </a:lnTo>
                <a:lnTo>
                  <a:pt x="8762" y="20320"/>
                </a:lnTo>
                <a:lnTo>
                  <a:pt x="23495" y="20320"/>
                </a:lnTo>
                <a:lnTo>
                  <a:pt x="23495" y="4826"/>
                </a:lnTo>
                <a:lnTo>
                  <a:pt x="10287" y="0"/>
                </a:lnTo>
                <a:close/>
              </a:path>
            </a:pathLst>
          </a:custGeom>
          <a:solidFill>
            <a:srgbClr val="E7E9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8241" y="1191767"/>
            <a:ext cx="23495" cy="20320"/>
          </a:xfrm>
          <a:custGeom>
            <a:avLst/>
            <a:gdLst/>
            <a:ahLst/>
            <a:cxnLst/>
            <a:rect l="l" t="t" r="r" b="b"/>
            <a:pathLst>
              <a:path w="23495" h="20319">
                <a:moveTo>
                  <a:pt x="10287" y="0"/>
                </a:moveTo>
                <a:lnTo>
                  <a:pt x="0" y="3683"/>
                </a:lnTo>
                <a:lnTo>
                  <a:pt x="8762" y="11937"/>
                </a:lnTo>
                <a:lnTo>
                  <a:pt x="8762" y="20320"/>
                </a:lnTo>
                <a:lnTo>
                  <a:pt x="23495" y="20320"/>
                </a:lnTo>
                <a:lnTo>
                  <a:pt x="23495" y="4826"/>
                </a:lnTo>
                <a:lnTo>
                  <a:pt x="10287" y="0"/>
                </a:lnTo>
                <a:close/>
              </a:path>
            </a:pathLst>
          </a:custGeom>
          <a:ln w="9525">
            <a:solidFill>
              <a:srgbClr val="C3C7C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544379" y="1133538"/>
            <a:ext cx="456438" cy="2261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18016" y="3594480"/>
            <a:ext cx="23495" cy="46990"/>
          </a:xfrm>
          <a:custGeom>
            <a:avLst/>
            <a:gdLst/>
            <a:ahLst/>
            <a:cxnLst/>
            <a:rect l="l" t="t" r="r" b="b"/>
            <a:pathLst>
              <a:path w="23495" h="46989">
                <a:moveTo>
                  <a:pt x="23367" y="0"/>
                </a:moveTo>
                <a:lnTo>
                  <a:pt x="0" y="3556"/>
                </a:lnTo>
                <a:lnTo>
                  <a:pt x="4317" y="25019"/>
                </a:lnTo>
                <a:lnTo>
                  <a:pt x="7238" y="44069"/>
                </a:lnTo>
                <a:lnTo>
                  <a:pt x="17525" y="46482"/>
                </a:lnTo>
                <a:lnTo>
                  <a:pt x="17525" y="30988"/>
                </a:lnTo>
                <a:lnTo>
                  <a:pt x="23367" y="17907"/>
                </a:lnTo>
                <a:lnTo>
                  <a:pt x="23367" y="0"/>
                </a:lnTo>
                <a:close/>
              </a:path>
            </a:pathLst>
          </a:custGeom>
          <a:solidFill>
            <a:srgbClr val="E7E9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018016" y="3594480"/>
            <a:ext cx="23495" cy="46990"/>
          </a:xfrm>
          <a:custGeom>
            <a:avLst/>
            <a:gdLst/>
            <a:ahLst/>
            <a:cxnLst/>
            <a:rect l="l" t="t" r="r" b="b"/>
            <a:pathLst>
              <a:path w="23495" h="46989">
                <a:moveTo>
                  <a:pt x="7238" y="44069"/>
                </a:moveTo>
                <a:lnTo>
                  <a:pt x="17525" y="46482"/>
                </a:lnTo>
                <a:lnTo>
                  <a:pt x="17525" y="30988"/>
                </a:lnTo>
                <a:lnTo>
                  <a:pt x="23367" y="17907"/>
                </a:lnTo>
                <a:lnTo>
                  <a:pt x="23367" y="0"/>
                </a:lnTo>
                <a:lnTo>
                  <a:pt x="0" y="3556"/>
                </a:lnTo>
                <a:lnTo>
                  <a:pt x="4317" y="25019"/>
                </a:lnTo>
                <a:lnTo>
                  <a:pt x="7238" y="44069"/>
                </a:lnTo>
                <a:close/>
              </a:path>
            </a:pathLst>
          </a:custGeom>
          <a:ln w="9524">
            <a:solidFill>
              <a:srgbClr val="C3C7C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01455" y="3609975"/>
            <a:ext cx="17780" cy="15875"/>
          </a:xfrm>
          <a:custGeom>
            <a:avLst/>
            <a:gdLst/>
            <a:ahLst/>
            <a:cxnLst/>
            <a:rect l="l" t="t" r="r" b="b"/>
            <a:pathLst>
              <a:path w="17779" h="15875">
                <a:moveTo>
                  <a:pt x="0" y="9525"/>
                </a:moveTo>
                <a:lnTo>
                  <a:pt x="17652" y="15493"/>
                </a:lnTo>
                <a:lnTo>
                  <a:pt x="17652" y="0"/>
                </a:lnTo>
                <a:lnTo>
                  <a:pt x="0" y="0"/>
                </a:lnTo>
                <a:lnTo>
                  <a:pt x="0" y="9525"/>
                </a:lnTo>
                <a:close/>
              </a:path>
            </a:pathLst>
          </a:custGeom>
          <a:ln w="9524">
            <a:solidFill>
              <a:srgbClr val="C3C7C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048750" y="3448050"/>
            <a:ext cx="29845" cy="85725"/>
          </a:xfrm>
          <a:custGeom>
            <a:avLst/>
            <a:gdLst/>
            <a:ahLst/>
            <a:cxnLst/>
            <a:rect l="l" t="t" r="r" b="b"/>
            <a:pathLst>
              <a:path w="29845" h="85725">
                <a:moveTo>
                  <a:pt x="5842" y="0"/>
                </a:moveTo>
                <a:lnTo>
                  <a:pt x="0" y="25018"/>
                </a:lnTo>
                <a:lnTo>
                  <a:pt x="7366" y="30987"/>
                </a:lnTo>
                <a:lnTo>
                  <a:pt x="1524" y="51181"/>
                </a:lnTo>
                <a:lnTo>
                  <a:pt x="2921" y="81025"/>
                </a:lnTo>
                <a:lnTo>
                  <a:pt x="19050" y="85725"/>
                </a:lnTo>
                <a:lnTo>
                  <a:pt x="23495" y="70231"/>
                </a:lnTo>
                <a:lnTo>
                  <a:pt x="16128" y="38100"/>
                </a:lnTo>
                <a:lnTo>
                  <a:pt x="29336" y="27431"/>
                </a:lnTo>
                <a:lnTo>
                  <a:pt x="26416" y="4825"/>
                </a:lnTo>
                <a:lnTo>
                  <a:pt x="5842" y="0"/>
                </a:lnTo>
                <a:close/>
              </a:path>
            </a:pathLst>
          </a:custGeom>
          <a:solidFill>
            <a:srgbClr val="E7E9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048750" y="3448050"/>
            <a:ext cx="29845" cy="85725"/>
          </a:xfrm>
          <a:custGeom>
            <a:avLst/>
            <a:gdLst/>
            <a:ahLst/>
            <a:cxnLst/>
            <a:rect l="l" t="t" r="r" b="b"/>
            <a:pathLst>
              <a:path w="29845" h="85725">
                <a:moveTo>
                  <a:pt x="29336" y="27431"/>
                </a:moveTo>
                <a:lnTo>
                  <a:pt x="26416" y="4825"/>
                </a:lnTo>
                <a:lnTo>
                  <a:pt x="5842" y="0"/>
                </a:lnTo>
                <a:lnTo>
                  <a:pt x="0" y="25018"/>
                </a:lnTo>
                <a:lnTo>
                  <a:pt x="7366" y="30987"/>
                </a:lnTo>
                <a:lnTo>
                  <a:pt x="1524" y="51181"/>
                </a:lnTo>
                <a:lnTo>
                  <a:pt x="2921" y="81025"/>
                </a:lnTo>
                <a:lnTo>
                  <a:pt x="19050" y="85725"/>
                </a:lnTo>
                <a:lnTo>
                  <a:pt x="23495" y="70231"/>
                </a:lnTo>
                <a:lnTo>
                  <a:pt x="16128" y="38100"/>
                </a:lnTo>
                <a:lnTo>
                  <a:pt x="29336" y="27431"/>
                </a:lnTo>
                <a:close/>
              </a:path>
            </a:pathLst>
          </a:custGeom>
          <a:ln w="9525">
            <a:solidFill>
              <a:srgbClr val="C3C7C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082405" y="3396869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40" h="22860">
                <a:moveTo>
                  <a:pt x="5969" y="0"/>
                </a:moveTo>
                <a:lnTo>
                  <a:pt x="0" y="5968"/>
                </a:lnTo>
                <a:lnTo>
                  <a:pt x="5969" y="22605"/>
                </a:lnTo>
                <a:lnTo>
                  <a:pt x="14731" y="10667"/>
                </a:lnTo>
                <a:lnTo>
                  <a:pt x="5969" y="0"/>
                </a:lnTo>
                <a:close/>
              </a:path>
            </a:pathLst>
          </a:custGeom>
          <a:solidFill>
            <a:srgbClr val="E7E9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082405" y="3396869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40" h="22860">
                <a:moveTo>
                  <a:pt x="0" y="5968"/>
                </a:moveTo>
                <a:lnTo>
                  <a:pt x="5969" y="22605"/>
                </a:lnTo>
                <a:lnTo>
                  <a:pt x="14731" y="10667"/>
                </a:lnTo>
                <a:lnTo>
                  <a:pt x="5969" y="0"/>
                </a:lnTo>
                <a:lnTo>
                  <a:pt x="0" y="5968"/>
                </a:lnTo>
                <a:close/>
              </a:path>
            </a:pathLst>
          </a:custGeom>
          <a:ln w="9525">
            <a:solidFill>
              <a:srgbClr val="C3C7C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101455" y="3263519"/>
            <a:ext cx="27940" cy="75565"/>
          </a:xfrm>
          <a:custGeom>
            <a:avLst/>
            <a:gdLst/>
            <a:ahLst/>
            <a:cxnLst/>
            <a:rect l="l" t="t" r="r" b="b"/>
            <a:pathLst>
              <a:path w="27940" h="75564">
                <a:moveTo>
                  <a:pt x="20574" y="0"/>
                </a:moveTo>
                <a:lnTo>
                  <a:pt x="4445" y="14223"/>
                </a:lnTo>
                <a:lnTo>
                  <a:pt x="0" y="29717"/>
                </a:lnTo>
                <a:lnTo>
                  <a:pt x="8890" y="47624"/>
                </a:lnTo>
                <a:lnTo>
                  <a:pt x="1524" y="72643"/>
                </a:lnTo>
                <a:lnTo>
                  <a:pt x="19050" y="75056"/>
                </a:lnTo>
                <a:lnTo>
                  <a:pt x="27940" y="59562"/>
                </a:lnTo>
                <a:lnTo>
                  <a:pt x="20574" y="36956"/>
                </a:lnTo>
                <a:lnTo>
                  <a:pt x="25019" y="19049"/>
                </a:lnTo>
                <a:lnTo>
                  <a:pt x="20574" y="0"/>
                </a:lnTo>
                <a:close/>
              </a:path>
            </a:pathLst>
          </a:custGeom>
          <a:solidFill>
            <a:srgbClr val="E7E9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101455" y="3263519"/>
            <a:ext cx="27940" cy="75565"/>
          </a:xfrm>
          <a:custGeom>
            <a:avLst/>
            <a:gdLst/>
            <a:ahLst/>
            <a:cxnLst/>
            <a:rect l="l" t="t" r="r" b="b"/>
            <a:pathLst>
              <a:path w="27940" h="75564">
                <a:moveTo>
                  <a:pt x="20574" y="36956"/>
                </a:moveTo>
                <a:lnTo>
                  <a:pt x="27940" y="59562"/>
                </a:lnTo>
                <a:lnTo>
                  <a:pt x="19050" y="75056"/>
                </a:lnTo>
                <a:lnTo>
                  <a:pt x="1524" y="72643"/>
                </a:lnTo>
                <a:lnTo>
                  <a:pt x="8890" y="47624"/>
                </a:lnTo>
                <a:lnTo>
                  <a:pt x="0" y="29717"/>
                </a:lnTo>
                <a:lnTo>
                  <a:pt x="4445" y="14223"/>
                </a:lnTo>
                <a:lnTo>
                  <a:pt x="20574" y="0"/>
                </a:lnTo>
                <a:lnTo>
                  <a:pt x="25019" y="19049"/>
                </a:lnTo>
                <a:lnTo>
                  <a:pt x="20574" y="36956"/>
                </a:lnTo>
                <a:close/>
              </a:path>
            </a:pathLst>
          </a:custGeom>
          <a:ln w="9524">
            <a:solidFill>
              <a:srgbClr val="C3C7C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20505" y="3111119"/>
            <a:ext cx="17780" cy="41910"/>
          </a:xfrm>
          <a:custGeom>
            <a:avLst/>
            <a:gdLst/>
            <a:ahLst/>
            <a:cxnLst/>
            <a:rect l="l" t="t" r="r" b="b"/>
            <a:pathLst>
              <a:path w="17779" h="41910">
                <a:moveTo>
                  <a:pt x="10287" y="0"/>
                </a:moveTo>
                <a:lnTo>
                  <a:pt x="0" y="2412"/>
                </a:lnTo>
                <a:lnTo>
                  <a:pt x="0" y="41656"/>
                </a:lnTo>
                <a:lnTo>
                  <a:pt x="17652" y="41656"/>
                </a:lnTo>
                <a:lnTo>
                  <a:pt x="10287" y="25018"/>
                </a:lnTo>
                <a:lnTo>
                  <a:pt x="10287" y="0"/>
                </a:lnTo>
                <a:close/>
              </a:path>
            </a:pathLst>
          </a:custGeom>
          <a:solidFill>
            <a:srgbClr val="E7E9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120505" y="3111119"/>
            <a:ext cx="17780" cy="41910"/>
          </a:xfrm>
          <a:custGeom>
            <a:avLst/>
            <a:gdLst/>
            <a:ahLst/>
            <a:cxnLst/>
            <a:rect l="l" t="t" r="r" b="b"/>
            <a:pathLst>
              <a:path w="17779" h="41910">
                <a:moveTo>
                  <a:pt x="0" y="41656"/>
                </a:moveTo>
                <a:lnTo>
                  <a:pt x="17652" y="41656"/>
                </a:lnTo>
                <a:lnTo>
                  <a:pt x="10287" y="25018"/>
                </a:lnTo>
                <a:lnTo>
                  <a:pt x="10287" y="14224"/>
                </a:lnTo>
                <a:lnTo>
                  <a:pt x="10287" y="0"/>
                </a:lnTo>
                <a:lnTo>
                  <a:pt x="0" y="2412"/>
                </a:lnTo>
                <a:lnTo>
                  <a:pt x="0" y="25018"/>
                </a:lnTo>
                <a:lnTo>
                  <a:pt x="0" y="41656"/>
                </a:lnTo>
                <a:close/>
              </a:path>
            </a:pathLst>
          </a:custGeom>
          <a:ln w="9525">
            <a:solidFill>
              <a:srgbClr val="C3C7C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48144" y="4827752"/>
            <a:ext cx="165785" cy="1787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74241" y="3508755"/>
            <a:ext cx="165734" cy="1786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099564" y="3549141"/>
            <a:ext cx="165735" cy="1788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673857" y="3338576"/>
            <a:ext cx="165862" cy="1786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104251" y="4043286"/>
            <a:ext cx="165734" cy="1787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749165" y="3467608"/>
            <a:ext cx="165735" cy="17868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132839" y="253736"/>
            <a:ext cx="3879341" cy="54711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2955416" y="779779"/>
            <a:ext cx="420738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 rtl="0">
              <a:lnSpc>
                <a:spcPct val="100000"/>
              </a:lnSpc>
              <a:spcBef>
                <a:spcPts val="100"/>
              </a:spcBef>
            </a:pPr>
            <a:r>
              <a:rPr sz="3200" kern="120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 Black"/>
              </a:rPr>
              <a:t>в 20 регионах России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1080312" y="4367445"/>
            <a:ext cx="1875105" cy="705321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0"/>
              </a:spcBef>
            </a:pPr>
            <a:r>
              <a:rPr sz="1600" dirty="0">
                <a:latin typeface="Arial Narrow" panose="020B0606020202030204" pitchFamily="34" charset="0"/>
                <a:cs typeface="Arial Black"/>
              </a:rPr>
              <a:t>Партнерская сеть</a:t>
            </a:r>
          </a:p>
          <a:p>
            <a:pPr marL="15875">
              <a:lnSpc>
                <a:spcPct val="100000"/>
              </a:lnSpc>
              <a:spcBef>
                <a:spcPts val="760"/>
              </a:spcBef>
            </a:pPr>
            <a:r>
              <a:rPr sz="1600" dirty="0">
                <a:latin typeface="Arial Narrow" panose="020B0606020202030204" pitchFamily="34" charset="0"/>
                <a:cs typeface="Arial Black"/>
              </a:rPr>
              <a:t>Собственная сеть</a:t>
            </a:r>
          </a:p>
        </p:txBody>
      </p:sp>
      <p:sp>
        <p:nvSpPr>
          <p:cNvPr id="36" name="Овал 35"/>
          <p:cNvSpPr/>
          <p:nvPr/>
        </p:nvSpPr>
        <p:spPr>
          <a:xfrm>
            <a:off x="2757876" y="4875308"/>
            <a:ext cx="165862" cy="167156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15875">
            <a:solidFill>
              <a:schemeClr val="accent1">
                <a:shade val="50000"/>
                <a:alpha val="87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object 27"/>
          <p:cNvSpPr txBox="1"/>
          <p:nvPr/>
        </p:nvSpPr>
        <p:spPr>
          <a:xfrm>
            <a:off x="2966774" y="4718182"/>
            <a:ext cx="5882273" cy="356508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0"/>
              </a:spcBef>
            </a:pPr>
            <a:r>
              <a:rPr lang="ru-RU" sz="1600" dirty="0" smtClean="0">
                <a:latin typeface="Arial Narrow" panose="020B0606020202030204" pitchFamily="34" charset="0"/>
                <a:cs typeface="Arial Black"/>
              </a:rPr>
              <a:t>Регионы, курируемые региональным подразделением в г. Краснодар</a:t>
            </a:r>
            <a:endParaRPr sz="1600" dirty="0">
              <a:latin typeface="Arial Narrow" panose="020B0606020202030204" pitchFamily="34" charset="0"/>
              <a:cs typeface="Arial Black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74241" y="267715"/>
            <a:ext cx="542925" cy="42862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03022" y="346279"/>
            <a:ext cx="1638300" cy="400050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54846" y="3132073"/>
            <a:ext cx="244652" cy="234213"/>
          </a:xfrm>
          <a:prstGeom prst="rect">
            <a:avLst/>
          </a:prstGeom>
        </p:spPr>
      </p:pic>
      <p:sp>
        <p:nvSpPr>
          <p:cNvPr id="44" name="Полилиния 43"/>
          <p:cNvSpPr/>
          <p:nvPr/>
        </p:nvSpPr>
        <p:spPr>
          <a:xfrm>
            <a:off x="2274" y="3376990"/>
            <a:ext cx="689574" cy="648305"/>
          </a:xfrm>
          <a:custGeom>
            <a:avLst/>
            <a:gdLst>
              <a:gd name="connsiteX0" fmla="*/ 145 w 689574"/>
              <a:gd name="connsiteY0" fmla="*/ 55639 h 648305"/>
              <a:gd name="connsiteX1" fmla="*/ 29174 w 689574"/>
              <a:gd name="connsiteY1" fmla="*/ 36286 h 648305"/>
              <a:gd name="connsiteX2" fmla="*/ 38850 w 689574"/>
              <a:gd name="connsiteY2" fmla="*/ 33867 h 648305"/>
              <a:gd name="connsiteX3" fmla="*/ 58202 w 689574"/>
              <a:gd name="connsiteY3" fmla="*/ 26610 h 648305"/>
              <a:gd name="connsiteX4" fmla="*/ 72716 w 689574"/>
              <a:gd name="connsiteY4" fmla="*/ 16934 h 648305"/>
              <a:gd name="connsiteX5" fmla="*/ 79974 w 689574"/>
              <a:gd name="connsiteY5" fmla="*/ 12096 h 648305"/>
              <a:gd name="connsiteX6" fmla="*/ 99326 w 689574"/>
              <a:gd name="connsiteY6" fmla="*/ 7258 h 648305"/>
              <a:gd name="connsiteX7" fmla="*/ 121097 w 689574"/>
              <a:gd name="connsiteY7" fmla="*/ 2420 h 648305"/>
              <a:gd name="connsiteX8" fmla="*/ 145288 w 689574"/>
              <a:gd name="connsiteY8" fmla="*/ 0 h 648305"/>
              <a:gd name="connsiteX9" fmla="*/ 203345 w 689574"/>
              <a:gd name="connsiteY9" fmla="*/ 4839 h 648305"/>
              <a:gd name="connsiteX10" fmla="*/ 210602 w 689574"/>
              <a:gd name="connsiteY10" fmla="*/ 7258 h 648305"/>
              <a:gd name="connsiteX11" fmla="*/ 229955 w 689574"/>
              <a:gd name="connsiteY11" fmla="*/ 12096 h 648305"/>
              <a:gd name="connsiteX12" fmla="*/ 239631 w 689574"/>
              <a:gd name="connsiteY12" fmla="*/ 16934 h 648305"/>
              <a:gd name="connsiteX13" fmla="*/ 246888 w 689574"/>
              <a:gd name="connsiteY13" fmla="*/ 19353 h 648305"/>
              <a:gd name="connsiteX14" fmla="*/ 254145 w 689574"/>
              <a:gd name="connsiteY14" fmla="*/ 29029 h 648305"/>
              <a:gd name="connsiteX15" fmla="*/ 268659 w 689574"/>
              <a:gd name="connsiteY15" fmla="*/ 41124 h 648305"/>
              <a:gd name="connsiteX16" fmla="*/ 278336 w 689574"/>
              <a:gd name="connsiteY16" fmla="*/ 53220 h 648305"/>
              <a:gd name="connsiteX17" fmla="*/ 285593 w 689574"/>
              <a:gd name="connsiteY17" fmla="*/ 67734 h 648305"/>
              <a:gd name="connsiteX18" fmla="*/ 288012 w 689574"/>
              <a:gd name="connsiteY18" fmla="*/ 74991 h 648305"/>
              <a:gd name="connsiteX19" fmla="*/ 295269 w 689574"/>
              <a:gd name="connsiteY19" fmla="*/ 79829 h 648305"/>
              <a:gd name="connsiteX20" fmla="*/ 307364 w 689574"/>
              <a:gd name="connsiteY20" fmla="*/ 94343 h 648305"/>
              <a:gd name="connsiteX21" fmla="*/ 317040 w 689574"/>
              <a:gd name="connsiteY21" fmla="*/ 106439 h 648305"/>
              <a:gd name="connsiteX22" fmla="*/ 324297 w 689574"/>
              <a:gd name="connsiteY22" fmla="*/ 111277 h 648305"/>
              <a:gd name="connsiteX23" fmla="*/ 329136 w 689574"/>
              <a:gd name="connsiteY23" fmla="*/ 116115 h 648305"/>
              <a:gd name="connsiteX24" fmla="*/ 336393 w 689574"/>
              <a:gd name="connsiteY24" fmla="*/ 120953 h 648305"/>
              <a:gd name="connsiteX25" fmla="*/ 343650 w 689574"/>
              <a:gd name="connsiteY25" fmla="*/ 128210 h 648305"/>
              <a:gd name="connsiteX26" fmla="*/ 350907 w 689574"/>
              <a:gd name="connsiteY26" fmla="*/ 130629 h 648305"/>
              <a:gd name="connsiteX27" fmla="*/ 360583 w 689574"/>
              <a:gd name="connsiteY27" fmla="*/ 135467 h 648305"/>
              <a:gd name="connsiteX28" fmla="*/ 367840 w 689574"/>
              <a:gd name="connsiteY28" fmla="*/ 137886 h 648305"/>
              <a:gd name="connsiteX29" fmla="*/ 379936 w 689574"/>
              <a:gd name="connsiteY29" fmla="*/ 142724 h 648305"/>
              <a:gd name="connsiteX30" fmla="*/ 387193 w 689574"/>
              <a:gd name="connsiteY30" fmla="*/ 145143 h 648305"/>
              <a:gd name="connsiteX31" fmla="*/ 394450 w 689574"/>
              <a:gd name="connsiteY31" fmla="*/ 149981 h 648305"/>
              <a:gd name="connsiteX32" fmla="*/ 416221 w 689574"/>
              <a:gd name="connsiteY32" fmla="*/ 154820 h 648305"/>
              <a:gd name="connsiteX33" fmla="*/ 440412 w 689574"/>
              <a:gd name="connsiteY33" fmla="*/ 166915 h 648305"/>
              <a:gd name="connsiteX34" fmla="*/ 447669 w 689574"/>
              <a:gd name="connsiteY34" fmla="*/ 171753 h 648305"/>
              <a:gd name="connsiteX35" fmla="*/ 457345 w 689574"/>
              <a:gd name="connsiteY35" fmla="*/ 174172 h 648305"/>
              <a:gd name="connsiteX36" fmla="*/ 471859 w 689574"/>
              <a:gd name="connsiteY36" fmla="*/ 179010 h 648305"/>
              <a:gd name="connsiteX37" fmla="*/ 479116 w 689574"/>
              <a:gd name="connsiteY37" fmla="*/ 181429 h 648305"/>
              <a:gd name="connsiteX38" fmla="*/ 498469 w 689574"/>
              <a:gd name="connsiteY38" fmla="*/ 188686 h 648305"/>
              <a:gd name="connsiteX39" fmla="*/ 508145 w 689574"/>
              <a:gd name="connsiteY39" fmla="*/ 193524 h 648305"/>
              <a:gd name="connsiteX40" fmla="*/ 520240 w 689574"/>
              <a:gd name="connsiteY40" fmla="*/ 195943 h 648305"/>
              <a:gd name="connsiteX41" fmla="*/ 532336 w 689574"/>
              <a:gd name="connsiteY41" fmla="*/ 205620 h 648305"/>
              <a:gd name="connsiteX42" fmla="*/ 539593 w 689574"/>
              <a:gd name="connsiteY42" fmla="*/ 210458 h 648305"/>
              <a:gd name="connsiteX43" fmla="*/ 551688 w 689574"/>
              <a:gd name="connsiteY43" fmla="*/ 220134 h 648305"/>
              <a:gd name="connsiteX44" fmla="*/ 556526 w 689574"/>
              <a:gd name="connsiteY44" fmla="*/ 227391 h 648305"/>
              <a:gd name="connsiteX45" fmla="*/ 563783 w 689574"/>
              <a:gd name="connsiteY45" fmla="*/ 232229 h 648305"/>
              <a:gd name="connsiteX46" fmla="*/ 578297 w 689574"/>
              <a:gd name="connsiteY46" fmla="*/ 246743 h 648305"/>
              <a:gd name="connsiteX47" fmla="*/ 583136 w 689574"/>
              <a:gd name="connsiteY47" fmla="*/ 251581 h 648305"/>
              <a:gd name="connsiteX48" fmla="*/ 597650 w 689574"/>
              <a:gd name="connsiteY48" fmla="*/ 273353 h 648305"/>
              <a:gd name="connsiteX49" fmla="*/ 602488 w 689574"/>
              <a:gd name="connsiteY49" fmla="*/ 280610 h 648305"/>
              <a:gd name="connsiteX50" fmla="*/ 617002 w 689574"/>
              <a:gd name="connsiteY50" fmla="*/ 292705 h 648305"/>
              <a:gd name="connsiteX51" fmla="*/ 631516 w 689574"/>
              <a:gd name="connsiteY51" fmla="*/ 304800 h 648305"/>
              <a:gd name="connsiteX52" fmla="*/ 636355 w 689574"/>
              <a:gd name="connsiteY52" fmla="*/ 312058 h 648305"/>
              <a:gd name="connsiteX53" fmla="*/ 650869 w 689574"/>
              <a:gd name="connsiteY53" fmla="*/ 321734 h 648305"/>
              <a:gd name="connsiteX54" fmla="*/ 658126 w 689574"/>
              <a:gd name="connsiteY54" fmla="*/ 326572 h 648305"/>
              <a:gd name="connsiteX55" fmla="*/ 672640 w 689574"/>
              <a:gd name="connsiteY55" fmla="*/ 341086 h 648305"/>
              <a:gd name="connsiteX56" fmla="*/ 684736 w 689574"/>
              <a:gd name="connsiteY56" fmla="*/ 350762 h 648305"/>
              <a:gd name="connsiteX57" fmla="*/ 689574 w 689574"/>
              <a:gd name="connsiteY57" fmla="*/ 358020 h 648305"/>
              <a:gd name="connsiteX58" fmla="*/ 687155 w 689574"/>
              <a:gd name="connsiteY58" fmla="*/ 382210 h 648305"/>
              <a:gd name="connsiteX59" fmla="*/ 684736 w 689574"/>
              <a:gd name="connsiteY59" fmla="*/ 389467 h 648305"/>
              <a:gd name="connsiteX60" fmla="*/ 682316 w 689574"/>
              <a:gd name="connsiteY60" fmla="*/ 401562 h 648305"/>
              <a:gd name="connsiteX61" fmla="*/ 677478 w 689574"/>
              <a:gd name="connsiteY61" fmla="*/ 425753 h 648305"/>
              <a:gd name="connsiteX62" fmla="*/ 679897 w 689574"/>
              <a:gd name="connsiteY62" fmla="*/ 457200 h 648305"/>
              <a:gd name="connsiteX63" fmla="*/ 682316 w 689574"/>
              <a:gd name="connsiteY63" fmla="*/ 464458 h 648305"/>
              <a:gd name="connsiteX64" fmla="*/ 684736 w 689574"/>
              <a:gd name="connsiteY64" fmla="*/ 476553 h 648305"/>
              <a:gd name="connsiteX65" fmla="*/ 682316 w 689574"/>
              <a:gd name="connsiteY65" fmla="*/ 495905 h 648305"/>
              <a:gd name="connsiteX66" fmla="*/ 667802 w 689574"/>
              <a:gd name="connsiteY66" fmla="*/ 503162 h 648305"/>
              <a:gd name="connsiteX67" fmla="*/ 650869 w 689574"/>
              <a:gd name="connsiteY67" fmla="*/ 505581 h 648305"/>
              <a:gd name="connsiteX68" fmla="*/ 631516 w 689574"/>
              <a:gd name="connsiteY68" fmla="*/ 510420 h 648305"/>
              <a:gd name="connsiteX69" fmla="*/ 614583 w 689574"/>
              <a:gd name="connsiteY69" fmla="*/ 532191 h 648305"/>
              <a:gd name="connsiteX70" fmla="*/ 609745 w 689574"/>
              <a:gd name="connsiteY70" fmla="*/ 539448 h 648305"/>
              <a:gd name="connsiteX71" fmla="*/ 607326 w 689574"/>
              <a:gd name="connsiteY71" fmla="*/ 590248 h 648305"/>
              <a:gd name="connsiteX72" fmla="*/ 592812 w 689574"/>
              <a:gd name="connsiteY72" fmla="*/ 597505 h 648305"/>
              <a:gd name="connsiteX73" fmla="*/ 561364 w 689574"/>
              <a:gd name="connsiteY73" fmla="*/ 599924 h 648305"/>
              <a:gd name="connsiteX74" fmla="*/ 551688 w 689574"/>
              <a:gd name="connsiteY74" fmla="*/ 633791 h 648305"/>
              <a:gd name="connsiteX75" fmla="*/ 537174 w 689574"/>
              <a:gd name="connsiteY75" fmla="*/ 638629 h 648305"/>
              <a:gd name="connsiteX76" fmla="*/ 529916 w 689574"/>
              <a:gd name="connsiteY76" fmla="*/ 641048 h 648305"/>
              <a:gd name="connsiteX77" fmla="*/ 515402 w 689574"/>
              <a:gd name="connsiteY77" fmla="*/ 648305 h 648305"/>
              <a:gd name="connsiteX78" fmla="*/ 508145 w 689574"/>
              <a:gd name="connsiteY78" fmla="*/ 645886 h 648305"/>
              <a:gd name="connsiteX79" fmla="*/ 496050 w 689574"/>
              <a:gd name="connsiteY79" fmla="*/ 631372 h 648305"/>
              <a:gd name="connsiteX80" fmla="*/ 481536 w 689574"/>
              <a:gd name="connsiteY80" fmla="*/ 621696 h 648305"/>
              <a:gd name="connsiteX81" fmla="*/ 457345 w 689574"/>
              <a:gd name="connsiteY81" fmla="*/ 624115 h 648305"/>
              <a:gd name="connsiteX82" fmla="*/ 425897 w 689574"/>
              <a:gd name="connsiteY82" fmla="*/ 626534 h 648305"/>
              <a:gd name="connsiteX83" fmla="*/ 411383 w 689574"/>
              <a:gd name="connsiteY83" fmla="*/ 633791 h 648305"/>
              <a:gd name="connsiteX84" fmla="*/ 404126 w 689574"/>
              <a:gd name="connsiteY84" fmla="*/ 636210 h 648305"/>
              <a:gd name="connsiteX85" fmla="*/ 387193 w 689574"/>
              <a:gd name="connsiteY85" fmla="*/ 633791 h 648305"/>
              <a:gd name="connsiteX86" fmla="*/ 379936 w 689574"/>
              <a:gd name="connsiteY86" fmla="*/ 628953 h 648305"/>
              <a:gd name="connsiteX87" fmla="*/ 365421 w 689574"/>
              <a:gd name="connsiteY87" fmla="*/ 609600 h 648305"/>
              <a:gd name="connsiteX88" fmla="*/ 355745 w 689574"/>
              <a:gd name="connsiteY88" fmla="*/ 595086 h 648305"/>
              <a:gd name="connsiteX89" fmla="*/ 350907 w 689574"/>
              <a:gd name="connsiteY89" fmla="*/ 587829 h 648305"/>
              <a:gd name="connsiteX90" fmla="*/ 343650 w 689574"/>
              <a:gd name="connsiteY90" fmla="*/ 582991 h 648305"/>
              <a:gd name="connsiteX91" fmla="*/ 326716 w 689574"/>
              <a:gd name="connsiteY91" fmla="*/ 563639 h 648305"/>
              <a:gd name="connsiteX92" fmla="*/ 324297 w 689574"/>
              <a:gd name="connsiteY92" fmla="*/ 556381 h 648305"/>
              <a:gd name="connsiteX93" fmla="*/ 317040 w 689574"/>
              <a:gd name="connsiteY93" fmla="*/ 551543 h 648305"/>
              <a:gd name="connsiteX94" fmla="*/ 300107 w 689574"/>
              <a:gd name="connsiteY94" fmla="*/ 539448 h 648305"/>
              <a:gd name="connsiteX95" fmla="*/ 285593 w 689574"/>
              <a:gd name="connsiteY95" fmla="*/ 529772 h 648305"/>
              <a:gd name="connsiteX96" fmla="*/ 268659 w 689574"/>
              <a:gd name="connsiteY96" fmla="*/ 524934 h 648305"/>
              <a:gd name="connsiteX97" fmla="*/ 261402 w 689574"/>
              <a:gd name="connsiteY97" fmla="*/ 520096 h 648305"/>
              <a:gd name="connsiteX98" fmla="*/ 254145 w 689574"/>
              <a:gd name="connsiteY98" fmla="*/ 512839 h 648305"/>
              <a:gd name="connsiteX99" fmla="*/ 239631 w 689574"/>
              <a:gd name="connsiteY99" fmla="*/ 503162 h 648305"/>
              <a:gd name="connsiteX100" fmla="*/ 225116 w 689574"/>
              <a:gd name="connsiteY100" fmla="*/ 493486 h 648305"/>
              <a:gd name="connsiteX101" fmla="*/ 210602 w 689574"/>
              <a:gd name="connsiteY101" fmla="*/ 481391 h 648305"/>
              <a:gd name="connsiteX102" fmla="*/ 203345 w 689574"/>
              <a:gd name="connsiteY102" fmla="*/ 478972 h 648305"/>
              <a:gd name="connsiteX103" fmla="*/ 186412 w 689574"/>
              <a:gd name="connsiteY103" fmla="*/ 469296 h 648305"/>
              <a:gd name="connsiteX104" fmla="*/ 162221 w 689574"/>
              <a:gd name="connsiteY104" fmla="*/ 459620 h 648305"/>
              <a:gd name="connsiteX105" fmla="*/ 157383 w 689574"/>
              <a:gd name="connsiteY105" fmla="*/ 454781 h 648305"/>
              <a:gd name="connsiteX106" fmla="*/ 142869 w 689574"/>
              <a:gd name="connsiteY106" fmla="*/ 442686 h 648305"/>
              <a:gd name="connsiteX107" fmla="*/ 130774 w 689574"/>
              <a:gd name="connsiteY107" fmla="*/ 428172 h 648305"/>
              <a:gd name="connsiteX108" fmla="*/ 123516 w 689574"/>
              <a:gd name="connsiteY108" fmla="*/ 413658 h 648305"/>
              <a:gd name="connsiteX109" fmla="*/ 118678 w 689574"/>
              <a:gd name="connsiteY109" fmla="*/ 403981 h 648305"/>
              <a:gd name="connsiteX110" fmla="*/ 106583 w 689574"/>
              <a:gd name="connsiteY110" fmla="*/ 387048 h 648305"/>
              <a:gd name="connsiteX111" fmla="*/ 92069 w 689574"/>
              <a:gd name="connsiteY111" fmla="*/ 353181 h 648305"/>
              <a:gd name="connsiteX112" fmla="*/ 82393 w 689574"/>
              <a:gd name="connsiteY112" fmla="*/ 336248 h 648305"/>
              <a:gd name="connsiteX113" fmla="*/ 77555 w 689574"/>
              <a:gd name="connsiteY113" fmla="*/ 326572 h 648305"/>
              <a:gd name="connsiteX114" fmla="*/ 72716 w 689574"/>
              <a:gd name="connsiteY114" fmla="*/ 319315 h 648305"/>
              <a:gd name="connsiteX115" fmla="*/ 70297 w 689574"/>
              <a:gd name="connsiteY115" fmla="*/ 312058 h 648305"/>
              <a:gd name="connsiteX116" fmla="*/ 55783 w 689574"/>
              <a:gd name="connsiteY116" fmla="*/ 295124 h 648305"/>
              <a:gd name="connsiteX117" fmla="*/ 50945 w 689574"/>
              <a:gd name="connsiteY117" fmla="*/ 287867 h 648305"/>
              <a:gd name="connsiteX118" fmla="*/ 43688 w 689574"/>
              <a:gd name="connsiteY118" fmla="*/ 285448 h 648305"/>
              <a:gd name="connsiteX119" fmla="*/ 21916 w 689574"/>
              <a:gd name="connsiteY119" fmla="*/ 273353 h 648305"/>
              <a:gd name="connsiteX120" fmla="*/ 17078 w 689574"/>
              <a:gd name="connsiteY120" fmla="*/ 266096 h 648305"/>
              <a:gd name="connsiteX121" fmla="*/ 9821 w 689574"/>
              <a:gd name="connsiteY121" fmla="*/ 261258 h 648305"/>
              <a:gd name="connsiteX122" fmla="*/ 7402 w 689574"/>
              <a:gd name="connsiteY122" fmla="*/ 254000 h 648305"/>
              <a:gd name="connsiteX123" fmla="*/ 145 w 689574"/>
              <a:gd name="connsiteY123" fmla="*/ 239486 h 648305"/>
              <a:gd name="connsiteX124" fmla="*/ 2564 w 689574"/>
              <a:gd name="connsiteY124" fmla="*/ 174172 h 648305"/>
              <a:gd name="connsiteX125" fmla="*/ 4983 w 689574"/>
              <a:gd name="connsiteY125" fmla="*/ 166915 h 648305"/>
              <a:gd name="connsiteX126" fmla="*/ 7402 w 689574"/>
              <a:gd name="connsiteY126" fmla="*/ 154820 h 648305"/>
              <a:gd name="connsiteX127" fmla="*/ 12240 w 689574"/>
              <a:gd name="connsiteY127" fmla="*/ 137886 h 648305"/>
              <a:gd name="connsiteX128" fmla="*/ 14659 w 689574"/>
              <a:gd name="connsiteY128" fmla="*/ 120953 h 648305"/>
              <a:gd name="connsiteX129" fmla="*/ 17078 w 689574"/>
              <a:gd name="connsiteY129" fmla="*/ 111277 h 648305"/>
              <a:gd name="connsiteX130" fmla="*/ 145 w 689574"/>
              <a:gd name="connsiteY130" fmla="*/ 55639 h 64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689574" h="648305">
                <a:moveTo>
                  <a:pt x="145" y="55639"/>
                </a:moveTo>
                <a:cubicBezTo>
                  <a:pt x="2161" y="43141"/>
                  <a:pt x="18114" y="40433"/>
                  <a:pt x="29174" y="36286"/>
                </a:cubicBezTo>
                <a:cubicBezTo>
                  <a:pt x="32287" y="35119"/>
                  <a:pt x="35737" y="35034"/>
                  <a:pt x="38850" y="33867"/>
                </a:cubicBezTo>
                <a:cubicBezTo>
                  <a:pt x="64149" y="24380"/>
                  <a:pt x="33365" y="32819"/>
                  <a:pt x="58202" y="26610"/>
                </a:cubicBezTo>
                <a:lnTo>
                  <a:pt x="72716" y="16934"/>
                </a:lnTo>
                <a:cubicBezTo>
                  <a:pt x="75135" y="15321"/>
                  <a:pt x="77216" y="13015"/>
                  <a:pt x="79974" y="12096"/>
                </a:cubicBezTo>
                <a:cubicBezTo>
                  <a:pt x="92942" y="7773"/>
                  <a:pt x="81812" y="11150"/>
                  <a:pt x="99326" y="7258"/>
                </a:cubicBezTo>
                <a:cubicBezTo>
                  <a:pt x="107951" y="5341"/>
                  <a:pt x="111975" y="3637"/>
                  <a:pt x="121097" y="2420"/>
                </a:cubicBezTo>
                <a:cubicBezTo>
                  <a:pt x="129130" y="1349"/>
                  <a:pt x="137224" y="807"/>
                  <a:pt x="145288" y="0"/>
                </a:cubicBezTo>
                <a:cubicBezTo>
                  <a:pt x="178340" y="1653"/>
                  <a:pt x="181844" y="-1304"/>
                  <a:pt x="203345" y="4839"/>
                </a:cubicBezTo>
                <a:cubicBezTo>
                  <a:pt x="205797" y="5539"/>
                  <a:pt x="208142" y="6587"/>
                  <a:pt x="210602" y="7258"/>
                </a:cubicBezTo>
                <a:cubicBezTo>
                  <a:pt x="217017" y="9008"/>
                  <a:pt x="229955" y="12096"/>
                  <a:pt x="229955" y="12096"/>
                </a:cubicBezTo>
                <a:cubicBezTo>
                  <a:pt x="233180" y="13709"/>
                  <a:pt x="236317" y="15514"/>
                  <a:pt x="239631" y="16934"/>
                </a:cubicBezTo>
                <a:cubicBezTo>
                  <a:pt x="241975" y="17938"/>
                  <a:pt x="244929" y="17721"/>
                  <a:pt x="246888" y="19353"/>
                </a:cubicBezTo>
                <a:cubicBezTo>
                  <a:pt x="249985" y="21934"/>
                  <a:pt x="251294" y="26178"/>
                  <a:pt x="254145" y="29029"/>
                </a:cubicBezTo>
                <a:cubicBezTo>
                  <a:pt x="273173" y="48057"/>
                  <a:pt x="248845" y="17347"/>
                  <a:pt x="268659" y="41124"/>
                </a:cubicBezTo>
                <a:cubicBezTo>
                  <a:pt x="283917" y="59434"/>
                  <a:pt x="264258" y="39142"/>
                  <a:pt x="278336" y="53220"/>
                </a:cubicBezTo>
                <a:cubicBezTo>
                  <a:pt x="284416" y="71461"/>
                  <a:pt x="276214" y="48977"/>
                  <a:pt x="285593" y="67734"/>
                </a:cubicBezTo>
                <a:cubicBezTo>
                  <a:pt x="286733" y="70015"/>
                  <a:pt x="286419" y="73000"/>
                  <a:pt x="288012" y="74991"/>
                </a:cubicBezTo>
                <a:cubicBezTo>
                  <a:pt x="289828" y="77261"/>
                  <a:pt x="292850" y="78216"/>
                  <a:pt x="295269" y="79829"/>
                </a:cubicBezTo>
                <a:cubicBezTo>
                  <a:pt x="307281" y="97847"/>
                  <a:pt x="291843" y="75717"/>
                  <a:pt x="307364" y="94343"/>
                </a:cubicBezTo>
                <a:cubicBezTo>
                  <a:pt x="313649" y="101885"/>
                  <a:pt x="310004" y="100810"/>
                  <a:pt x="317040" y="106439"/>
                </a:cubicBezTo>
                <a:cubicBezTo>
                  <a:pt x="319310" y="108255"/>
                  <a:pt x="322027" y="109461"/>
                  <a:pt x="324297" y="111277"/>
                </a:cubicBezTo>
                <a:cubicBezTo>
                  <a:pt x="326078" y="112702"/>
                  <a:pt x="327355" y="114690"/>
                  <a:pt x="329136" y="116115"/>
                </a:cubicBezTo>
                <a:cubicBezTo>
                  <a:pt x="331406" y="117931"/>
                  <a:pt x="334160" y="119092"/>
                  <a:pt x="336393" y="120953"/>
                </a:cubicBezTo>
                <a:cubicBezTo>
                  <a:pt x="339021" y="123143"/>
                  <a:pt x="340804" y="126312"/>
                  <a:pt x="343650" y="128210"/>
                </a:cubicBezTo>
                <a:cubicBezTo>
                  <a:pt x="345772" y="129624"/>
                  <a:pt x="348563" y="129625"/>
                  <a:pt x="350907" y="130629"/>
                </a:cubicBezTo>
                <a:cubicBezTo>
                  <a:pt x="354221" y="132049"/>
                  <a:pt x="357269" y="134047"/>
                  <a:pt x="360583" y="135467"/>
                </a:cubicBezTo>
                <a:cubicBezTo>
                  <a:pt x="362927" y="136471"/>
                  <a:pt x="365452" y="136991"/>
                  <a:pt x="367840" y="137886"/>
                </a:cubicBezTo>
                <a:cubicBezTo>
                  <a:pt x="371906" y="139411"/>
                  <a:pt x="375870" y="141199"/>
                  <a:pt x="379936" y="142724"/>
                </a:cubicBezTo>
                <a:cubicBezTo>
                  <a:pt x="382324" y="143619"/>
                  <a:pt x="384912" y="144003"/>
                  <a:pt x="387193" y="145143"/>
                </a:cubicBezTo>
                <a:cubicBezTo>
                  <a:pt x="389793" y="146443"/>
                  <a:pt x="391778" y="148836"/>
                  <a:pt x="394450" y="149981"/>
                </a:cubicBezTo>
                <a:cubicBezTo>
                  <a:pt x="397435" y="151260"/>
                  <a:pt x="414073" y="154390"/>
                  <a:pt x="416221" y="154820"/>
                </a:cubicBezTo>
                <a:cubicBezTo>
                  <a:pt x="433502" y="166340"/>
                  <a:pt x="425095" y="163086"/>
                  <a:pt x="440412" y="166915"/>
                </a:cubicBezTo>
                <a:cubicBezTo>
                  <a:pt x="442831" y="168528"/>
                  <a:pt x="444997" y="170608"/>
                  <a:pt x="447669" y="171753"/>
                </a:cubicBezTo>
                <a:cubicBezTo>
                  <a:pt x="450725" y="173063"/>
                  <a:pt x="454161" y="173217"/>
                  <a:pt x="457345" y="174172"/>
                </a:cubicBezTo>
                <a:cubicBezTo>
                  <a:pt x="462230" y="175637"/>
                  <a:pt x="467021" y="177397"/>
                  <a:pt x="471859" y="179010"/>
                </a:cubicBezTo>
                <a:lnTo>
                  <a:pt x="479116" y="181429"/>
                </a:lnTo>
                <a:cubicBezTo>
                  <a:pt x="488909" y="191220"/>
                  <a:pt x="478511" y="182699"/>
                  <a:pt x="498469" y="188686"/>
                </a:cubicBezTo>
                <a:cubicBezTo>
                  <a:pt x="501923" y="189722"/>
                  <a:pt x="504724" y="192384"/>
                  <a:pt x="508145" y="193524"/>
                </a:cubicBezTo>
                <a:cubicBezTo>
                  <a:pt x="512046" y="194824"/>
                  <a:pt x="516208" y="195137"/>
                  <a:pt x="520240" y="195943"/>
                </a:cubicBezTo>
                <a:cubicBezTo>
                  <a:pt x="542573" y="210832"/>
                  <a:pt x="515101" y="191832"/>
                  <a:pt x="532336" y="205620"/>
                </a:cubicBezTo>
                <a:cubicBezTo>
                  <a:pt x="534606" y="207436"/>
                  <a:pt x="537174" y="208845"/>
                  <a:pt x="539593" y="210458"/>
                </a:cubicBezTo>
                <a:cubicBezTo>
                  <a:pt x="553458" y="231256"/>
                  <a:pt x="534996" y="206781"/>
                  <a:pt x="551688" y="220134"/>
                </a:cubicBezTo>
                <a:cubicBezTo>
                  <a:pt x="553958" y="221950"/>
                  <a:pt x="554470" y="225335"/>
                  <a:pt x="556526" y="227391"/>
                </a:cubicBezTo>
                <a:cubicBezTo>
                  <a:pt x="558582" y="229447"/>
                  <a:pt x="561610" y="230298"/>
                  <a:pt x="563783" y="232229"/>
                </a:cubicBezTo>
                <a:cubicBezTo>
                  <a:pt x="568897" y="236775"/>
                  <a:pt x="573459" y="241905"/>
                  <a:pt x="578297" y="246743"/>
                </a:cubicBezTo>
                <a:cubicBezTo>
                  <a:pt x="579910" y="248356"/>
                  <a:pt x="581871" y="249683"/>
                  <a:pt x="583136" y="251581"/>
                </a:cubicBezTo>
                <a:lnTo>
                  <a:pt x="597650" y="273353"/>
                </a:lnTo>
                <a:cubicBezTo>
                  <a:pt x="599263" y="275772"/>
                  <a:pt x="600432" y="278554"/>
                  <a:pt x="602488" y="280610"/>
                </a:cubicBezTo>
                <a:cubicBezTo>
                  <a:pt x="611801" y="289923"/>
                  <a:pt x="606899" y="285969"/>
                  <a:pt x="617002" y="292705"/>
                </a:cubicBezTo>
                <a:cubicBezTo>
                  <a:pt x="628789" y="310386"/>
                  <a:pt x="613101" y="289454"/>
                  <a:pt x="631516" y="304800"/>
                </a:cubicBezTo>
                <a:cubicBezTo>
                  <a:pt x="633750" y="306662"/>
                  <a:pt x="634167" y="310143"/>
                  <a:pt x="636355" y="312058"/>
                </a:cubicBezTo>
                <a:cubicBezTo>
                  <a:pt x="640731" y="315887"/>
                  <a:pt x="646031" y="318509"/>
                  <a:pt x="650869" y="321734"/>
                </a:cubicBezTo>
                <a:cubicBezTo>
                  <a:pt x="653288" y="323347"/>
                  <a:pt x="656070" y="324516"/>
                  <a:pt x="658126" y="326572"/>
                </a:cubicBezTo>
                <a:cubicBezTo>
                  <a:pt x="662964" y="331410"/>
                  <a:pt x="666947" y="337291"/>
                  <a:pt x="672640" y="341086"/>
                </a:cubicBezTo>
                <a:cubicBezTo>
                  <a:pt x="678025" y="344676"/>
                  <a:pt x="680798" y="345840"/>
                  <a:pt x="684736" y="350762"/>
                </a:cubicBezTo>
                <a:cubicBezTo>
                  <a:pt x="686552" y="353032"/>
                  <a:pt x="687961" y="355601"/>
                  <a:pt x="689574" y="358020"/>
                </a:cubicBezTo>
                <a:cubicBezTo>
                  <a:pt x="688768" y="366083"/>
                  <a:pt x="688387" y="374201"/>
                  <a:pt x="687155" y="382210"/>
                </a:cubicBezTo>
                <a:cubicBezTo>
                  <a:pt x="686767" y="384730"/>
                  <a:pt x="685355" y="386993"/>
                  <a:pt x="684736" y="389467"/>
                </a:cubicBezTo>
                <a:cubicBezTo>
                  <a:pt x="683739" y="393456"/>
                  <a:pt x="682992" y="397506"/>
                  <a:pt x="682316" y="401562"/>
                </a:cubicBezTo>
                <a:cubicBezTo>
                  <a:pt x="678608" y="423805"/>
                  <a:pt x="682115" y="411841"/>
                  <a:pt x="677478" y="425753"/>
                </a:cubicBezTo>
                <a:cubicBezTo>
                  <a:pt x="678284" y="436235"/>
                  <a:pt x="678593" y="446768"/>
                  <a:pt x="679897" y="457200"/>
                </a:cubicBezTo>
                <a:cubicBezTo>
                  <a:pt x="680213" y="459730"/>
                  <a:pt x="681697" y="461984"/>
                  <a:pt x="682316" y="464458"/>
                </a:cubicBezTo>
                <a:cubicBezTo>
                  <a:pt x="683313" y="468447"/>
                  <a:pt x="683929" y="472521"/>
                  <a:pt x="684736" y="476553"/>
                </a:cubicBezTo>
                <a:cubicBezTo>
                  <a:pt x="683929" y="483004"/>
                  <a:pt x="684731" y="489869"/>
                  <a:pt x="682316" y="495905"/>
                </a:cubicBezTo>
                <a:cubicBezTo>
                  <a:pt x="681075" y="499007"/>
                  <a:pt x="670680" y="502586"/>
                  <a:pt x="667802" y="503162"/>
                </a:cubicBezTo>
                <a:cubicBezTo>
                  <a:pt x="662211" y="504280"/>
                  <a:pt x="656493" y="504644"/>
                  <a:pt x="650869" y="505581"/>
                </a:cubicBezTo>
                <a:cubicBezTo>
                  <a:pt x="639191" y="507527"/>
                  <a:pt x="640865" y="507303"/>
                  <a:pt x="631516" y="510420"/>
                </a:cubicBezTo>
                <a:cubicBezTo>
                  <a:pt x="620147" y="521789"/>
                  <a:pt x="626157" y="514831"/>
                  <a:pt x="614583" y="532191"/>
                </a:cubicBezTo>
                <a:lnTo>
                  <a:pt x="609745" y="539448"/>
                </a:lnTo>
                <a:cubicBezTo>
                  <a:pt x="608939" y="556381"/>
                  <a:pt x="610231" y="573546"/>
                  <a:pt x="607326" y="590248"/>
                </a:cubicBezTo>
                <a:cubicBezTo>
                  <a:pt x="606846" y="593009"/>
                  <a:pt x="595023" y="597229"/>
                  <a:pt x="592812" y="597505"/>
                </a:cubicBezTo>
                <a:cubicBezTo>
                  <a:pt x="582380" y="598809"/>
                  <a:pt x="571847" y="599118"/>
                  <a:pt x="561364" y="599924"/>
                </a:cubicBezTo>
                <a:cubicBezTo>
                  <a:pt x="560137" y="613422"/>
                  <a:pt x="564666" y="626581"/>
                  <a:pt x="551688" y="633791"/>
                </a:cubicBezTo>
                <a:cubicBezTo>
                  <a:pt x="547230" y="636268"/>
                  <a:pt x="542012" y="637016"/>
                  <a:pt x="537174" y="638629"/>
                </a:cubicBezTo>
                <a:lnTo>
                  <a:pt x="529916" y="641048"/>
                </a:lnTo>
                <a:cubicBezTo>
                  <a:pt x="526247" y="643494"/>
                  <a:pt x="520410" y="648305"/>
                  <a:pt x="515402" y="648305"/>
                </a:cubicBezTo>
                <a:cubicBezTo>
                  <a:pt x="512852" y="648305"/>
                  <a:pt x="510564" y="646692"/>
                  <a:pt x="508145" y="645886"/>
                </a:cubicBezTo>
                <a:cubicBezTo>
                  <a:pt x="503845" y="639435"/>
                  <a:pt x="502497" y="636387"/>
                  <a:pt x="496050" y="631372"/>
                </a:cubicBezTo>
                <a:cubicBezTo>
                  <a:pt x="491460" y="627802"/>
                  <a:pt x="481536" y="621696"/>
                  <a:pt x="481536" y="621696"/>
                </a:cubicBezTo>
                <a:lnTo>
                  <a:pt x="457345" y="624115"/>
                </a:lnTo>
                <a:cubicBezTo>
                  <a:pt x="446871" y="625026"/>
                  <a:pt x="436329" y="625230"/>
                  <a:pt x="425897" y="626534"/>
                </a:cubicBezTo>
                <a:cubicBezTo>
                  <a:pt x="417790" y="627547"/>
                  <a:pt x="418586" y="630190"/>
                  <a:pt x="411383" y="633791"/>
                </a:cubicBezTo>
                <a:cubicBezTo>
                  <a:pt x="409102" y="634931"/>
                  <a:pt x="406545" y="635404"/>
                  <a:pt x="404126" y="636210"/>
                </a:cubicBezTo>
                <a:cubicBezTo>
                  <a:pt x="398482" y="635404"/>
                  <a:pt x="392654" y="635429"/>
                  <a:pt x="387193" y="633791"/>
                </a:cubicBezTo>
                <a:cubicBezTo>
                  <a:pt x="384408" y="632956"/>
                  <a:pt x="382206" y="630769"/>
                  <a:pt x="379936" y="628953"/>
                </a:cubicBezTo>
                <a:cubicBezTo>
                  <a:pt x="373540" y="623836"/>
                  <a:pt x="369849" y="616242"/>
                  <a:pt x="365421" y="609600"/>
                </a:cubicBezTo>
                <a:lnTo>
                  <a:pt x="355745" y="595086"/>
                </a:lnTo>
                <a:cubicBezTo>
                  <a:pt x="354132" y="592667"/>
                  <a:pt x="353326" y="589442"/>
                  <a:pt x="350907" y="587829"/>
                </a:cubicBezTo>
                <a:lnTo>
                  <a:pt x="343650" y="582991"/>
                </a:lnTo>
                <a:cubicBezTo>
                  <a:pt x="332361" y="566058"/>
                  <a:pt x="338812" y="571702"/>
                  <a:pt x="326716" y="563639"/>
                </a:cubicBezTo>
                <a:cubicBezTo>
                  <a:pt x="325910" y="561220"/>
                  <a:pt x="325890" y="558372"/>
                  <a:pt x="324297" y="556381"/>
                </a:cubicBezTo>
                <a:cubicBezTo>
                  <a:pt x="322481" y="554111"/>
                  <a:pt x="319273" y="553404"/>
                  <a:pt x="317040" y="551543"/>
                </a:cubicBezTo>
                <a:cubicBezTo>
                  <a:pt x="295050" y="533218"/>
                  <a:pt x="325685" y="554795"/>
                  <a:pt x="300107" y="539448"/>
                </a:cubicBezTo>
                <a:cubicBezTo>
                  <a:pt x="295121" y="536456"/>
                  <a:pt x="291234" y="531182"/>
                  <a:pt x="285593" y="529772"/>
                </a:cubicBezTo>
                <a:cubicBezTo>
                  <a:pt x="282492" y="528997"/>
                  <a:pt x="272130" y="526670"/>
                  <a:pt x="268659" y="524934"/>
                </a:cubicBezTo>
                <a:cubicBezTo>
                  <a:pt x="266059" y="523634"/>
                  <a:pt x="263635" y="521957"/>
                  <a:pt x="261402" y="520096"/>
                </a:cubicBezTo>
                <a:cubicBezTo>
                  <a:pt x="258774" y="517906"/>
                  <a:pt x="256845" y="514939"/>
                  <a:pt x="254145" y="512839"/>
                </a:cubicBezTo>
                <a:cubicBezTo>
                  <a:pt x="249555" y="509269"/>
                  <a:pt x="243743" y="507274"/>
                  <a:pt x="239631" y="503162"/>
                </a:cubicBezTo>
                <a:cubicBezTo>
                  <a:pt x="230571" y="494102"/>
                  <a:pt x="235619" y="496987"/>
                  <a:pt x="225116" y="493486"/>
                </a:cubicBezTo>
                <a:cubicBezTo>
                  <a:pt x="219766" y="488136"/>
                  <a:pt x="217338" y="484759"/>
                  <a:pt x="210602" y="481391"/>
                </a:cubicBezTo>
                <a:cubicBezTo>
                  <a:pt x="208321" y="480251"/>
                  <a:pt x="205626" y="480112"/>
                  <a:pt x="203345" y="478972"/>
                </a:cubicBezTo>
                <a:cubicBezTo>
                  <a:pt x="185892" y="470246"/>
                  <a:pt x="207613" y="477776"/>
                  <a:pt x="186412" y="469296"/>
                </a:cubicBezTo>
                <a:cubicBezTo>
                  <a:pt x="156519" y="457339"/>
                  <a:pt x="184913" y="470966"/>
                  <a:pt x="162221" y="459620"/>
                </a:cubicBezTo>
                <a:cubicBezTo>
                  <a:pt x="160608" y="458007"/>
                  <a:pt x="159164" y="456206"/>
                  <a:pt x="157383" y="454781"/>
                </a:cubicBezTo>
                <a:cubicBezTo>
                  <a:pt x="147867" y="447167"/>
                  <a:pt x="151491" y="453032"/>
                  <a:pt x="142869" y="442686"/>
                </a:cubicBezTo>
                <a:cubicBezTo>
                  <a:pt x="126030" y="422479"/>
                  <a:pt x="151975" y="449373"/>
                  <a:pt x="130774" y="428172"/>
                </a:cubicBezTo>
                <a:cubicBezTo>
                  <a:pt x="125705" y="407897"/>
                  <a:pt x="132145" y="426600"/>
                  <a:pt x="123516" y="413658"/>
                </a:cubicBezTo>
                <a:cubicBezTo>
                  <a:pt x="121516" y="410657"/>
                  <a:pt x="120467" y="407112"/>
                  <a:pt x="118678" y="403981"/>
                </a:cubicBezTo>
                <a:cubicBezTo>
                  <a:pt x="115849" y="399030"/>
                  <a:pt x="109697" y="391200"/>
                  <a:pt x="106583" y="387048"/>
                </a:cubicBezTo>
                <a:cubicBezTo>
                  <a:pt x="96186" y="355856"/>
                  <a:pt x="104118" y="365233"/>
                  <a:pt x="92069" y="353181"/>
                </a:cubicBezTo>
                <a:cubicBezTo>
                  <a:pt x="87317" y="338924"/>
                  <a:pt x="92854" y="352985"/>
                  <a:pt x="82393" y="336248"/>
                </a:cubicBezTo>
                <a:cubicBezTo>
                  <a:pt x="80482" y="333190"/>
                  <a:pt x="79344" y="329703"/>
                  <a:pt x="77555" y="326572"/>
                </a:cubicBezTo>
                <a:cubicBezTo>
                  <a:pt x="76112" y="324048"/>
                  <a:pt x="74329" y="321734"/>
                  <a:pt x="72716" y="319315"/>
                </a:cubicBezTo>
                <a:cubicBezTo>
                  <a:pt x="71910" y="316896"/>
                  <a:pt x="71437" y="314339"/>
                  <a:pt x="70297" y="312058"/>
                </a:cubicBezTo>
                <a:cubicBezTo>
                  <a:pt x="65853" y="303170"/>
                  <a:pt x="62928" y="303460"/>
                  <a:pt x="55783" y="295124"/>
                </a:cubicBezTo>
                <a:cubicBezTo>
                  <a:pt x="53891" y="292917"/>
                  <a:pt x="53215" y="289683"/>
                  <a:pt x="50945" y="287867"/>
                </a:cubicBezTo>
                <a:cubicBezTo>
                  <a:pt x="48954" y="286274"/>
                  <a:pt x="45917" y="286686"/>
                  <a:pt x="43688" y="285448"/>
                </a:cubicBezTo>
                <a:cubicBezTo>
                  <a:pt x="18736" y="271586"/>
                  <a:pt x="38338" y="278826"/>
                  <a:pt x="21916" y="273353"/>
                </a:cubicBezTo>
                <a:cubicBezTo>
                  <a:pt x="20303" y="270934"/>
                  <a:pt x="19134" y="268152"/>
                  <a:pt x="17078" y="266096"/>
                </a:cubicBezTo>
                <a:cubicBezTo>
                  <a:pt x="15022" y="264040"/>
                  <a:pt x="11637" y="263528"/>
                  <a:pt x="9821" y="261258"/>
                </a:cubicBezTo>
                <a:cubicBezTo>
                  <a:pt x="8228" y="259267"/>
                  <a:pt x="8542" y="256281"/>
                  <a:pt x="7402" y="254000"/>
                </a:cubicBezTo>
                <a:cubicBezTo>
                  <a:pt x="-1978" y="235239"/>
                  <a:pt x="6226" y="257730"/>
                  <a:pt x="145" y="239486"/>
                </a:cubicBezTo>
                <a:cubicBezTo>
                  <a:pt x="951" y="217715"/>
                  <a:pt x="1115" y="195910"/>
                  <a:pt x="2564" y="174172"/>
                </a:cubicBezTo>
                <a:cubicBezTo>
                  <a:pt x="2734" y="171628"/>
                  <a:pt x="4365" y="169389"/>
                  <a:pt x="4983" y="166915"/>
                </a:cubicBezTo>
                <a:cubicBezTo>
                  <a:pt x="5980" y="162926"/>
                  <a:pt x="6405" y="158809"/>
                  <a:pt x="7402" y="154820"/>
                </a:cubicBezTo>
                <a:cubicBezTo>
                  <a:pt x="10855" y="141006"/>
                  <a:pt x="9225" y="154471"/>
                  <a:pt x="12240" y="137886"/>
                </a:cubicBezTo>
                <a:cubicBezTo>
                  <a:pt x="13260" y="132276"/>
                  <a:pt x="13639" y="126563"/>
                  <a:pt x="14659" y="120953"/>
                </a:cubicBezTo>
                <a:cubicBezTo>
                  <a:pt x="15254" y="117682"/>
                  <a:pt x="16940" y="114599"/>
                  <a:pt x="17078" y="111277"/>
                </a:cubicBezTo>
                <a:cubicBezTo>
                  <a:pt x="17749" y="95164"/>
                  <a:pt x="-1871" y="68137"/>
                  <a:pt x="145" y="5563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16000"/>
            </a:schemeClr>
          </a:solidFill>
          <a:ln w="127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9591" y="881919"/>
            <a:ext cx="7651115" cy="42280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24458" y="91185"/>
            <a:ext cx="7843393" cy="4876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036690" y="1907794"/>
            <a:ext cx="166116" cy="1779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87390" y="1616710"/>
            <a:ext cx="166243" cy="177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38215" y="2098675"/>
            <a:ext cx="166116" cy="1779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199756" y="2177795"/>
            <a:ext cx="166116" cy="1779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72100" y="1818894"/>
            <a:ext cx="166115" cy="1777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724778" y="1817751"/>
            <a:ext cx="166116" cy="17792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39720" y="4249178"/>
            <a:ext cx="166243" cy="1778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37938" y="1491614"/>
            <a:ext cx="166115" cy="17792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92315" y="3147822"/>
            <a:ext cx="166115" cy="17792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785740" y="4083900"/>
            <a:ext cx="166116" cy="17786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228207" y="2355723"/>
            <a:ext cx="166115" cy="17792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4337050" y="1187957"/>
            <a:ext cx="101346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kern="120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Arial Black"/>
              </a:rPr>
              <a:t>Белоруссия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6352159" y="3385566"/>
            <a:ext cx="94869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 Narrow" panose="020B0606020202030204" pitchFamily="34" charset="0"/>
                <a:cs typeface="Arial Black"/>
              </a:rPr>
              <a:t>Индонезия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4605020" y="4228896"/>
            <a:ext cx="41402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 Narrow" panose="020B0606020202030204" pitchFamily="34" charset="0"/>
                <a:cs typeface="Arial Black"/>
              </a:rPr>
              <a:t>ЮАР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2472689" y="4319422"/>
            <a:ext cx="90233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 Narrow" panose="020B0606020202030204" pitchFamily="34" charset="0"/>
                <a:cs typeface="Arial Black"/>
              </a:rPr>
              <a:t>Аргентина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6102858" y="2511044"/>
            <a:ext cx="56261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 Narrow" panose="020B0606020202030204" pitchFamily="34" charset="0"/>
                <a:cs typeface="Arial Black"/>
              </a:rPr>
              <a:t>Индия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4392478" y="1882087"/>
            <a:ext cx="116776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Arial Narrow" panose="020B0606020202030204" pitchFamily="34" charset="0"/>
                <a:cs typeface="Arial Black"/>
              </a:rPr>
              <a:t>Азербайджан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289296" y="2233041"/>
            <a:ext cx="45085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 Narrow" panose="020B0606020202030204" pitchFamily="34" charset="0"/>
                <a:cs typeface="Arial Black"/>
              </a:rPr>
              <a:t>Иран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7092315" y="2276601"/>
            <a:ext cx="5314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 Narrow" panose="020B0606020202030204" pitchFamily="34" charset="0"/>
                <a:cs typeface="Arial Black"/>
              </a:rPr>
              <a:t>Китай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5687314" y="1295120"/>
            <a:ext cx="1188085" cy="609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8755" marR="5080" indent="-186690">
              <a:lnSpc>
                <a:spcPct val="148200"/>
              </a:lnSpc>
              <a:spcBef>
                <a:spcPts val="95"/>
              </a:spcBef>
            </a:pPr>
            <a:r>
              <a:rPr sz="1400" b="1" dirty="0" err="1">
                <a:latin typeface="Arial Narrow" panose="020B0606020202030204" pitchFamily="34" charset="0"/>
                <a:cs typeface="Arial Black"/>
              </a:rPr>
              <a:t>Казахстан</a:t>
            </a:r>
            <a:r>
              <a:rPr sz="1400" b="1" dirty="0">
                <a:latin typeface="Arial Narrow" panose="020B0606020202030204" pitchFamily="34" charset="0"/>
                <a:cs typeface="Arial Black"/>
              </a:rPr>
              <a:t>  </a:t>
            </a:r>
            <a:r>
              <a:rPr sz="1400" b="1" dirty="0" err="1">
                <a:latin typeface="Arial Narrow" panose="020B0606020202030204" pitchFamily="34" charset="0"/>
                <a:cs typeface="Arial Black"/>
              </a:rPr>
              <a:t>Узбекистан</a:t>
            </a:r>
            <a:endParaRPr sz="1400" b="1" dirty="0">
              <a:latin typeface="Arial Narrow" panose="020B0606020202030204" pitchFamily="34" charset="0"/>
              <a:cs typeface="Arial Black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862320" y="2011172"/>
            <a:ext cx="11537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 Narrow" panose="020B0606020202030204" pitchFamily="34" charset="0"/>
                <a:cs typeface="Arial Black"/>
              </a:rPr>
              <a:t>Таджикистан</a:t>
            </a:r>
          </a:p>
        </p:txBody>
      </p:sp>
      <p:sp>
        <p:nvSpPr>
          <p:cNvPr id="26" name="object 26"/>
          <p:cNvSpPr/>
          <p:nvPr/>
        </p:nvSpPr>
        <p:spPr>
          <a:xfrm>
            <a:off x="5728461" y="4856467"/>
            <a:ext cx="165735" cy="17874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28080" y="4570069"/>
            <a:ext cx="165735" cy="17873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061328" y="4466335"/>
            <a:ext cx="2609850" cy="6721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875" marR="5080" indent="-3810">
              <a:lnSpc>
                <a:spcPct val="152700"/>
              </a:lnSpc>
              <a:spcBef>
                <a:spcPts val="100"/>
              </a:spcBef>
            </a:pPr>
            <a:r>
              <a:rPr sz="1400" dirty="0">
                <a:latin typeface="Arial Narrow" panose="020B0606020202030204" pitchFamily="34" charset="0"/>
                <a:cs typeface="Arial Black"/>
              </a:rPr>
              <a:t>Планируемые представительства  Существующие представительства</a:t>
            </a:r>
          </a:p>
        </p:txBody>
      </p:sp>
      <p:sp>
        <p:nvSpPr>
          <p:cNvPr id="29" name="object 8"/>
          <p:cNvSpPr/>
          <p:nvPr/>
        </p:nvSpPr>
        <p:spPr>
          <a:xfrm>
            <a:off x="7187097" y="2783555"/>
            <a:ext cx="166116" cy="1779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0"/>
          <p:cNvSpPr txBox="1"/>
          <p:nvPr/>
        </p:nvSpPr>
        <p:spPr>
          <a:xfrm>
            <a:off x="7319116" y="2872518"/>
            <a:ext cx="75808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dirty="0" smtClean="0">
                <a:latin typeface="Arial Narrow" panose="020B0606020202030204" pitchFamily="34" charset="0"/>
                <a:cs typeface="Arial Black"/>
              </a:rPr>
              <a:t>Вьетнам</a:t>
            </a:r>
            <a:endParaRPr sz="1400" b="1" dirty="0">
              <a:latin typeface="Arial Narrow" panose="020B0606020202030204" pitchFamily="34" charset="0"/>
              <a:cs typeface="Arial Black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7200" y="-18919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ru-RU" sz="2000" b="1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61225" y="865454"/>
            <a:ext cx="1411605" cy="1411605"/>
          </a:xfrm>
          <a:custGeom>
            <a:avLst/>
            <a:gdLst/>
            <a:ahLst/>
            <a:cxnLst/>
            <a:rect l="l" t="t" r="r" b="b"/>
            <a:pathLst>
              <a:path w="1411604" h="1411605">
                <a:moveTo>
                  <a:pt x="705739" y="0"/>
                </a:moveTo>
                <a:lnTo>
                  <a:pt x="657420" y="1627"/>
                </a:lnTo>
                <a:lnTo>
                  <a:pt x="609975" y="6440"/>
                </a:lnTo>
                <a:lnTo>
                  <a:pt x="563509" y="14332"/>
                </a:lnTo>
                <a:lnTo>
                  <a:pt x="518127" y="25200"/>
                </a:lnTo>
                <a:lnTo>
                  <a:pt x="473934" y="38938"/>
                </a:lnTo>
                <a:lnTo>
                  <a:pt x="431036" y="55441"/>
                </a:lnTo>
                <a:lnTo>
                  <a:pt x="389536" y="74604"/>
                </a:lnTo>
                <a:lnTo>
                  <a:pt x="349541" y="96322"/>
                </a:lnTo>
                <a:lnTo>
                  <a:pt x="311156" y="120490"/>
                </a:lnTo>
                <a:lnTo>
                  <a:pt x="274485" y="147003"/>
                </a:lnTo>
                <a:lnTo>
                  <a:pt x="239634" y="175756"/>
                </a:lnTo>
                <a:lnTo>
                  <a:pt x="206708" y="206644"/>
                </a:lnTo>
                <a:lnTo>
                  <a:pt x="175812" y="239563"/>
                </a:lnTo>
                <a:lnTo>
                  <a:pt x="147051" y="274406"/>
                </a:lnTo>
                <a:lnTo>
                  <a:pt x="120530" y="311069"/>
                </a:lnTo>
                <a:lnTo>
                  <a:pt x="96355" y="349447"/>
                </a:lnTo>
                <a:lnTo>
                  <a:pt x="74630" y="389435"/>
                </a:lnTo>
                <a:lnTo>
                  <a:pt x="55461" y="430928"/>
                </a:lnTo>
                <a:lnTo>
                  <a:pt x="38952" y="473821"/>
                </a:lnTo>
                <a:lnTo>
                  <a:pt x="25210" y="518010"/>
                </a:lnTo>
                <a:lnTo>
                  <a:pt x="14338" y="563388"/>
                </a:lnTo>
                <a:lnTo>
                  <a:pt x="6442" y="609851"/>
                </a:lnTo>
                <a:lnTo>
                  <a:pt x="1628" y="657294"/>
                </a:lnTo>
                <a:lnTo>
                  <a:pt x="0" y="705612"/>
                </a:lnTo>
                <a:lnTo>
                  <a:pt x="1628" y="753929"/>
                </a:lnTo>
                <a:lnTo>
                  <a:pt x="6442" y="801372"/>
                </a:lnTo>
                <a:lnTo>
                  <a:pt x="14338" y="847835"/>
                </a:lnTo>
                <a:lnTo>
                  <a:pt x="25210" y="893213"/>
                </a:lnTo>
                <a:lnTo>
                  <a:pt x="38952" y="937402"/>
                </a:lnTo>
                <a:lnTo>
                  <a:pt x="55461" y="980295"/>
                </a:lnTo>
                <a:lnTo>
                  <a:pt x="74630" y="1021788"/>
                </a:lnTo>
                <a:lnTo>
                  <a:pt x="96355" y="1061776"/>
                </a:lnTo>
                <a:lnTo>
                  <a:pt x="120530" y="1100154"/>
                </a:lnTo>
                <a:lnTo>
                  <a:pt x="147051" y="1136817"/>
                </a:lnTo>
                <a:lnTo>
                  <a:pt x="175812" y="1171660"/>
                </a:lnTo>
                <a:lnTo>
                  <a:pt x="206708" y="1204579"/>
                </a:lnTo>
                <a:lnTo>
                  <a:pt x="239634" y="1235467"/>
                </a:lnTo>
                <a:lnTo>
                  <a:pt x="274485" y="1264220"/>
                </a:lnTo>
                <a:lnTo>
                  <a:pt x="311156" y="1290733"/>
                </a:lnTo>
                <a:lnTo>
                  <a:pt x="349541" y="1314901"/>
                </a:lnTo>
                <a:lnTo>
                  <a:pt x="389536" y="1336619"/>
                </a:lnTo>
                <a:lnTo>
                  <a:pt x="431036" y="1355782"/>
                </a:lnTo>
                <a:lnTo>
                  <a:pt x="473934" y="1372285"/>
                </a:lnTo>
                <a:lnTo>
                  <a:pt x="518127" y="1386023"/>
                </a:lnTo>
                <a:lnTo>
                  <a:pt x="563509" y="1396891"/>
                </a:lnTo>
                <a:lnTo>
                  <a:pt x="609975" y="1404783"/>
                </a:lnTo>
                <a:lnTo>
                  <a:pt x="657420" y="1409596"/>
                </a:lnTo>
                <a:lnTo>
                  <a:pt x="705739" y="1411224"/>
                </a:lnTo>
                <a:lnTo>
                  <a:pt x="754042" y="1409596"/>
                </a:lnTo>
                <a:lnTo>
                  <a:pt x="801473" y="1404783"/>
                </a:lnTo>
                <a:lnTo>
                  <a:pt x="847926" y="1396891"/>
                </a:lnTo>
                <a:lnTo>
                  <a:pt x="893296" y="1386023"/>
                </a:lnTo>
                <a:lnTo>
                  <a:pt x="937479" y="1372285"/>
                </a:lnTo>
                <a:lnTo>
                  <a:pt x="980368" y="1355782"/>
                </a:lnTo>
                <a:lnTo>
                  <a:pt x="1021859" y="1336619"/>
                </a:lnTo>
                <a:lnTo>
                  <a:pt x="1061847" y="1314901"/>
                </a:lnTo>
                <a:lnTo>
                  <a:pt x="1100225" y="1290733"/>
                </a:lnTo>
                <a:lnTo>
                  <a:pt x="1136890" y="1264220"/>
                </a:lnTo>
                <a:lnTo>
                  <a:pt x="1171736" y="1235467"/>
                </a:lnTo>
                <a:lnTo>
                  <a:pt x="1204658" y="1204579"/>
                </a:lnTo>
                <a:lnTo>
                  <a:pt x="1235550" y="1171660"/>
                </a:lnTo>
                <a:lnTo>
                  <a:pt x="1264308" y="1136817"/>
                </a:lnTo>
                <a:lnTo>
                  <a:pt x="1290827" y="1100154"/>
                </a:lnTo>
                <a:lnTo>
                  <a:pt x="1315000" y="1061776"/>
                </a:lnTo>
                <a:lnTo>
                  <a:pt x="1336723" y="1021788"/>
                </a:lnTo>
                <a:lnTo>
                  <a:pt x="1355891" y="980295"/>
                </a:lnTo>
                <a:lnTo>
                  <a:pt x="1372399" y="937402"/>
                </a:lnTo>
                <a:lnTo>
                  <a:pt x="1386141" y="893213"/>
                </a:lnTo>
                <a:lnTo>
                  <a:pt x="1397012" y="847835"/>
                </a:lnTo>
                <a:lnTo>
                  <a:pt x="1404908" y="801372"/>
                </a:lnTo>
                <a:lnTo>
                  <a:pt x="1409722" y="753929"/>
                </a:lnTo>
                <a:lnTo>
                  <a:pt x="1411351" y="705612"/>
                </a:lnTo>
                <a:lnTo>
                  <a:pt x="1409722" y="657294"/>
                </a:lnTo>
                <a:lnTo>
                  <a:pt x="1404908" y="609851"/>
                </a:lnTo>
                <a:lnTo>
                  <a:pt x="1397012" y="563388"/>
                </a:lnTo>
                <a:lnTo>
                  <a:pt x="1386141" y="518010"/>
                </a:lnTo>
                <a:lnTo>
                  <a:pt x="1372399" y="473821"/>
                </a:lnTo>
                <a:lnTo>
                  <a:pt x="1355891" y="430928"/>
                </a:lnTo>
                <a:lnTo>
                  <a:pt x="1336723" y="389435"/>
                </a:lnTo>
                <a:lnTo>
                  <a:pt x="1315000" y="349447"/>
                </a:lnTo>
                <a:lnTo>
                  <a:pt x="1290827" y="311069"/>
                </a:lnTo>
                <a:lnTo>
                  <a:pt x="1264308" y="274406"/>
                </a:lnTo>
                <a:lnTo>
                  <a:pt x="1235550" y="239563"/>
                </a:lnTo>
                <a:lnTo>
                  <a:pt x="1204658" y="206644"/>
                </a:lnTo>
                <a:lnTo>
                  <a:pt x="1171736" y="175756"/>
                </a:lnTo>
                <a:lnTo>
                  <a:pt x="1136890" y="147003"/>
                </a:lnTo>
                <a:lnTo>
                  <a:pt x="1100225" y="120490"/>
                </a:lnTo>
                <a:lnTo>
                  <a:pt x="1061847" y="96322"/>
                </a:lnTo>
                <a:lnTo>
                  <a:pt x="1021859" y="74604"/>
                </a:lnTo>
                <a:lnTo>
                  <a:pt x="980368" y="55441"/>
                </a:lnTo>
                <a:lnTo>
                  <a:pt x="937479" y="38938"/>
                </a:lnTo>
                <a:lnTo>
                  <a:pt x="893296" y="25200"/>
                </a:lnTo>
                <a:lnTo>
                  <a:pt x="847926" y="14332"/>
                </a:lnTo>
                <a:lnTo>
                  <a:pt x="801473" y="6440"/>
                </a:lnTo>
                <a:lnTo>
                  <a:pt x="754042" y="1627"/>
                </a:lnTo>
                <a:lnTo>
                  <a:pt x="70573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888485" y="865454"/>
            <a:ext cx="1411605" cy="1411605"/>
          </a:xfrm>
          <a:custGeom>
            <a:avLst/>
            <a:gdLst/>
            <a:ahLst/>
            <a:cxnLst/>
            <a:rect l="l" t="t" r="r" b="b"/>
            <a:pathLst>
              <a:path w="1411604" h="1411605">
                <a:moveTo>
                  <a:pt x="705612" y="0"/>
                </a:moveTo>
                <a:lnTo>
                  <a:pt x="657294" y="1627"/>
                </a:lnTo>
                <a:lnTo>
                  <a:pt x="609851" y="6440"/>
                </a:lnTo>
                <a:lnTo>
                  <a:pt x="563388" y="14332"/>
                </a:lnTo>
                <a:lnTo>
                  <a:pt x="518010" y="25200"/>
                </a:lnTo>
                <a:lnTo>
                  <a:pt x="473821" y="38938"/>
                </a:lnTo>
                <a:lnTo>
                  <a:pt x="430928" y="55441"/>
                </a:lnTo>
                <a:lnTo>
                  <a:pt x="389435" y="74604"/>
                </a:lnTo>
                <a:lnTo>
                  <a:pt x="349447" y="96322"/>
                </a:lnTo>
                <a:lnTo>
                  <a:pt x="311069" y="120490"/>
                </a:lnTo>
                <a:lnTo>
                  <a:pt x="274406" y="147003"/>
                </a:lnTo>
                <a:lnTo>
                  <a:pt x="239563" y="175756"/>
                </a:lnTo>
                <a:lnTo>
                  <a:pt x="206644" y="206644"/>
                </a:lnTo>
                <a:lnTo>
                  <a:pt x="175756" y="239563"/>
                </a:lnTo>
                <a:lnTo>
                  <a:pt x="147003" y="274406"/>
                </a:lnTo>
                <a:lnTo>
                  <a:pt x="120490" y="311069"/>
                </a:lnTo>
                <a:lnTo>
                  <a:pt x="96322" y="349447"/>
                </a:lnTo>
                <a:lnTo>
                  <a:pt x="74604" y="389435"/>
                </a:lnTo>
                <a:lnTo>
                  <a:pt x="55441" y="430928"/>
                </a:lnTo>
                <a:lnTo>
                  <a:pt x="38938" y="473821"/>
                </a:lnTo>
                <a:lnTo>
                  <a:pt x="25200" y="518010"/>
                </a:lnTo>
                <a:lnTo>
                  <a:pt x="14332" y="563388"/>
                </a:lnTo>
                <a:lnTo>
                  <a:pt x="6440" y="609851"/>
                </a:lnTo>
                <a:lnTo>
                  <a:pt x="1627" y="657294"/>
                </a:lnTo>
                <a:lnTo>
                  <a:pt x="0" y="705612"/>
                </a:lnTo>
                <a:lnTo>
                  <a:pt x="1627" y="753929"/>
                </a:lnTo>
                <a:lnTo>
                  <a:pt x="6440" y="801372"/>
                </a:lnTo>
                <a:lnTo>
                  <a:pt x="14332" y="847835"/>
                </a:lnTo>
                <a:lnTo>
                  <a:pt x="25200" y="893213"/>
                </a:lnTo>
                <a:lnTo>
                  <a:pt x="38938" y="937402"/>
                </a:lnTo>
                <a:lnTo>
                  <a:pt x="55441" y="980295"/>
                </a:lnTo>
                <a:lnTo>
                  <a:pt x="74604" y="1021788"/>
                </a:lnTo>
                <a:lnTo>
                  <a:pt x="96322" y="1061776"/>
                </a:lnTo>
                <a:lnTo>
                  <a:pt x="120490" y="1100154"/>
                </a:lnTo>
                <a:lnTo>
                  <a:pt x="147003" y="1136817"/>
                </a:lnTo>
                <a:lnTo>
                  <a:pt x="175756" y="1171660"/>
                </a:lnTo>
                <a:lnTo>
                  <a:pt x="206644" y="1204579"/>
                </a:lnTo>
                <a:lnTo>
                  <a:pt x="239563" y="1235467"/>
                </a:lnTo>
                <a:lnTo>
                  <a:pt x="274406" y="1264220"/>
                </a:lnTo>
                <a:lnTo>
                  <a:pt x="311069" y="1290733"/>
                </a:lnTo>
                <a:lnTo>
                  <a:pt x="349447" y="1314901"/>
                </a:lnTo>
                <a:lnTo>
                  <a:pt x="389435" y="1336619"/>
                </a:lnTo>
                <a:lnTo>
                  <a:pt x="430928" y="1355782"/>
                </a:lnTo>
                <a:lnTo>
                  <a:pt x="473821" y="1372285"/>
                </a:lnTo>
                <a:lnTo>
                  <a:pt x="518010" y="1386023"/>
                </a:lnTo>
                <a:lnTo>
                  <a:pt x="563388" y="1396891"/>
                </a:lnTo>
                <a:lnTo>
                  <a:pt x="609851" y="1404783"/>
                </a:lnTo>
                <a:lnTo>
                  <a:pt x="657294" y="1409596"/>
                </a:lnTo>
                <a:lnTo>
                  <a:pt x="705612" y="1411224"/>
                </a:lnTo>
                <a:lnTo>
                  <a:pt x="753929" y="1409596"/>
                </a:lnTo>
                <a:lnTo>
                  <a:pt x="801372" y="1404783"/>
                </a:lnTo>
                <a:lnTo>
                  <a:pt x="847835" y="1396891"/>
                </a:lnTo>
                <a:lnTo>
                  <a:pt x="893213" y="1386023"/>
                </a:lnTo>
                <a:lnTo>
                  <a:pt x="937402" y="1372285"/>
                </a:lnTo>
                <a:lnTo>
                  <a:pt x="980295" y="1355782"/>
                </a:lnTo>
                <a:lnTo>
                  <a:pt x="1021788" y="1336619"/>
                </a:lnTo>
                <a:lnTo>
                  <a:pt x="1061776" y="1314901"/>
                </a:lnTo>
                <a:lnTo>
                  <a:pt x="1100154" y="1290733"/>
                </a:lnTo>
                <a:lnTo>
                  <a:pt x="1136817" y="1264220"/>
                </a:lnTo>
                <a:lnTo>
                  <a:pt x="1171660" y="1235467"/>
                </a:lnTo>
                <a:lnTo>
                  <a:pt x="1204579" y="1204579"/>
                </a:lnTo>
                <a:lnTo>
                  <a:pt x="1235467" y="1171660"/>
                </a:lnTo>
                <a:lnTo>
                  <a:pt x="1264220" y="1136817"/>
                </a:lnTo>
                <a:lnTo>
                  <a:pt x="1290733" y="1100154"/>
                </a:lnTo>
                <a:lnTo>
                  <a:pt x="1314901" y="1061776"/>
                </a:lnTo>
                <a:lnTo>
                  <a:pt x="1336619" y="1021788"/>
                </a:lnTo>
                <a:lnTo>
                  <a:pt x="1355782" y="980295"/>
                </a:lnTo>
                <a:lnTo>
                  <a:pt x="1372285" y="937402"/>
                </a:lnTo>
                <a:lnTo>
                  <a:pt x="1386023" y="893213"/>
                </a:lnTo>
                <a:lnTo>
                  <a:pt x="1396891" y="847835"/>
                </a:lnTo>
                <a:lnTo>
                  <a:pt x="1404783" y="801372"/>
                </a:lnTo>
                <a:lnTo>
                  <a:pt x="1409596" y="753929"/>
                </a:lnTo>
                <a:lnTo>
                  <a:pt x="1411224" y="705612"/>
                </a:lnTo>
                <a:lnTo>
                  <a:pt x="1409596" y="657294"/>
                </a:lnTo>
                <a:lnTo>
                  <a:pt x="1404783" y="609851"/>
                </a:lnTo>
                <a:lnTo>
                  <a:pt x="1396891" y="563388"/>
                </a:lnTo>
                <a:lnTo>
                  <a:pt x="1386023" y="518010"/>
                </a:lnTo>
                <a:lnTo>
                  <a:pt x="1372285" y="473821"/>
                </a:lnTo>
                <a:lnTo>
                  <a:pt x="1355782" y="430928"/>
                </a:lnTo>
                <a:lnTo>
                  <a:pt x="1336619" y="389435"/>
                </a:lnTo>
                <a:lnTo>
                  <a:pt x="1314901" y="349447"/>
                </a:lnTo>
                <a:lnTo>
                  <a:pt x="1290733" y="311069"/>
                </a:lnTo>
                <a:lnTo>
                  <a:pt x="1264220" y="274406"/>
                </a:lnTo>
                <a:lnTo>
                  <a:pt x="1235467" y="239563"/>
                </a:lnTo>
                <a:lnTo>
                  <a:pt x="1204579" y="206644"/>
                </a:lnTo>
                <a:lnTo>
                  <a:pt x="1171660" y="175756"/>
                </a:lnTo>
                <a:lnTo>
                  <a:pt x="1136817" y="147003"/>
                </a:lnTo>
                <a:lnTo>
                  <a:pt x="1100154" y="120490"/>
                </a:lnTo>
                <a:lnTo>
                  <a:pt x="1061776" y="96322"/>
                </a:lnTo>
                <a:lnTo>
                  <a:pt x="1021788" y="74604"/>
                </a:lnTo>
                <a:lnTo>
                  <a:pt x="980295" y="55441"/>
                </a:lnTo>
                <a:lnTo>
                  <a:pt x="937402" y="38938"/>
                </a:lnTo>
                <a:lnTo>
                  <a:pt x="893213" y="25200"/>
                </a:lnTo>
                <a:lnTo>
                  <a:pt x="847835" y="14332"/>
                </a:lnTo>
                <a:lnTo>
                  <a:pt x="801372" y="6440"/>
                </a:lnTo>
                <a:lnTo>
                  <a:pt x="753929" y="1627"/>
                </a:lnTo>
                <a:lnTo>
                  <a:pt x="705612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27946" y="3123933"/>
            <a:ext cx="1411605" cy="1411605"/>
          </a:xfrm>
          <a:custGeom>
            <a:avLst/>
            <a:gdLst/>
            <a:ahLst/>
            <a:cxnLst/>
            <a:rect l="l" t="t" r="r" b="b"/>
            <a:pathLst>
              <a:path w="1411604" h="1411604">
                <a:moveTo>
                  <a:pt x="705611" y="0"/>
                </a:moveTo>
                <a:lnTo>
                  <a:pt x="657294" y="1628"/>
                </a:lnTo>
                <a:lnTo>
                  <a:pt x="609851" y="6442"/>
                </a:lnTo>
                <a:lnTo>
                  <a:pt x="563388" y="14338"/>
                </a:lnTo>
                <a:lnTo>
                  <a:pt x="518010" y="25209"/>
                </a:lnTo>
                <a:lnTo>
                  <a:pt x="473821" y="38951"/>
                </a:lnTo>
                <a:lnTo>
                  <a:pt x="430928" y="55459"/>
                </a:lnTo>
                <a:lnTo>
                  <a:pt x="389435" y="74627"/>
                </a:lnTo>
                <a:lnTo>
                  <a:pt x="349447" y="96350"/>
                </a:lnTo>
                <a:lnTo>
                  <a:pt x="311069" y="120523"/>
                </a:lnTo>
                <a:lnTo>
                  <a:pt x="274406" y="147042"/>
                </a:lnTo>
                <a:lnTo>
                  <a:pt x="239563" y="175800"/>
                </a:lnTo>
                <a:lnTo>
                  <a:pt x="206644" y="206692"/>
                </a:lnTo>
                <a:lnTo>
                  <a:pt x="175756" y="239614"/>
                </a:lnTo>
                <a:lnTo>
                  <a:pt x="147003" y="274460"/>
                </a:lnTo>
                <a:lnTo>
                  <a:pt x="120490" y="311125"/>
                </a:lnTo>
                <a:lnTo>
                  <a:pt x="96322" y="349504"/>
                </a:lnTo>
                <a:lnTo>
                  <a:pt x="74604" y="389491"/>
                </a:lnTo>
                <a:lnTo>
                  <a:pt x="55441" y="430982"/>
                </a:lnTo>
                <a:lnTo>
                  <a:pt x="38938" y="473871"/>
                </a:lnTo>
                <a:lnTo>
                  <a:pt x="25200" y="518054"/>
                </a:lnTo>
                <a:lnTo>
                  <a:pt x="14332" y="563424"/>
                </a:lnTo>
                <a:lnTo>
                  <a:pt x="6440" y="609877"/>
                </a:lnTo>
                <a:lnTo>
                  <a:pt x="1627" y="657308"/>
                </a:lnTo>
                <a:lnTo>
                  <a:pt x="0" y="705612"/>
                </a:lnTo>
                <a:lnTo>
                  <a:pt x="1627" y="753931"/>
                </a:lnTo>
                <a:lnTo>
                  <a:pt x="6440" y="801377"/>
                </a:lnTo>
                <a:lnTo>
                  <a:pt x="14332" y="847843"/>
                </a:lnTo>
                <a:lnTo>
                  <a:pt x="25200" y="893224"/>
                </a:lnTo>
                <a:lnTo>
                  <a:pt x="38938" y="937416"/>
                </a:lnTo>
                <a:lnTo>
                  <a:pt x="55441" y="980314"/>
                </a:lnTo>
                <a:lnTo>
                  <a:pt x="74604" y="1021812"/>
                </a:lnTo>
                <a:lnTo>
                  <a:pt x="96322" y="1061805"/>
                </a:lnTo>
                <a:lnTo>
                  <a:pt x="120490" y="1100188"/>
                </a:lnTo>
                <a:lnTo>
                  <a:pt x="147003" y="1136856"/>
                </a:lnTo>
                <a:lnTo>
                  <a:pt x="175756" y="1171704"/>
                </a:lnTo>
                <a:lnTo>
                  <a:pt x="206644" y="1204628"/>
                </a:lnTo>
                <a:lnTo>
                  <a:pt x="239563" y="1235521"/>
                </a:lnTo>
                <a:lnTo>
                  <a:pt x="274406" y="1264279"/>
                </a:lnTo>
                <a:lnTo>
                  <a:pt x="311069" y="1290797"/>
                </a:lnTo>
                <a:lnTo>
                  <a:pt x="349447" y="1314970"/>
                </a:lnTo>
                <a:lnTo>
                  <a:pt x="389435" y="1336692"/>
                </a:lnTo>
                <a:lnTo>
                  <a:pt x="430928" y="1355859"/>
                </a:lnTo>
                <a:lnTo>
                  <a:pt x="473821" y="1372365"/>
                </a:lnTo>
                <a:lnTo>
                  <a:pt x="518010" y="1386106"/>
                </a:lnTo>
                <a:lnTo>
                  <a:pt x="563388" y="1396976"/>
                </a:lnTo>
                <a:lnTo>
                  <a:pt x="609851" y="1404871"/>
                </a:lnTo>
                <a:lnTo>
                  <a:pt x="657294" y="1409684"/>
                </a:lnTo>
                <a:lnTo>
                  <a:pt x="705611" y="1411312"/>
                </a:lnTo>
                <a:lnTo>
                  <a:pt x="753929" y="1409684"/>
                </a:lnTo>
                <a:lnTo>
                  <a:pt x="801372" y="1404871"/>
                </a:lnTo>
                <a:lnTo>
                  <a:pt x="847835" y="1396976"/>
                </a:lnTo>
                <a:lnTo>
                  <a:pt x="893213" y="1386106"/>
                </a:lnTo>
                <a:lnTo>
                  <a:pt x="937402" y="1372365"/>
                </a:lnTo>
                <a:lnTo>
                  <a:pt x="980295" y="1355859"/>
                </a:lnTo>
                <a:lnTo>
                  <a:pt x="1021788" y="1336692"/>
                </a:lnTo>
                <a:lnTo>
                  <a:pt x="1061776" y="1314970"/>
                </a:lnTo>
                <a:lnTo>
                  <a:pt x="1100154" y="1290797"/>
                </a:lnTo>
                <a:lnTo>
                  <a:pt x="1136817" y="1264279"/>
                </a:lnTo>
                <a:lnTo>
                  <a:pt x="1171660" y="1235521"/>
                </a:lnTo>
                <a:lnTo>
                  <a:pt x="1204579" y="1204628"/>
                </a:lnTo>
                <a:lnTo>
                  <a:pt x="1235467" y="1171704"/>
                </a:lnTo>
                <a:lnTo>
                  <a:pt x="1264220" y="1136856"/>
                </a:lnTo>
                <a:lnTo>
                  <a:pt x="1290733" y="1100188"/>
                </a:lnTo>
                <a:lnTo>
                  <a:pt x="1314901" y="1061805"/>
                </a:lnTo>
                <a:lnTo>
                  <a:pt x="1336619" y="1021812"/>
                </a:lnTo>
                <a:lnTo>
                  <a:pt x="1355782" y="980314"/>
                </a:lnTo>
                <a:lnTo>
                  <a:pt x="1372285" y="937416"/>
                </a:lnTo>
                <a:lnTo>
                  <a:pt x="1386023" y="893224"/>
                </a:lnTo>
                <a:lnTo>
                  <a:pt x="1396891" y="847843"/>
                </a:lnTo>
                <a:lnTo>
                  <a:pt x="1404783" y="801377"/>
                </a:lnTo>
                <a:lnTo>
                  <a:pt x="1409596" y="753931"/>
                </a:lnTo>
                <a:lnTo>
                  <a:pt x="1411223" y="705612"/>
                </a:lnTo>
                <a:lnTo>
                  <a:pt x="1409596" y="657308"/>
                </a:lnTo>
                <a:lnTo>
                  <a:pt x="1404783" y="609877"/>
                </a:lnTo>
                <a:lnTo>
                  <a:pt x="1396891" y="563424"/>
                </a:lnTo>
                <a:lnTo>
                  <a:pt x="1386023" y="518054"/>
                </a:lnTo>
                <a:lnTo>
                  <a:pt x="1372285" y="473871"/>
                </a:lnTo>
                <a:lnTo>
                  <a:pt x="1355782" y="430982"/>
                </a:lnTo>
                <a:lnTo>
                  <a:pt x="1336619" y="389491"/>
                </a:lnTo>
                <a:lnTo>
                  <a:pt x="1314901" y="349504"/>
                </a:lnTo>
                <a:lnTo>
                  <a:pt x="1290733" y="311125"/>
                </a:lnTo>
                <a:lnTo>
                  <a:pt x="1264220" y="274460"/>
                </a:lnTo>
                <a:lnTo>
                  <a:pt x="1235467" y="239614"/>
                </a:lnTo>
                <a:lnTo>
                  <a:pt x="1204579" y="206692"/>
                </a:lnTo>
                <a:lnTo>
                  <a:pt x="1171660" y="175800"/>
                </a:lnTo>
                <a:lnTo>
                  <a:pt x="1136817" y="147042"/>
                </a:lnTo>
                <a:lnTo>
                  <a:pt x="1100154" y="120523"/>
                </a:lnTo>
                <a:lnTo>
                  <a:pt x="1061776" y="96350"/>
                </a:lnTo>
                <a:lnTo>
                  <a:pt x="1021788" y="74627"/>
                </a:lnTo>
                <a:lnTo>
                  <a:pt x="980295" y="55459"/>
                </a:lnTo>
                <a:lnTo>
                  <a:pt x="937402" y="38951"/>
                </a:lnTo>
                <a:lnTo>
                  <a:pt x="893213" y="25209"/>
                </a:lnTo>
                <a:lnTo>
                  <a:pt x="847835" y="14338"/>
                </a:lnTo>
                <a:lnTo>
                  <a:pt x="801372" y="6442"/>
                </a:lnTo>
                <a:lnTo>
                  <a:pt x="753929" y="1628"/>
                </a:lnTo>
                <a:lnTo>
                  <a:pt x="705611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66397" y="3123933"/>
            <a:ext cx="1411605" cy="1411605"/>
          </a:xfrm>
          <a:custGeom>
            <a:avLst/>
            <a:gdLst/>
            <a:ahLst/>
            <a:cxnLst/>
            <a:rect l="l" t="t" r="r" b="b"/>
            <a:pathLst>
              <a:path w="1411604" h="1411604">
                <a:moveTo>
                  <a:pt x="705738" y="0"/>
                </a:moveTo>
                <a:lnTo>
                  <a:pt x="657420" y="1628"/>
                </a:lnTo>
                <a:lnTo>
                  <a:pt x="609975" y="6442"/>
                </a:lnTo>
                <a:lnTo>
                  <a:pt x="563509" y="14338"/>
                </a:lnTo>
                <a:lnTo>
                  <a:pt x="518127" y="25210"/>
                </a:lnTo>
                <a:lnTo>
                  <a:pt x="473934" y="38952"/>
                </a:lnTo>
                <a:lnTo>
                  <a:pt x="431036" y="55461"/>
                </a:lnTo>
                <a:lnTo>
                  <a:pt x="389536" y="74630"/>
                </a:lnTo>
                <a:lnTo>
                  <a:pt x="349541" y="96355"/>
                </a:lnTo>
                <a:lnTo>
                  <a:pt x="311156" y="120530"/>
                </a:lnTo>
                <a:lnTo>
                  <a:pt x="274485" y="147051"/>
                </a:lnTo>
                <a:lnTo>
                  <a:pt x="239634" y="175812"/>
                </a:lnTo>
                <a:lnTo>
                  <a:pt x="206708" y="206708"/>
                </a:lnTo>
                <a:lnTo>
                  <a:pt x="175812" y="239634"/>
                </a:lnTo>
                <a:lnTo>
                  <a:pt x="147051" y="274485"/>
                </a:lnTo>
                <a:lnTo>
                  <a:pt x="120530" y="311156"/>
                </a:lnTo>
                <a:lnTo>
                  <a:pt x="96355" y="349541"/>
                </a:lnTo>
                <a:lnTo>
                  <a:pt x="74630" y="389536"/>
                </a:lnTo>
                <a:lnTo>
                  <a:pt x="55461" y="431036"/>
                </a:lnTo>
                <a:lnTo>
                  <a:pt x="38952" y="473934"/>
                </a:lnTo>
                <a:lnTo>
                  <a:pt x="25210" y="518127"/>
                </a:lnTo>
                <a:lnTo>
                  <a:pt x="14338" y="563509"/>
                </a:lnTo>
                <a:lnTo>
                  <a:pt x="6442" y="609975"/>
                </a:lnTo>
                <a:lnTo>
                  <a:pt x="1628" y="657420"/>
                </a:lnTo>
                <a:lnTo>
                  <a:pt x="0" y="705739"/>
                </a:lnTo>
                <a:lnTo>
                  <a:pt x="1628" y="754048"/>
                </a:lnTo>
                <a:lnTo>
                  <a:pt x="6442" y="801484"/>
                </a:lnTo>
                <a:lnTo>
                  <a:pt x="14338" y="847941"/>
                </a:lnTo>
                <a:lnTo>
                  <a:pt x="25210" y="893315"/>
                </a:lnTo>
                <a:lnTo>
                  <a:pt x="38952" y="937500"/>
                </a:lnTo>
                <a:lnTo>
                  <a:pt x="55461" y="980391"/>
                </a:lnTo>
                <a:lnTo>
                  <a:pt x="74630" y="1021884"/>
                </a:lnTo>
                <a:lnTo>
                  <a:pt x="96355" y="1061872"/>
                </a:lnTo>
                <a:lnTo>
                  <a:pt x="120530" y="1100252"/>
                </a:lnTo>
                <a:lnTo>
                  <a:pt x="147051" y="1136917"/>
                </a:lnTo>
                <a:lnTo>
                  <a:pt x="175812" y="1171762"/>
                </a:lnTo>
                <a:lnTo>
                  <a:pt x="206708" y="1204683"/>
                </a:lnTo>
                <a:lnTo>
                  <a:pt x="239634" y="1235575"/>
                </a:lnTo>
                <a:lnTo>
                  <a:pt x="274485" y="1264332"/>
                </a:lnTo>
                <a:lnTo>
                  <a:pt x="311156" y="1290849"/>
                </a:lnTo>
                <a:lnTo>
                  <a:pt x="349541" y="1315021"/>
                </a:lnTo>
                <a:lnTo>
                  <a:pt x="389536" y="1336742"/>
                </a:lnTo>
                <a:lnTo>
                  <a:pt x="431036" y="1355909"/>
                </a:lnTo>
                <a:lnTo>
                  <a:pt x="473934" y="1372415"/>
                </a:lnTo>
                <a:lnTo>
                  <a:pt x="518127" y="1386156"/>
                </a:lnTo>
                <a:lnTo>
                  <a:pt x="563509" y="1397027"/>
                </a:lnTo>
                <a:lnTo>
                  <a:pt x="609975" y="1404921"/>
                </a:lnTo>
                <a:lnTo>
                  <a:pt x="657420" y="1409735"/>
                </a:lnTo>
                <a:lnTo>
                  <a:pt x="705738" y="1411363"/>
                </a:lnTo>
                <a:lnTo>
                  <a:pt x="754042" y="1409735"/>
                </a:lnTo>
                <a:lnTo>
                  <a:pt x="801473" y="1404921"/>
                </a:lnTo>
                <a:lnTo>
                  <a:pt x="847926" y="1397027"/>
                </a:lnTo>
                <a:lnTo>
                  <a:pt x="893296" y="1386156"/>
                </a:lnTo>
                <a:lnTo>
                  <a:pt x="937479" y="1372415"/>
                </a:lnTo>
                <a:lnTo>
                  <a:pt x="980368" y="1355909"/>
                </a:lnTo>
                <a:lnTo>
                  <a:pt x="1021859" y="1336742"/>
                </a:lnTo>
                <a:lnTo>
                  <a:pt x="1061847" y="1315021"/>
                </a:lnTo>
                <a:lnTo>
                  <a:pt x="1100225" y="1290849"/>
                </a:lnTo>
                <a:lnTo>
                  <a:pt x="1136890" y="1264332"/>
                </a:lnTo>
                <a:lnTo>
                  <a:pt x="1171736" y="1235575"/>
                </a:lnTo>
                <a:lnTo>
                  <a:pt x="1204658" y="1204683"/>
                </a:lnTo>
                <a:lnTo>
                  <a:pt x="1235550" y="1171762"/>
                </a:lnTo>
                <a:lnTo>
                  <a:pt x="1264308" y="1136917"/>
                </a:lnTo>
                <a:lnTo>
                  <a:pt x="1290827" y="1100252"/>
                </a:lnTo>
                <a:lnTo>
                  <a:pt x="1315000" y="1061872"/>
                </a:lnTo>
                <a:lnTo>
                  <a:pt x="1336723" y="1021884"/>
                </a:lnTo>
                <a:lnTo>
                  <a:pt x="1355891" y="980391"/>
                </a:lnTo>
                <a:lnTo>
                  <a:pt x="1372399" y="937500"/>
                </a:lnTo>
                <a:lnTo>
                  <a:pt x="1386141" y="893315"/>
                </a:lnTo>
                <a:lnTo>
                  <a:pt x="1397012" y="847941"/>
                </a:lnTo>
                <a:lnTo>
                  <a:pt x="1404908" y="801484"/>
                </a:lnTo>
                <a:lnTo>
                  <a:pt x="1409722" y="754048"/>
                </a:lnTo>
                <a:lnTo>
                  <a:pt x="1411351" y="705739"/>
                </a:lnTo>
                <a:lnTo>
                  <a:pt x="1409722" y="657420"/>
                </a:lnTo>
                <a:lnTo>
                  <a:pt x="1404908" y="609975"/>
                </a:lnTo>
                <a:lnTo>
                  <a:pt x="1397012" y="563509"/>
                </a:lnTo>
                <a:lnTo>
                  <a:pt x="1386141" y="518127"/>
                </a:lnTo>
                <a:lnTo>
                  <a:pt x="1372399" y="473934"/>
                </a:lnTo>
                <a:lnTo>
                  <a:pt x="1355891" y="431036"/>
                </a:lnTo>
                <a:lnTo>
                  <a:pt x="1336723" y="389536"/>
                </a:lnTo>
                <a:lnTo>
                  <a:pt x="1315000" y="349541"/>
                </a:lnTo>
                <a:lnTo>
                  <a:pt x="1290827" y="311156"/>
                </a:lnTo>
                <a:lnTo>
                  <a:pt x="1264308" y="274485"/>
                </a:lnTo>
                <a:lnTo>
                  <a:pt x="1235550" y="239634"/>
                </a:lnTo>
                <a:lnTo>
                  <a:pt x="1204658" y="206708"/>
                </a:lnTo>
                <a:lnTo>
                  <a:pt x="1171736" y="175812"/>
                </a:lnTo>
                <a:lnTo>
                  <a:pt x="1136890" y="147051"/>
                </a:lnTo>
                <a:lnTo>
                  <a:pt x="1100225" y="120530"/>
                </a:lnTo>
                <a:lnTo>
                  <a:pt x="1061847" y="96355"/>
                </a:lnTo>
                <a:lnTo>
                  <a:pt x="1021859" y="74630"/>
                </a:lnTo>
                <a:lnTo>
                  <a:pt x="980368" y="55461"/>
                </a:lnTo>
                <a:lnTo>
                  <a:pt x="937479" y="38952"/>
                </a:lnTo>
                <a:lnTo>
                  <a:pt x="893296" y="25210"/>
                </a:lnTo>
                <a:lnTo>
                  <a:pt x="847926" y="14338"/>
                </a:lnTo>
                <a:lnTo>
                  <a:pt x="801473" y="6442"/>
                </a:lnTo>
                <a:lnTo>
                  <a:pt x="754042" y="1628"/>
                </a:lnTo>
                <a:lnTo>
                  <a:pt x="705738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08594" y="860248"/>
            <a:ext cx="1411605" cy="1411605"/>
          </a:xfrm>
          <a:custGeom>
            <a:avLst/>
            <a:gdLst/>
            <a:ahLst/>
            <a:cxnLst/>
            <a:rect l="l" t="t" r="r" b="b"/>
            <a:pathLst>
              <a:path w="1411605" h="1411605">
                <a:moveTo>
                  <a:pt x="705650" y="0"/>
                </a:moveTo>
                <a:lnTo>
                  <a:pt x="657332" y="1627"/>
                </a:lnTo>
                <a:lnTo>
                  <a:pt x="609888" y="6440"/>
                </a:lnTo>
                <a:lnTo>
                  <a:pt x="563424" y="14332"/>
                </a:lnTo>
                <a:lnTo>
                  <a:pt x="518045" y="25200"/>
                </a:lnTo>
                <a:lnTo>
                  <a:pt x="473855" y="38938"/>
                </a:lnTo>
                <a:lnTo>
                  <a:pt x="430961" y="55441"/>
                </a:lnTo>
                <a:lnTo>
                  <a:pt x="389465" y="74604"/>
                </a:lnTo>
                <a:lnTo>
                  <a:pt x="349475" y="96322"/>
                </a:lnTo>
                <a:lnTo>
                  <a:pt x="311095" y="120490"/>
                </a:lnTo>
                <a:lnTo>
                  <a:pt x="274429" y="147003"/>
                </a:lnTo>
                <a:lnTo>
                  <a:pt x="239584" y="175756"/>
                </a:lnTo>
                <a:lnTo>
                  <a:pt x="206663" y="206644"/>
                </a:lnTo>
                <a:lnTo>
                  <a:pt x="175773" y="239563"/>
                </a:lnTo>
                <a:lnTo>
                  <a:pt x="147017" y="274406"/>
                </a:lnTo>
                <a:lnTo>
                  <a:pt x="120502" y="311069"/>
                </a:lnTo>
                <a:lnTo>
                  <a:pt x="96332" y="349447"/>
                </a:lnTo>
                <a:lnTo>
                  <a:pt x="74612" y="389435"/>
                </a:lnTo>
                <a:lnTo>
                  <a:pt x="55447" y="430928"/>
                </a:lnTo>
                <a:lnTo>
                  <a:pt x="38942" y="473821"/>
                </a:lnTo>
                <a:lnTo>
                  <a:pt x="25203" y="518010"/>
                </a:lnTo>
                <a:lnTo>
                  <a:pt x="14334" y="563388"/>
                </a:lnTo>
                <a:lnTo>
                  <a:pt x="6440" y="609851"/>
                </a:lnTo>
                <a:lnTo>
                  <a:pt x="1627" y="657294"/>
                </a:lnTo>
                <a:lnTo>
                  <a:pt x="0" y="705612"/>
                </a:lnTo>
                <a:lnTo>
                  <a:pt x="1627" y="753929"/>
                </a:lnTo>
                <a:lnTo>
                  <a:pt x="6440" y="801372"/>
                </a:lnTo>
                <a:lnTo>
                  <a:pt x="14334" y="847835"/>
                </a:lnTo>
                <a:lnTo>
                  <a:pt x="25203" y="893213"/>
                </a:lnTo>
                <a:lnTo>
                  <a:pt x="38942" y="937402"/>
                </a:lnTo>
                <a:lnTo>
                  <a:pt x="55447" y="980295"/>
                </a:lnTo>
                <a:lnTo>
                  <a:pt x="74612" y="1021788"/>
                </a:lnTo>
                <a:lnTo>
                  <a:pt x="96332" y="1061776"/>
                </a:lnTo>
                <a:lnTo>
                  <a:pt x="120502" y="1100154"/>
                </a:lnTo>
                <a:lnTo>
                  <a:pt x="147017" y="1136817"/>
                </a:lnTo>
                <a:lnTo>
                  <a:pt x="175773" y="1171660"/>
                </a:lnTo>
                <a:lnTo>
                  <a:pt x="206663" y="1204579"/>
                </a:lnTo>
                <a:lnTo>
                  <a:pt x="239584" y="1235467"/>
                </a:lnTo>
                <a:lnTo>
                  <a:pt x="274429" y="1264220"/>
                </a:lnTo>
                <a:lnTo>
                  <a:pt x="311095" y="1290733"/>
                </a:lnTo>
                <a:lnTo>
                  <a:pt x="349475" y="1314901"/>
                </a:lnTo>
                <a:lnTo>
                  <a:pt x="389465" y="1336619"/>
                </a:lnTo>
                <a:lnTo>
                  <a:pt x="430961" y="1355782"/>
                </a:lnTo>
                <a:lnTo>
                  <a:pt x="473855" y="1372285"/>
                </a:lnTo>
                <a:lnTo>
                  <a:pt x="518045" y="1386023"/>
                </a:lnTo>
                <a:lnTo>
                  <a:pt x="563424" y="1396891"/>
                </a:lnTo>
                <a:lnTo>
                  <a:pt x="609888" y="1404783"/>
                </a:lnTo>
                <a:lnTo>
                  <a:pt x="657332" y="1409596"/>
                </a:lnTo>
                <a:lnTo>
                  <a:pt x="705650" y="1411224"/>
                </a:lnTo>
                <a:lnTo>
                  <a:pt x="753968" y="1409596"/>
                </a:lnTo>
                <a:lnTo>
                  <a:pt x="801410" y="1404783"/>
                </a:lnTo>
                <a:lnTo>
                  <a:pt x="847873" y="1396891"/>
                </a:lnTo>
                <a:lnTo>
                  <a:pt x="893252" y="1386023"/>
                </a:lnTo>
                <a:lnTo>
                  <a:pt x="937440" y="1372285"/>
                </a:lnTo>
                <a:lnTo>
                  <a:pt x="980333" y="1355782"/>
                </a:lnTo>
                <a:lnTo>
                  <a:pt x="1021826" y="1336619"/>
                </a:lnTo>
                <a:lnTo>
                  <a:pt x="1061814" y="1314901"/>
                </a:lnTo>
                <a:lnTo>
                  <a:pt x="1100192" y="1290733"/>
                </a:lnTo>
                <a:lnTo>
                  <a:pt x="1136855" y="1264220"/>
                </a:lnTo>
                <a:lnTo>
                  <a:pt x="1171699" y="1235467"/>
                </a:lnTo>
                <a:lnTo>
                  <a:pt x="1204617" y="1204579"/>
                </a:lnTo>
                <a:lnTo>
                  <a:pt x="1235505" y="1171660"/>
                </a:lnTo>
                <a:lnTo>
                  <a:pt x="1264258" y="1136817"/>
                </a:lnTo>
                <a:lnTo>
                  <a:pt x="1290771" y="1100154"/>
                </a:lnTo>
                <a:lnTo>
                  <a:pt x="1314939" y="1061776"/>
                </a:lnTo>
                <a:lnTo>
                  <a:pt x="1336657" y="1021788"/>
                </a:lnTo>
                <a:lnTo>
                  <a:pt x="1355820" y="980295"/>
                </a:lnTo>
                <a:lnTo>
                  <a:pt x="1372323" y="937402"/>
                </a:lnTo>
                <a:lnTo>
                  <a:pt x="1386061" y="893213"/>
                </a:lnTo>
                <a:lnTo>
                  <a:pt x="1396929" y="847835"/>
                </a:lnTo>
                <a:lnTo>
                  <a:pt x="1404821" y="801372"/>
                </a:lnTo>
                <a:lnTo>
                  <a:pt x="1409634" y="753929"/>
                </a:lnTo>
                <a:lnTo>
                  <a:pt x="1411262" y="705612"/>
                </a:lnTo>
                <a:lnTo>
                  <a:pt x="1409634" y="657294"/>
                </a:lnTo>
                <a:lnTo>
                  <a:pt x="1404821" y="609851"/>
                </a:lnTo>
                <a:lnTo>
                  <a:pt x="1396929" y="563388"/>
                </a:lnTo>
                <a:lnTo>
                  <a:pt x="1386061" y="518010"/>
                </a:lnTo>
                <a:lnTo>
                  <a:pt x="1372323" y="473821"/>
                </a:lnTo>
                <a:lnTo>
                  <a:pt x="1355820" y="430928"/>
                </a:lnTo>
                <a:lnTo>
                  <a:pt x="1336657" y="389435"/>
                </a:lnTo>
                <a:lnTo>
                  <a:pt x="1314939" y="349447"/>
                </a:lnTo>
                <a:lnTo>
                  <a:pt x="1290771" y="311069"/>
                </a:lnTo>
                <a:lnTo>
                  <a:pt x="1264258" y="274406"/>
                </a:lnTo>
                <a:lnTo>
                  <a:pt x="1235505" y="239563"/>
                </a:lnTo>
                <a:lnTo>
                  <a:pt x="1204617" y="206644"/>
                </a:lnTo>
                <a:lnTo>
                  <a:pt x="1171699" y="175756"/>
                </a:lnTo>
                <a:lnTo>
                  <a:pt x="1136855" y="147003"/>
                </a:lnTo>
                <a:lnTo>
                  <a:pt x="1100192" y="120490"/>
                </a:lnTo>
                <a:lnTo>
                  <a:pt x="1061814" y="96322"/>
                </a:lnTo>
                <a:lnTo>
                  <a:pt x="1021826" y="74604"/>
                </a:lnTo>
                <a:lnTo>
                  <a:pt x="980333" y="55441"/>
                </a:lnTo>
                <a:lnTo>
                  <a:pt x="937440" y="38938"/>
                </a:lnTo>
                <a:lnTo>
                  <a:pt x="893252" y="25200"/>
                </a:lnTo>
                <a:lnTo>
                  <a:pt x="847873" y="14332"/>
                </a:lnTo>
                <a:lnTo>
                  <a:pt x="801410" y="6440"/>
                </a:lnTo>
                <a:lnTo>
                  <a:pt x="753968" y="1627"/>
                </a:lnTo>
                <a:lnTo>
                  <a:pt x="705650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03399" y="1171372"/>
            <a:ext cx="821613" cy="7853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72233" y="2293773"/>
            <a:ext cx="2022247" cy="9355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Позвоните по телефону</a:t>
            </a:r>
          </a:p>
          <a:p>
            <a:pPr marL="12700" algn="ctr">
              <a:lnSpc>
                <a:spcPct val="100000"/>
              </a:lnSpc>
            </a:pPr>
            <a:r>
              <a:rPr sz="2000" dirty="0" smtClean="0">
                <a:latin typeface="Arial Narrow" panose="020B0606020202030204" pitchFamily="34" charset="0"/>
                <a:cs typeface="Arial Black"/>
              </a:rPr>
              <a:t>+</a:t>
            </a:r>
            <a:r>
              <a:rPr lang="ru-RU" sz="2000" smtClean="0">
                <a:latin typeface="Arial Narrow" panose="020B0606020202030204" pitchFamily="34" charset="0"/>
                <a:cs typeface="Arial Black"/>
              </a:rPr>
              <a:t>7 (861) 991-0188</a:t>
            </a:r>
            <a:endParaRPr sz="2000" dirty="0">
              <a:latin typeface="Arial Narrow" panose="020B0606020202030204" pitchFamily="34" charset="0"/>
              <a:cs typeface="Arial Blac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68393" y="1348816"/>
            <a:ext cx="8534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WWW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31894" y="2293773"/>
            <a:ext cx="2228597" cy="9355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245745" algn="ctr">
              <a:lnSpc>
                <a:spcPct val="100000"/>
              </a:lnSpc>
              <a:spcBef>
                <a:spcPts val="95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Направьте запрос через сайт  </a:t>
            </a:r>
            <a:r>
              <a:rPr sz="2000" dirty="0">
                <a:latin typeface="Arial Narrow" panose="020B0606020202030204" pitchFamily="34" charset="0"/>
                <a:cs typeface="Arial Black"/>
                <a:hlinkClick r:id="rId3"/>
              </a:rPr>
              <a:t>www.exportcenter.ru</a:t>
            </a:r>
            <a:endParaRPr sz="2000" dirty="0">
              <a:latin typeface="Arial Narrow" panose="020B0606020202030204" pitchFamily="34" charset="0"/>
              <a:cs typeface="Arial Black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119491" y="1252995"/>
            <a:ext cx="694867" cy="6214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629904" y="4488415"/>
            <a:ext cx="2740532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95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Закажите услугу через  мобильное приложение</a:t>
            </a:r>
          </a:p>
        </p:txBody>
      </p:sp>
      <p:sp>
        <p:nvSpPr>
          <p:cNvPr id="13" name="object 13"/>
          <p:cNvSpPr/>
          <p:nvPr/>
        </p:nvSpPr>
        <p:spPr>
          <a:xfrm>
            <a:off x="2533888" y="3526485"/>
            <a:ext cx="799236" cy="65949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806173" y="4491081"/>
            <a:ext cx="3003144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Обратитесь к </a:t>
            </a:r>
            <a:r>
              <a:rPr sz="2000" dirty="0" err="1">
                <a:latin typeface="Arial Narrow" panose="020B0606020202030204" pitchFamily="34" charset="0"/>
                <a:cs typeface="Arial Black"/>
              </a:rPr>
              <a:t>партнеру</a:t>
            </a:r>
            <a:r>
              <a:rPr sz="2000" dirty="0">
                <a:latin typeface="Arial Narrow" panose="020B0606020202030204" pitchFamily="34" charset="0"/>
                <a:cs typeface="Arial Black"/>
              </a:rPr>
              <a:t> </a:t>
            </a:r>
            <a:r>
              <a:rPr sz="2000" dirty="0" smtClean="0">
                <a:latin typeface="Arial Narrow" panose="020B0606020202030204" pitchFamily="34" charset="0"/>
                <a:cs typeface="Arial Black"/>
              </a:rPr>
              <a:t>РЭЦ</a:t>
            </a:r>
            <a:r>
              <a:rPr lang="en-US" sz="2000" dirty="0" smtClean="0">
                <a:latin typeface="Arial Narrow" panose="020B0606020202030204" pitchFamily="34" charset="0"/>
                <a:cs typeface="Arial Black"/>
              </a:rPr>
              <a:t> </a:t>
            </a:r>
            <a:r>
              <a:rPr lang="en-US" sz="2000" u="sng" dirty="0" smtClean="0">
                <a:latin typeface="Arial Narrow" panose="020B0606020202030204" pitchFamily="34" charset="0"/>
                <a:cs typeface="Arial Black"/>
              </a:rPr>
              <a:t>http://www.kubanexport.ru/</a:t>
            </a:r>
            <a:endParaRPr sz="2000" u="sng" dirty="0">
              <a:latin typeface="Arial Narrow" panose="020B0606020202030204" pitchFamily="34" charset="0"/>
              <a:cs typeface="Arial Black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705666" y="3449332"/>
            <a:ext cx="932764" cy="7606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172200" y="2320874"/>
            <a:ext cx="2819399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1750" algn="ctr">
              <a:lnSpc>
                <a:spcPct val="100000"/>
              </a:lnSpc>
              <a:spcBef>
                <a:spcPts val="95"/>
              </a:spcBef>
            </a:pPr>
            <a:r>
              <a:rPr sz="2000" dirty="0">
                <a:latin typeface="Arial Narrow" panose="020B0606020202030204" pitchFamily="34" charset="0"/>
                <a:cs typeface="Arial Black"/>
              </a:rPr>
              <a:t>Направьте письмо </a:t>
            </a:r>
            <a:r>
              <a:rPr sz="2000" dirty="0" err="1">
                <a:latin typeface="Arial Narrow" panose="020B0606020202030204" pitchFamily="34" charset="0"/>
                <a:cs typeface="Arial Black"/>
              </a:rPr>
              <a:t>на</a:t>
            </a:r>
            <a:r>
              <a:rPr sz="2000" dirty="0">
                <a:latin typeface="Arial Narrow" panose="020B0606020202030204" pitchFamily="34" charset="0"/>
                <a:cs typeface="Arial Black"/>
              </a:rPr>
              <a:t>  </a:t>
            </a:r>
            <a:r>
              <a:rPr lang="en-US" sz="2000" u="sng" dirty="0" smtClean="0">
                <a:latin typeface="Arial Narrow" panose="020B0606020202030204" pitchFamily="34" charset="0"/>
                <a:cs typeface="Arial Black"/>
              </a:rPr>
              <a:t>krasnodar</a:t>
            </a:r>
            <a:r>
              <a:rPr sz="2000" dirty="0" smtClean="0">
                <a:latin typeface="Arial Narrow" panose="020B0606020202030204" pitchFamily="34" charset="0"/>
                <a:cs typeface="Arial Black"/>
                <a:hlinkClick r:id="rId7"/>
              </a:rPr>
              <a:t>@exportcenter.ru</a:t>
            </a:r>
            <a:endParaRPr sz="2000" dirty="0">
              <a:latin typeface="Arial Narrow" panose="020B0606020202030204" pitchFamily="34" charset="0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736725" y="308483"/>
            <a:ext cx="5941822" cy="487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721100" y="123444"/>
            <a:ext cx="1701673" cy="14700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36415" y="1764168"/>
            <a:ext cx="1586358" cy="2105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lang="en-US" dirty="0" smtClean="0">
                <a:latin typeface="Arial Narrow" panose="020B0606020202030204" pitchFamily="34" charset="0"/>
              </a:rPr>
              <a:t>KEEP</a:t>
            </a:r>
            <a:br>
              <a:rPr lang="en-US" dirty="0" smtClean="0">
                <a:latin typeface="Arial Narrow" panose="020B0606020202030204" pitchFamily="34" charset="0"/>
              </a:rPr>
            </a:br>
            <a:r>
              <a:rPr lang="en-US" dirty="0" smtClean="0">
                <a:latin typeface="Arial Narrow" panose="020B0606020202030204" pitchFamily="34" charset="0"/>
              </a:rPr>
              <a:t>CALM</a:t>
            </a:r>
            <a:br>
              <a:rPr lang="en-US" dirty="0" smtClean="0">
                <a:latin typeface="Arial Narrow" panose="020B0606020202030204" pitchFamily="34" charset="0"/>
              </a:rPr>
            </a:br>
            <a:r>
              <a:rPr lang="en-US" sz="4000" dirty="0" smtClean="0">
                <a:latin typeface="Arial Narrow" panose="020B0606020202030204" pitchFamily="34" charset="0"/>
              </a:rPr>
              <a:t>and</a:t>
            </a:r>
            <a:endParaRPr sz="4000" dirty="0">
              <a:latin typeface="Arial Narrow" panose="020B060602020203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341242" y="3911803"/>
            <a:ext cx="2873629" cy="7299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3270" y="291668"/>
            <a:ext cx="8418322" cy="6708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28295" y="1336228"/>
            <a:ext cx="1950720" cy="866523"/>
          </a:xfrm>
          <a:prstGeom prst="rect">
            <a:avLst/>
          </a:prstGeom>
          <a:ln w="25400">
            <a:solidFill>
              <a:srgbClr val="7E7E7E"/>
            </a:solidFill>
          </a:ln>
        </p:spPr>
        <p:txBody>
          <a:bodyPr vert="horz" wrap="square" lIns="0" tIns="36000" rIns="0" bIns="0" rtlCol="0"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lang="ru-RU" dirty="0">
                <a:latin typeface="Arial Narrow" panose="020B0606020202030204" pitchFamily="34" charset="0"/>
              </a:rPr>
              <a:t>Нет рынка сбыта</a:t>
            </a:r>
            <a:endParaRPr dirty="0">
              <a:latin typeface="Arial Narrow" panose="020B0606020202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75992" y="1332000"/>
            <a:ext cx="1950720" cy="847471"/>
          </a:xfrm>
          <a:prstGeom prst="rect">
            <a:avLst/>
          </a:prstGeom>
          <a:ln w="25400">
            <a:solidFill>
              <a:srgbClr val="7E7E7E"/>
            </a:solidFill>
          </a:ln>
        </p:spPr>
        <p:txBody>
          <a:bodyPr vert="horz" wrap="square" lIns="0" tIns="144000" rIns="0" bIns="0" rtlCol="0">
            <a:noAutofit/>
          </a:bodyPr>
          <a:lstStyle/>
          <a:p>
            <a:pPr algn="ctr">
              <a:spcBef>
                <a:spcPts val="20"/>
              </a:spcBef>
            </a:pPr>
            <a:r>
              <a:rPr dirty="0">
                <a:latin typeface="Arial Narrow" panose="020B0606020202030204" pitchFamily="34" charset="0"/>
              </a:rPr>
              <a:t>Дорогая</a:t>
            </a:r>
          </a:p>
          <a:p>
            <a:pPr algn="ctr">
              <a:spcBef>
                <a:spcPts val="20"/>
              </a:spcBef>
            </a:pPr>
            <a:r>
              <a:rPr dirty="0">
                <a:latin typeface="Arial Narrow" panose="020B0606020202030204" pitchFamily="34" charset="0"/>
              </a:rPr>
              <a:t>сертификация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973823" y="1353120"/>
            <a:ext cx="1950720" cy="849629"/>
          </a:xfrm>
          <a:prstGeom prst="rect">
            <a:avLst/>
          </a:prstGeom>
          <a:ln w="25400">
            <a:solidFill>
              <a:srgbClr val="7E7E7E"/>
            </a:solidFill>
          </a:ln>
        </p:spPr>
        <p:txBody>
          <a:bodyPr vert="horz" wrap="square" lIns="0" tIns="2540" rIns="0" bIns="0" rtlCol="0">
            <a:no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1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dirty="0">
                <a:latin typeface="Arial Narrow" panose="020B0606020202030204" pitchFamily="34" charset="0"/>
              </a:rPr>
              <a:t>Дорогие кредиты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451225" y="2807398"/>
            <a:ext cx="2114550" cy="865725"/>
          </a:xfrm>
          <a:prstGeom prst="rect">
            <a:avLst/>
          </a:prstGeom>
          <a:ln w="25400">
            <a:solidFill>
              <a:srgbClr val="7E7E7E"/>
            </a:solidFill>
          </a:ln>
        </p:spPr>
        <p:txBody>
          <a:bodyPr vert="horz" wrap="square" lIns="0" tIns="36000" rIns="0" bIns="0" rtlCol="0" anchor="ctr" anchorCtr="0">
            <a:noAutofit/>
          </a:bodyPr>
          <a:lstStyle/>
          <a:p>
            <a:pPr marL="85725" marR="147955" indent="1588" algn="ctr">
              <a:lnSpc>
                <a:spcPct val="100000"/>
              </a:lnSpc>
              <a:spcBef>
                <a:spcPts val="20"/>
              </a:spcBef>
            </a:pPr>
            <a:r>
              <a:rPr dirty="0">
                <a:latin typeface="Arial Narrow" panose="020B0606020202030204" pitchFamily="34" charset="0"/>
              </a:rPr>
              <a:t>Долгий и сложный  процесс  возмещения НДС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864605" y="2807397"/>
            <a:ext cx="1950720" cy="865725"/>
          </a:xfrm>
          <a:prstGeom prst="rect">
            <a:avLst/>
          </a:prstGeom>
          <a:ln w="25400">
            <a:solidFill>
              <a:srgbClr val="7E7E7E"/>
            </a:solidFill>
          </a:ln>
        </p:spPr>
        <p:txBody>
          <a:bodyPr vert="horz" wrap="square" lIns="0" tIns="36000" rIns="0" bIns="0" rtlCol="0" anchor="ctr" anchorCtr="0">
            <a:noAutofit/>
          </a:bodyPr>
          <a:lstStyle/>
          <a:p>
            <a:pPr marL="85725" marR="93980" algn="ctr">
              <a:lnSpc>
                <a:spcPct val="100000"/>
              </a:lnSpc>
              <a:spcBef>
                <a:spcPts val="20"/>
              </a:spcBef>
            </a:pPr>
            <a:r>
              <a:rPr dirty="0">
                <a:latin typeface="Arial Narrow" panose="020B0606020202030204" pitchFamily="34" charset="0"/>
              </a:rPr>
              <a:t>Штрафы со  стороны валютного  контроля</a:t>
            </a:r>
          </a:p>
        </p:txBody>
      </p:sp>
      <p:sp>
        <p:nvSpPr>
          <p:cNvPr id="11" name="object 5"/>
          <p:cNvSpPr txBox="1"/>
          <p:nvPr/>
        </p:nvSpPr>
        <p:spPr>
          <a:xfrm>
            <a:off x="4686147" y="1347599"/>
            <a:ext cx="1950720" cy="847471"/>
          </a:xfrm>
          <a:prstGeom prst="rect">
            <a:avLst/>
          </a:prstGeom>
          <a:ln w="25400">
            <a:solidFill>
              <a:srgbClr val="7E7E7E"/>
            </a:solidFill>
          </a:ln>
        </p:spPr>
        <p:txBody>
          <a:bodyPr vert="horz" wrap="square" lIns="0" tIns="202565" rIns="0" bIns="0" rtlCol="0">
            <a:noAutofit/>
          </a:bodyPr>
          <a:lstStyle/>
          <a:p>
            <a:pPr algn="ctr">
              <a:spcBef>
                <a:spcPts val="20"/>
              </a:spcBef>
            </a:pPr>
            <a:r>
              <a:rPr lang="ru-RU" dirty="0" smtClean="0">
                <a:latin typeface="Arial Narrow" panose="020B0606020202030204" pitchFamily="34" charset="0"/>
              </a:rPr>
              <a:t>Жесткие условия </a:t>
            </a:r>
          </a:p>
          <a:p>
            <a:pPr algn="ctr">
              <a:spcBef>
                <a:spcPts val="20"/>
              </a:spcBef>
            </a:pPr>
            <a:r>
              <a:rPr lang="ru-RU" dirty="0" smtClean="0">
                <a:latin typeface="Arial Narrow" panose="020B0606020202030204" pitchFamily="34" charset="0"/>
              </a:rPr>
              <a:t>оплаты</a:t>
            </a:r>
            <a:endParaRPr dirty="0">
              <a:latin typeface="Arial Narrow" panose="020B0606020202030204" pitchFamily="34" charset="0"/>
            </a:endParaRPr>
          </a:p>
        </p:txBody>
      </p:sp>
      <p:sp>
        <p:nvSpPr>
          <p:cNvPr id="13" name="object 5"/>
          <p:cNvSpPr txBox="1"/>
          <p:nvPr/>
        </p:nvSpPr>
        <p:spPr>
          <a:xfrm>
            <a:off x="1147191" y="2825652"/>
            <a:ext cx="1950720" cy="847471"/>
          </a:xfrm>
          <a:prstGeom prst="rect">
            <a:avLst/>
          </a:prstGeom>
          <a:ln w="25400">
            <a:solidFill>
              <a:srgbClr val="7E7E7E"/>
            </a:solidFill>
          </a:ln>
        </p:spPr>
        <p:txBody>
          <a:bodyPr vert="horz" wrap="square" lIns="0" tIns="180000" rIns="0" bIns="0" rtlCol="0" anchor="ctr" anchorCtr="0">
            <a:noAutofit/>
          </a:bodyPr>
          <a:lstStyle/>
          <a:p>
            <a:pPr marL="266700" marR="349885" algn="ctr">
              <a:spcBef>
                <a:spcPts val="20"/>
              </a:spcBef>
            </a:pPr>
            <a:r>
              <a:rPr lang="ru-RU" dirty="0">
                <a:latin typeface="Arial Narrow" panose="020B0606020202030204" pitchFamily="34" charset="0"/>
              </a:rPr>
              <a:t>Отсутствие логистических маршрутов</a:t>
            </a:r>
          </a:p>
          <a:p>
            <a:pPr marL="268288" marR="349885" algn="ctr">
              <a:lnSpc>
                <a:spcPct val="100000"/>
              </a:lnSpc>
              <a:spcBef>
                <a:spcPts val="20"/>
              </a:spcBef>
            </a:pP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15863" y="1759915"/>
            <a:ext cx="2061083" cy="6083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738495" y="2369820"/>
            <a:ext cx="2655062" cy="6080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57495" y="2979369"/>
            <a:ext cx="3433064" cy="6083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23027" y="3589324"/>
            <a:ext cx="3163951" cy="6080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15137" y="458977"/>
            <a:ext cx="2758821" cy="5471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2436" y="1005586"/>
            <a:ext cx="3788563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cap="all" dirty="0">
                <a:latin typeface="Arial Narrow" panose="020B0606020202030204" pitchFamily="34" charset="0"/>
                <a:cs typeface="Arial" panose="020B0604020202020204" pitchFamily="34" charset="0"/>
              </a:rPr>
              <a:t>экспортного</a:t>
            </a:r>
            <a:r>
              <a:rPr sz="2800" b="1" cap="all" spc="-275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sz="2800" b="1" cap="all" dirty="0">
                <a:latin typeface="Arial Narrow" panose="020B0606020202030204" pitchFamily="34" charset="0"/>
                <a:cs typeface="Arial" panose="020B0604020202020204" pitchFamily="34" charset="0"/>
              </a:rPr>
              <a:t>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98619" y="3633012"/>
            <a:ext cx="444538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Выбор рынка и поиск покупателя</a:t>
            </a:r>
          </a:p>
        </p:txBody>
      </p:sp>
      <p:sp>
        <p:nvSpPr>
          <p:cNvPr id="3" name="object 3"/>
          <p:cNvSpPr/>
          <p:nvPr/>
        </p:nvSpPr>
        <p:spPr>
          <a:xfrm>
            <a:off x="3991102" y="3584321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867" y="0"/>
                </a:moveTo>
                <a:lnTo>
                  <a:pt x="158673" y="5438"/>
                </a:lnTo>
                <a:lnTo>
                  <a:pt x="115345" y="20930"/>
                </a:lnTo>
                <a:lnTo>
                  <a:pt x="77121" y="45236"/>
                </a:lnTo>
                <a:lnTo>
                  <a:pt x="45236" y="77121"/>
                </a:lnTo>
                <a:lnTo>
                  <a:pt x="20930" y="115345"/>
                </a:lnTo>
                <a:lnTo>
                  <a:pt x="5438" y="158673"/>
                </a:lnTo>
                <a:lnTo>
                  <a:pt x="0" y="205866"/>
                </a:lnTo>
                <a:lnTo>
                  <a:pt x="5438" y="253097"/>
                </a:lnTo>
                <a:lnTo>
                  <a:pt x="20930" y="296450"/>
                </a:lnTo>
                <a:lnTo>
                  <a:pt x="45236" y="334690"/>
                </a:lnTo>
                <a:lnTo>
                  <a:pt x="77121" y="366583"/>
                </a:lnTo>
                <a:lnTo>
                  <a:pt x="115345" y="390892"/>
                </a:lnTo>
                <a:lnTo>
                  <a:pt x="158673" y="406384"/>
                </a:lnTo>
                <a:lnTo>
                  <a:pt x="205867" y="411822"/>
                </a:lnTo>
                <a:lnTo>
                  <a:pt x="253107" y="406384"/>
                </a:lnTo>
                <a:lnTo>
                  <a:pt x="296468" y="390892"/>
                </a:lnTo>
                <a:lnTo>
                  <a:pt x="334716" y="366583"/>
                </a:lnTo>
                <a:lnTo>
                  <a:pt x="366614" y="334690"/>
                </a:lnTo>
                <a:lnTo>
                  <a:pt x="390927" y="296450"/>
                </a:lnTo>
                <a:lnTo>
                  <a:pt x="406421" y="253097"/>
                </a:lnTo>
                <a:lnTo>
                  <a:pt x="411861" y="205866"/>
                </a:lnTo>
                <a:lnTo>
                  <a:pt x="406421" y="158673"/>
                </a:lnTo>
                <a:lnTo>
                  <a:pt x="390927" y="115345"/>
                </a:lnTo>
                <a:lnTo>
                  <a:pt x="366614" y="77121"/>
                </a:lnTo>
                <a:lnTo>
                  <a:pt x="334716" y="45236"/>
                </a:lnTo>
                <a:lnTo>
                  <a:pt x="296468" y="20930"/>
                </a:lnTo>
                <a:lnTo>
                  <a:pt x="253107" y="5438"/>
                </a:lnTo>
                <a:lnTo>
                  <a:pt x="205867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25595" y="3647338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1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15137" y="458977"/>
            <a:ext cx="2758821" cy="5471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02436" y="1005586"/>
            <a:ext cx="4093363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800" b="1" cap="all" dirty="0" smtClean="0">
                <a:latin typeface="Arial Narrow" panose="020B0606020202030204" pitchFamily="34" charset="0"/>
                <a:cs typeface="Arial" panose="020B0604020202020204" pitchFamily="34" charset="0"/>
              </a:rPr>
              <a:t>Э</a:t>
            </a:r>
            <a:r>
              <a:rPr sz="2800" b="1" cap="all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кспортного</a:t>
            </a:r>
            <a:r>
              <a:rPr lang="ru-RU" sz="2800" b="1" cap="all" dirty="0" smtClean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sz="2800" b="1" cap="all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проекта</a:t>
            </a:r>
            <a:endParaRPr sz="2800" b="1" cap="all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43755" y="2552661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993" y="0"/>
                </a:moveTo>
                <a:lnTo>
                  <a:pt x="158753" y="5439"/>
                </a:lnTo>
                <a:lnTo>
                  <a:pt x="115392" y="20933"/>
                </a:lnTo>
                <a:lnTo>
                  <a:pt x="77144" y="45246"/>
                </a:lnTo>
                <a:lnTo>
                  <a:pt x="45246" y="77144"/>
                </a:lnTo>
                <a:lnTo>
                  <a:pt x="20933" y="115392"/>
                </a:lnTo>
                <a:lnTo>
                  <a:pt x="5439" y="158753"/>
                </a:lnTo>
                <a:lnTo>
                  <a:pt x="0" y="205994"/>
                </a:lnTo>
                <a:lnTo>
                  <a:pt x="5439" y="253187"/>
                </a:lnTo>
                <a:lnTo>
                  <a:pt x="20933" y="296515"/>
                </a:lnTo>
                <a:lnTo>
                  <a:pt x="45246" y="334739"/>
                </a:lnTo>
                <a:lnTo>
                  <a:pt x="77144" y="366624"/>
                </a:lnTo>
                <a:lnTo>
                  <a:pt x="115392" y="390930"/>
                </a:lnTo>
                <a:lnTo>
                  <a:pt x="158753" y="406422"/>
                </a:lnTo>
                <a:lnTo>
                  <a:pt x="205993" y="411861"/>
                </a:lnTo>
                <a:lnTo>
                  <a:pt x="253187" y="406422"/>
                </a:lnTo>
                <a:lnTo>
                  <a:pt x="296515" y="390930"/>
                </a:lnTo>
                <a:lnTo>
                  <a:pt x="334739" y="366624"/>
                </a:lnTo>
                <a:lnTo>
                  <a:pt x="366624" y="334739"/>
                </a:lnTo>
                <a:lnTo>
                  <a:pt x="390930" y="296515"/>
                </a:lnTo>
                <a:lnTo>
                  <a:pt x="406422" y="253187"/>
                </a:lnTo>
                <a:lnTo>
                  <a:pt x="411861" y="205994"/>
                </a:lnTo>
                <a:lnTo>
                  <a:pt x="406422" y="158753"/>
                </a:lnTo>
                <a:lnTo>
                  <a:pt x="390930" y="115392"/>
                </a:lnTo>
                <a:lnTo>
                  <a:pt x="366624" y="77144"/>
                </a:lnTo>
                <a:lnTo>
                  <a:pt x="334739" y="45246"/>
                </a:lnTo>
                <a:lnTo>
                  <a:pt x="296515" y="20933"/>
                </a:lnTo>
                <a:lnTo>
                  <a:pt x="253187" y="5439"/>
                </a:lnTo>
                <a:lnTo>
                  <a:pt x="205993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698619" y="3633012"/>
            <a:ext cx="429298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Выбор рынка и поиск покупателя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74539" y="2440501"/>
            <a:ext cx="3383661" cy="9618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Подготовка </a:t>
            </a:r>
            <a:r>
              <a:rPr sz="2000" b="1" cap="all" dirty="0" err="1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товара</a:t>
            </a: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</a:t>
            </a:r>
            <a:endParaRPr lang="ru-RU" sz="2000" b="1" cap="all" dirty="0" smtClean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b="1" cap="all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к </a:t>
            </a: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требованиям </a:t>
            </a:r>
            <a:r>
              <a:rPr sz="2000" b="1" cap="all" dirty="0" err="1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рынка</a:t>
            </a: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</a:t>
            </a:r>
            <a:endParaRPr lang="ru-RU" sz="2000" b="1" cap="all" dirty="0" smtClean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b="1" cap="all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или</a:t>
            </a:r>
            <a:r>
              <a:rPr sz="2000" b="1" cap="all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 </a:t>
            </a: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покупателя</a:t>
            </a:r>
          </a:p>
        </p:txBody>
      </p:sp>
      <p:sp>
        <p:nvSpPr>
          <p:cNvPr id="5" name="object 5"/>
          <p:cNvSpPr/>
          <p:nvPr/>
        </p:nvSpPr>
        <p:spPr>
          <a:xfrm>
            <a:off x="3991102" y="3584321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867" y="0"/>
                </a:moveTo>
                <a:lnTo>
                  <a:pt x="158673" y="5438"/>
                </a:lnTo>
                <a:lnTo>
                  <a:pt x="115345" y="20930"/>
                </a:lnTo>
                <a:lnTo>
                  <a:pt x="77121" y="45236"/>
                </a:lnTo>
                <a:lnTo>
                  <a:pt x="45236" y="77121"/>
                </a:lnTo>
                <a:lnTo>
                  <a:pt x="20930" y="115345"/>
                </a:lnTo>
                <a:lnTo>
                  <a:pt x="5438" y="158673"/>
                </a:lnTo>
                <a:lnTo>
                  <a:pt x="0" y="205866"/>
                </a:lnTo>
                <a:lnTo>
                  <a:pt x="5438" y="253097"/>
                </a:lnTo>
                <a:lnTo>
                  <a:pt x="20930" y="296450"/>
                </a:lnTo>
                <a:lnTo>
                  <a:pt x="45236" y="334690"/>
                </a:lnTo>
                <a:lnTo>
                  <a:pt x="77121" y="366583"/>
                </a:lnTo>
                <a:lnTo>
                  <a:pt x="115345" y="390892"/>
                </a:lnTo>
                <a:lnTo>
                  <a:pt x="158673" y="406384"/>
                </a:lnTo>
                <a:lnTo>
                  <a:pt x="205867" y="411822"/>
                </a:lnTo>
                <a:lnTo>
                  <a:pt x="253107" y="406384"/>
                </a:lnTo>
                <a:lnTo>
                  <a:pt x="296468" y="390892"/>
                </a:lnTo>
                <a:lnTo>
                  <a:pt x="334716" y="366583"/>
                </a:lnTo>
                <a:lnTo>
                  <a:pt x="366614" y="334690"/>
                </a:lnTo>
                <a:lnTo>
                  <a:pt x="390927" y="296450"/>
                </a:lnTo>
                <a:lnTo>
                  <a:pt x="406421" y="253097"/>
                </a:lnTo>
                <a:lnTo>
                  <a:pt x="411861" y="205866"/>
                </a:lnTo>
                <a:lnTo>
                  <a:pt x="406421" y="158673"/>
                </a:lnTo>
                <a:lnTo>
                  <a:pt x="390927" y="115345"/>
                </a:lnTo>
                <a:lnTo>
                  <a:pt x="366614" y="77121"/>
                </a:lnTo>
                <a:lnTo>
                  <a:pt x="334716" y="45236"/>
                </a:lnTo>
                <a:lnTo>
                  <a:pt x="296468" y="20930"/>
                </a:lnTo>
                <a:lnTo>
                  <a:pt x="253107" y="5438"/>
                </a:lnTo>
                <a:lnTo>
                  <a:pt x="205867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125595" y="3647338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1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87201" y="2608858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2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15137" y="458977"/>
            <a:ext cx="2758821" cy="5471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02436" y="1005586"/>
            <a:ext cx="35886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cap="all" dirty="0">
                <a:latin typeface="Arial Narrow"/>
                <a:cs typeface="Arial Narrow"/>
              </a:rPr>
              <a:t>экспортного</a:t>
            </a:r>
            <a:r>
              <a:rPr sz="2800" b="1" cap="all" spc="-275" dirty="0">
                <a:latin typeface="Arial Narrow"/>
                <a:cs typeface="Arial Narrow"/>
              </a:rPr>
              <a:t> </a:t>
            </a:r>
            <a:r>
              <a:rPr sz="2800" b="1" cap="all" spc="-220" dirty="0">
                <a:latin typeface="Arial Narrow"/>
                <a:cs typeface="Arial Narrow"/>
              </a:rPr>
              <a:t>проекта</a:t>
            </a:r>
            <a:endParaRPr sz="2800" b="1" cap="all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05044" y="2574068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993" y="0"/>
                </a:moveTo>
                <a:lnTo>
                  <a:pt x="158753" y="5439"/>
                </a:lnTo>
                <a:lnTo>
                  <a:pt x="115392" y="20933"/>
                </a:lnTo>
                <a:lnTo>
                  <a:pt x="77144" y="45246"/>
                </a:lnTo>
                <a:lnTo>
                  <a:pt x="45246" y="77144"/>
                </a:lnTo>
                <a:lnTo>
                  <a:pt x="20933" y="115392"/>
                </a:lnTo>
                <a:lnTo>
                  <a:pt x="5439" y="158753"/>
                </a:lnTo>
                <a:lnTo>
                  <a:pt x="0" y="205994"/>
                </a:lnTo>
                <a:lnTo>
                  <a:pt x="5439" y="253187"/>
                </a:lnTo>
                <a:lnTo>
                  <a:pt x="20933" y="296515"/>
                </a:lnTo>
                <a:lnTo>
                  <a:pt x="45246" y="334739"/>
                </a:lnTo>
                <a:lnTo>
                  <a:pt x="77144" y="366624"/>
                </a:lnTo>
                <a:lnTo>
                  <a:pt x="115392" y="390930"/>
                </a:lnTo>
                <a:lnTo>
                  <a:pt x="158753" y="406422"/>
                </a:lnTo>
                <a:lnTo>
                  <a:pt x="205993" y="411861"/>
                </a:lnTo>
                <a:lnTo>
                  <a:pt x="253187" y="406422"/>
                </a:lnTo>
                <a:lnTo>
                  <a:pt x="296515" y="390930"/>
                </a:lnTo>
                <a:lnTo>
                  <a:pt x="334739" y="366624"/>
                </a:lnTo>
                <a:lnTo>
                  <a:pt x="366624" y="334739"/>
                </a:lnTo>
                <a:lnTo>
                  <a:pt x="390930" y="296515"/>
                </a:lnTo>
                <a:lnTo>
                  <a:pt x="406422" y="253187"/>
                </a:lnTo>
                <a:lnTo>
                  <a:pt x="411861" y="205994"/>
                </a:lnTo>
                <a:lnTo>
                  <a:pt x="406422" y="158753"/>
                </a:lnTo>
                <a:lnTo>
                  <a:pt x="390930" y="115392"/>
                </a:lnTo>
                <a:lnTo>
                  <a:pt x="366624" y="77144"/>
                </a:lnTo>
                <a:lnTo>
                  <a:pt x="334739" y="45246"/>
                </a:lnTo>
                <a:lnTo>
                  <a:pt x="296515" y="20933"/>
                </a:lnTo>
                <a:lnTo>
                  <a:pt x="253187" y="5439"/>
                </a:lnTo>
                <a:lnTo>
                  <a:pt x="205993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446901" y="1511097"/>
            <a:ext cx="412115" cy="374650"/>
          </a:xfrm>
          <a:custGeom>
            <a:avLst/>
            <a:gdLst/>
            <a:ahLst/>
            <a:cxnLst/>
            <a:rect l="l" t="t" r="r" b="b"/>
            <a:pathLst>
              <a:path w="412114" h="374650">
                <a:moveTo>
                  <a:pt x="205867" y="0"/>
                </a:moveTo>
                <a:lnTo>
                  <a:pt x="158673" y="4944"/>
                </a:lnTo>
                <a:lnTo>
                  <a:pt x="115345" y="19028"/>
                </a:lnTo>
                <a:lnTo>
                  <a:pt x="77121" y="41128"/>
                </a:lnTo>
                <a:lnTo>
                  <a:pt x="45236" y="70118"/>
                </a:lnTo>
                <a:lnTo>
                  <a:pt x="20930" y="104876"/>
                </a:lnTo>
                <a:lnTo>
                  <a:pt x="5438" y="144277"/>
                </a:lnTo>
                <a:lnTo>
                  <a:pt x="0" y="187198"/>
                </a:lnTo>
                <a:lnTo>
                  <a:pt x="5438" y="230118"/>
                </a:lnTo>
                <a:lnTo>
                  <a:pt x="20930" y="269519"/>
                </a:lnTo>
                <a:lnTo>
                  <a:pt x="45236" y="304277"/>
                </a:lnTo>
                <a:lnTo>
                  <a:pt x="77121" y="333267"/>
                </a:lnTo>
                <a:lnTo>
                  <a:pt x="115345" y="355367"/>
                </a:lnTo>
                <a:lnTo>
                  <a:pt x="158673" y="369451"/>
                </a:lnTo>
                <a:lnTo>
                  <a:pt x="205867" y="374396"/>
                </a:lnTo>
                <a:lnTo>
                  <a:pt x="253107" y="369451"/>
                </a:lnTo>
                <a:lnTo>
                  <a:pt x="296468" y="355367"/>
                </a:lnTo>
                <a:lnTo>
                  <a:pt x="334716" y="333267"/>
                </a:lnTo>
                <a:lnTo>
                  <a:pt x="366614" y="304277"/>
                </a:lnTo>
                <a:lnTo>
                  <a:pt x="390927" y="269519"/>
                </a:lnTo>
                <a:lnTo>
                  <a:pt x="406421" y="230118"/>
                </a:lnTo>
                <a:lnTo>
                  <a:pt x="411861" y="187198"/>
                </a:lnTo>
                <a:lnTo>
                  <a:pt x="406421" y="144277"/>
                </a:lnTo>
                <a:lnTo>
                  <a:pt x="390927" y="104876"/>
                </a:lnTo>
                <a:lnTo>
                  <a:pt x="366614" y="70118"/>
                </a:lnTo>
                <a:lnTo>
                  <a:pt x="334716" y="41128"/>
                </a:lnTo>
                <a:lnTo>
                  <a:pt x="296468" y="19028"/>
                </a:lnTo>
                <a:lnTo>
                  <a:pt x="253107" y="4944"/>
                </a:lnTo>
                <a:lnTo>
                  <a:pt x="205867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605019" y="3690821"/>
            <a:ext cx="421678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Выбор рынка и поиск покупателя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46901" y="2581495"/>
            <a:ext cx="359156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Подготовка товара к требованиям рынка или  покупателя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987921" y="938778"/>
            <a:ext cx="2927480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Заключение внешнеторгового контракта и</a:t>
            </a:r>
          </a:p>
          <a:p>
            <a:pPr marL="12700">
              <a:lnSpc>
                <a:spcPct val="100000"/>
              </a:lnSpc>
            </a:pPr>
            <a:r>
              <a:rPr sz="2000" b="1" cap="all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производство товаров на экспорт</a:t>
            </a:r>
          </a:p>
        </p:txBody>
      </p:sp>
      <p:sp>
        <p:nvSpPr>
          <p:cNvPr id="7" name="object 7"/>
          <p:cNvSpPr/>
          <p:nvPr/>
        </p:nvSpPr>
        <p:spPr>
          <a:xfrm>
            <a:off x="3991102" y="3584321"/>
            <a:ext cx="412115" cy="412115"/>
          </a:xfrm>
          <a:custGeom>
            <a:avLst/>
            <a:gdLst/>
            <a:ahLst/>
            <a:cxnLst/>
            <a:rect l="l" t="t" r="r" b="b"/>
            <a:pathLst>
              <a:path w="412114" h="412114">
                <a:moveTo>
                  <a:pt x="205867" y="0"/>
                </a:moveTo>
                <a:lnTo>
                  <a:pt x="158673" y="5438"/>
                </a:lnTo>
                <a:lnTo>
                  <a:pt x="115345" y="20930"/>
                </a:lnTo>
                <a:lnTo>
                  <a:pt x="77121" y="45236"/>
                </a:lnTo>
                <a:lnTo>
                  <a:pt x="45236" y="77121"/>
                </a:lnTo>
                <a:lnTo>
                  <a:pt x="20930" y="115345"/>
                </a:lnTo>
                <a:lnTo>
                  <a:pt x="5438" y="158673"/>
                </a:lnTo>
                <a:lnTo>
                  <a:pt x="0" y="205866"/>
                </a:lnTo>
                <a:lnTo>
                  <a:pt x="5438" y="253097"/>
                </a:lnTo>
                <a:lnTo>
                  <a:pt x="20930" y="296450"/>
                </a:lnTo>
                <a:lnTo>
                  <a:pt x="45236" y="334690"/>
                </a:lnTo>
                <a:lnTo>
                  <a:pt x="77121" y="366583"/>
                </a:lnTo>
                <a:lnTo>
                  <a:pt x="115345" y="390892"/>
                </a:lnTo>
                <a:lnTo>
                  <a:pt x="158673" y="406384"/>
                </a:lnTo>
                <a:lnTo>
                  <a:pt x="205867" y="411822"/>
                </a:lnTo>
                <a:lnTo>
                  <a:pt x="253107" y="406384"/>
                </a:lnTo>
                <a:lnTo>
                  <a:pt x="296468" y="390892"/>
                </a:lnTo>
                <a:lnTo>
                  <a:pt x="334716" y="366583"/>
                </a:lnTo>
                <a:lnTo>
                  <a:pt x="366614" y="334690"/>
                </a:lnTo>
                <a:lnTo>
                  <a:pt x="390927" y="296450"/>
                </a:lnTo>
                <a:lnTo>
                  <a:pt x="406421" y="253097"/>
                </a:lnTo>
                <a:lnTo>
                  <a:pt x="411861" y="205866"/>
                </a:lnTo>
                <a:lnTo>
                  <a:pt x="406421" y="158673"/>
                </a:lnTo>
                <a:lnTo>
                  <a:pt x="390927" y="115345"/>
                </a:lnTo>
                <a:lnTo>
                  <a:pt x="366614" y="77121"/>
                </a:lnTo>
                <a:lnTo>
                  <a:pt x="334716" y="45236"/>
                </a:lnTo>
                <a:lnTo>
                  <a:pt x="296468" y="20930"/>
                </a:lnTo>
                <a:lnTo>
                  <a:pt x="253107" y="5438"/>
                </a:lnTo>
                <a:lnTo>
                  <a:pt x="205867" y="0"/>
                </a:lnTo>
                <a:close/>
              </a:path>
            </a:pathLst>
          </a:custGeom>
          <a:solidFill>
            <a:srgbClr val="548E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125595" y="3647338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1</a:t>
            </a:r>
            <a:endParaRPr sz="1800">
              <a:latin typeface="Arial Narrow"/>
              <a:cs typeface="Arial Narro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52998" y="2620518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2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94855" y="1548562"/>
            <a:ext cx="116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10" dirty="0">
                <a:solidFill>
                  <a:srgbClr val="FFFFFF"/>
                </a:solidFill>
                <a:latin typeface="Arial Narrow"/>
                <a:cs typeface="Arial Narrow"/>
              </a:rPr>
              <a:t>3</a:t>
            </a:r>
            <a:endParaRPr sz="1800" dirty="0">
              <a:latin typeface="Arial Narrow"/>
              <a:cs typeface="Arial Narrow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15137" y="458977"/>
            <a:ext cx="2758821" cy="5471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02436" y="1005586"/>
            <a:ext cx="4202583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cap="all" dirty="0">
                <a:latin typeface="Arial Narrow" panose="020B0606020202030204" pitchFamily="34" charset="0"/>
                <a:cs typeface="Arial" panose="020B0604020202020204" pitchFamily="34" charset="0"/>
              </a:rPr>
              <a:t>экспортного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</TotalTime>
  <Words>445</Words>
  <Application>Microsoft Office PowerPoint</Application>
  <PresentationFormat>Экран (16:9)</PresentationFormat>
  <Paragraphs>136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Arial Black</vt:lpstr>
      <vt:lpstr>Arial Narrow</vt:lpstr>
      <vt:lpstr>Calibri</vt:lpstr>
      <vt:lpstr>Gill Sans MT</vt:lpstr>
      <vt:lpstr>Tahoma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экспортного проекта</vt:lpstr>
      <vt:lpstr>Экспортного проекта</vt:lpstr>
      <vt:lpstr>экспортного проекта</vt:lpstr>
      <vt:lpstr>экспортного проекта</vt:lpstr>
      <vt:lpstr>экспортного проекта</vt:lpstr>
      <vt:lpstr>экспортного проекта</vt:lpstr>
      <vt:lpstr>Каждому этапу  Экспортного проекта  соответствует своя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итоге</vt:lpstr>
      <vt:lpstr>Презентация PowerPoint</vt:lpstr>
      <vt:lpstr>Презентация PowerPoint</vt:lpstr>
      <vt:lpstr>Презентация PowerPoint</vt:lpstr>
      <vt:lpstr>Как сложное сделать</vt:lpstr>
      <vt:lpstr>единое окно финансовой и нефинансовой поддержки экспорта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Форма обучения</vt:lpstr>
      <vt:lpstr>планируемый объем поддержки РЭЦ в 2018</vt:lpstr>
      <vt:lpstr>в 20 регионах России</vt:lpstr>
      <vt:lpstr>Белоруссия</vt:lpstr>
      <vt:lpstr>Презентация PowerPoint</vt:lpstr>
      <vt:lpstr>KEEP CALM and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тизер</dc:title>
  <dc:creator>Агаев Сергей Владимирович</dc:creator>
  <cp:lastModifiedBy>Топольян Екатерина Левоновна</cp:lastModifiedBy>
  <cp:revision>30</cp:revision>
  <cp:lastPrinted>2018-06-25T11:12:41Z</cp:lastPrinted>
  <dcterms:created xsi:type="dcterms:W3CDTF">2018-06-25T08:00:20Z</dcterms:created>
  <dcterms:modified xsi:type="dcterms:W3CDTF">2018-06-26T07:17:46Z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2018-04-13T00:00:00Z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2018-06-25T00:00:00Z</vt:filetime>
  </property>
</Properties>
</file>