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drawings/drawing1.xml" ContentType="application/vnd.openxmlformats-officedocument.drawingml.chartshapes+xml"/>
  <Override PartName="/ppt/charts/chart3.xml" ContentType="application/vnd.openxmlformats-officedocument.drawingml.chart+xml"/>
  <Override PartName="/ppt/theme/themeOverride1.xml" ContentType="application/vnd.openxmlformats-officedocument.themeOverride+xml"/>
  <Override PartName="/ppt/drawings/drawing2.xml" ContentType="application/vnd.openxmlformats-officedocument.drawingml.chartshapes+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rts/chart7.xml" ContentType="application/vnd.openxmlformats-officedocument.drawingml.chart+xml"/>
  <Override PartName="/ppt/drawings/drawing3.xml" ContentType="application/vnd.openxmlformats-officedocument.drawingml.chartshapes+xml"/>
  <Override PartName="/ppt/charts/chart8.xml" ContentType="application/vnd.openxmlformats-officedocument.drawingml.chart+xml"/>
  <Override PartName="/ppt/charts/chart9.xml" ContentType="application/vnd.openxmlformats-officedocument.drawingml.chart+xml"/>
  <Override PartName="/ppt/drawings/drawing4.xml" ContentType="application/vnd.openxmlformats-officedocument.drawingml.chartshapes+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rts/chart10.xml" ContentType="application/vnd.openxmlformats-officedocument.drawingml.chart+xml"/>
  <Override PartName="/ppt/theme/themeOverride2.xml" ContentType="application/vnd.openxmlformats-officedocument.themeOverride+xml"/>
  <Override PartName="/ppt/drawings/drawing5.xml" ContentType="application/vnd.openxmlformats-officedocument.drawingml.chartshapes+xml"/>
  <Override PartName="/ppt/charts/chart11.xml" ContentType="application/vnd.openxmlformats-officedocument.drawingml.chart+xml"/>
  <Override PartName="/ppt/drawings/drawing6.xml" ContentType="application/vnd.openxmlformats-officedocument.drawingml.chartshapes+xml"/>
  <Override PartName="/ppt/charts/chart12.xml" ContentType="application/vnd.openxmlformats-officedocument.drawingml.chart+xml"/>
  <Override PartName="/ppt/drawings/drawing7.xml" ContentType="application/vnd.openxmlformats-officedocument.drawingml.chartshapes+xml"/>
  <Override PartName="/ppt/charts/chart13.xml" ContentType="application/vnd.openxmlformats-officedocument.drawingml.chart+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4.xml" ContentType="application/vnd.openxmlformats-officedocument.drawingml.chart+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4056" r:id="rId1"/>
  </p:sldMasterIdLst>
  <p:notesMasterIdLst>
    <p:notesMasterId r:id="rId68"/>
  </p:notesMasterIdLst>
  <p:sldIdLst>
    <p:sldId id="410" r:id="rId2"/>
    <p:sldId id="316" r:id="rId3"/>
    <p:sldId id="267" r:id="rId4"/>
    <p:sldId id="359" r:id="rId5"/>
    <p:sldId id="269" r:id="rId6"/>
    <p:sldId id="263" r:id="rId7"/>
    <p:sldId id="320" r:id="rId8"/>
    <p:sldId id="321" r:id="rId9"/>
    <p:sldId id="322" r:id="rId10"/>
    <p:sldId id="323" r:id="rId11"/>
    <p:sldId id="414" r:id="rId12"/>
    <p:sldId id="312" r:id="rId13"/>
    <p:sldId id="364" r:id="rId14"/>
    <p:sldId id="415" r:id="rId15"/>
    <p:sldId id="273" r:id="rId16"/>
    <p:sldId id="262" r:id="rId17"/>
    <p:sldId id="261" r:id="rId18"/>
    <p:sldId id="264" r:id="rId19"/>
    <p:sldId id="413" r:id="rId20"/>
    <p:sldId id="319" r:id="rId21"/>
    <p:sldId id="258" r:id="rId22"/>
    <p:sldId id="257" r:id="rId23"/>
    <p:sldId id="266" r:id="rId24"/>
    <p:sldId id="317" r:id="rId25"/>
    <p:sldId id="411" r:id="rId26"/>
    <p:sldId id="324" r:id="rId27"/>
    <p:sldId id="260" r:id="rId28"/>
    <p:sldId id="272" r:id="rId29"/>
    <p:sldId id="412" r:id="rId30"/>
    <p:sldId id="371" r:id="rId31"/>
    <p:sldId id="372" r:id="rId32"/>
    <p:sldId id="373" r:id="rId33"/>
    <p:sldId id="374" r:id="rId34"/>
    <p:sldId id="375" r:id="rId35"/>
    <p:sldId id="376" r:id="rId36"/>
    <p:sldId id="377" r:id="rId37"/>
    <p:sldId id="379" r:id="rId38"/>
    <p:sldId id="380" r:id="rId39"/>
    <p:sldId id="381" r:id="rId40"/>
    <p:sldId id="404" r:id="rId41"/>
    <p:sldId id="382" r:id="rId42"/>
    <p:sldId id="383" r:id="rId43"/>
    <p:sldId id="384" r:id="rId44"/>
    <p:sldId id="385" r:id="rId45"/>
    <p:sldId id="405" r:id="rId46"/>
    <p:sldId id="386" r:id="rId47"/>
    <p:sldId id="387" r:id="rId48"/>
    <p:sldId id="388" r:id="rId49"/>
    <p:sldId id="389" r:id="rId50"/>
    <p:sldId id="406" r:id="rId51"/>
    <p:sldId id="390" r:id="rId52"/>
    <p:sldId id="391" r:id="rId53"/>
    <p:sldId id="392" r:id="rId54"/>
    <p:sldId id="393" r:id="rId55"/>
    <p:sldId id="407" r:id="rId56"/>
    <p:sldId id="394" r:id="rId57"/>
    <p:sldId id="395" r:id="rId58"/>
    <p:sldId id="396" r:id="rId59"/>
    <p:sldId id="397" r:id="rId60"/>
    <p:sldId id="398" r:id="rId61"/>
    <p:sldId id="399" r:id="rId62"/>
    <p:sldId id="400" r:id="rId63"/>
    <p:sldId id="408" r:id="rId64"/>
    <p:sldId id="401" r:id="rId65"/>
    <p:sldId id="402" r:id="rId66"/>
    <p:sldId id="403" r:id="rId67"/>
  </p:sldIdLst>
  <p:sldSz cx="9906000" cy="6858000" type="A4"/>
  <p:notesSz cx="6797675" cy="9928225"/>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9F0F7"/>
    <a:srgbClr val="54E257"/>
    <a:srgbClr val="AA780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Светлый стиль 3 - акцент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16DA210-FB5B-4158-B5E0-FEB733F419BA}" styleName="Светлый стиль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012ECD-51FC-41F1-AA8D-1B2483CD663E}" styleName="Светлый стиль 2 - акцент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Светлый стиль 1 - акцент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Стиль из темы 1 - акцент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8D230F3-CF80-4859-8CE7-A43EE81993B5}" styleName="Светлый стиль 1 - акцент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E8B1032C-EA38-4F05-BA0D-38AFFFC7BED3}" styleName="Светлый стиль 3 - акцент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F1AB2-1976-4502-BF36-3FF5EA218861}" styleName="Средний стиль 4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16D9F66E-5EB9-4882-86FB-DCBF35E3C3E4}" styleName="Средний стиль 4 - акцент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B301B821-A1FF-4177-AEE7-76D212191A09}" styleName="Средний стиль 1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08FB837D-C827-4EFA-A057-4D05807E0F7C}" styleName="Стиль из темы 1 - акцент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E25E649-3F16-4E02-A733-19D2CDBF48F0}" styleName="Средний стиль 3 - акцент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9DCAF9ED-07DC-4A11-8D7F-57B35C25682E}" styleName="Средний стиль 1 - акцент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C4B1156A-380E-4F78-BDF5-A606A8083BF9}" styleName="Средний стиль 4 - акцент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D7B26C5-4107-4FEC-AEDC-1716B250A1EF}" styleName="Светлый стиль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FD0F851-EC5A-4D38-B0AD-8093EC10F338}" styleName="Светлый стиль 1 - акцент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8EC20E35-A176-4012-BC5E-935CFFF8708E}" styleName="Средний стиль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27102A9-8310-4765-A935-A1911B00CA55}" styleName="Светлый стиль 1 - акцент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912C8C85-51F0-491E-9774-3900AFEF0FD7}" styleName="Светлый стиль 2 - акцент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72833802-FEF1-4C79-8D5D-14CF1EAF98D9}" styleName="Светлый стиль 2 - акцент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DA37D80-6434-44D0-A028-1B22A696006F}" styleName="Светлый стиль 3 - акцент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8A107856-5554-42FB-B03E-39F5DBC370BA}" styleName="Средний стиль 4 - акцент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E3FDE45-AF77-4B5C-9715-49D594BDF05E}" styleName="Светлый стиль 1 - акцент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360" autoAdjust="0"/>
    <p:restoredTop sz="89464" autoAdjust="0"/>
  </p:normalViewPr>
  <p:slideViewPr>
    <p:cSldViewPr>
      <p:cViewPr>
        <p:scale>
          <a:sx n="60" d="100"/>
          <a:sy n="60" d="100"/>
        </p:scale>
        <p:origin x="-1328" y="-72"/>
      </p:cViewPr>
      <p:guideLst>
        <p:guide orient="horz" pos="2160"/>
        <p:guide pos="3120"/>
      </p:guideLst>
    </p:cSldViewPr>
  </p:slideViewPr>
  <p:outlineViewPr>
    <p:cViewPr>
      <p:scale>
        <a:sx n="33" d="100"/>
        <a:sy n="33" d="100"/>
      </p:scale>
      <p:origin x="36"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_____Microsoft_Excel1.xlsx"/></Relationships>
</file>

<file path=ppt/charts/_rels/chart10.xml.rels><?xml version="1.0" encoding="UTF-8" standalone="yes"?>
<Relationships xmlns="http://schemas.openxmlformats.org/package/2006/relationships"><Relationship Id="rId3" Type="http://schemas.openxmlformats.org/officeDocument/2006/relationships/chartUserShapes" Target="../drawings/drawing5.xml"/><Relationship Id="rId2" Type="http://schemas.openxmlformats.org/officeDocument/2006/relationships/package" Target="../embeddings/_____Microsoft_Excel6.xlsx"/><Relationship Id="rId1" Type="http://schemas.openxmlformats.org/officeDocument/2006/relationships/themeOverride" Target="../theme/themeOverride2.xml"/></Relationships>
</file>

<file path=ppt/charts/_rels/chart11.xml.rels><?xml version="1.0" encoding="UTF-8" standalone="yes"?>
<Relationships xmlns="http://schemas.openxmlformats.org/package/2006/relationships"><Relationship Id="rId2" Type="http://schemas.openxmlformats.org/officeDocument/2006/relationships/chartUserShapes" Target="../drawings/drawing6.xml"/><Relationship Id="rId1" Type="http://schemas.openxmlformats.org/officeDocument/2006/relationships/package" Target="../embeddings/_____Microsoft_Excel7.xlsx"/></Relationships>
</file>

<file path=ppt/charts/_rels/chart12.xml.rels><?xml version="1.0" encoding="UTF-8" standalone="yes"?>
<Relationships xmlns="http://schemas.openxmlformats.org/package/2006/relationships"><Relationship Id="rId2" Type="http://schemas.openxmlformats.org/officeDocument/2006/relationships/chartUserShapes" Target="../drawings/drawing7.xml"/><Relationship Id="rId1" Type="http://schemas.openxmlformats.org/officeDocument/2006/relationships/package" Target="../embeddings/_____Microsoft_Excel8.xlsx"/></Relationships>
</file>

<file path=ppt/charts/_rels/chart13.xml.rels><?xml version="1.0" encoding="UTF-8" standalone="yes"?>
<Relationships xmlns="http://schemas.openxmlformats.org/package/2006/relationships"><Relationship Id="rId1" Type="http://schemas.openxmlformats.org/officeDocument/2006/relationships/package" Target="../embeddings/_____Microsoft_Excel9.xlsx"/></Relationships>
</file>

<file path=ppt/charts/_rels/chart14.xml.rels><?xml version="1.0" encoding="UTF-8" standalone="yes"?>
<Relationships xmlns="http://schemas.openxmlformats.org/package/2006/relationships"><Relationship Id="rId1" Type="http://schemas.openxmlformats.org/officeDocument/2006/relationships/package" Target="../embeddings/_____Microsoft_Excel10.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_____Microsoft_Excel2.xlsx"/></Relationships>
</file>

<file path=ppt/charts/_rels/chart3.xml.rels><?xml version="1.0" encoding="UTF-8" standalone="yes"?>
<Relationships xmlns="http://schemas.openxmlformats.org/package/2006/relationships"><Relationship Id="rId3" Type="http://schemas.openxmlformats.org/officeDocument/2006/relationships/chartUserShapes" Target="../drawings/drawing2.xml"/><Relationship Id="rId2" Type="http://schemas.openxmlformats.org/officeDocument/2006/relationships/package" Target="../embeddings/_____Microsoft_Excel3.xlsx"/><Relationship Id="rId1" Type="http://schemas.openxmlformats.org/officeDocument/2006/relationships/themeOverride" Target="../theme/themeOverride1.xml"/></Relationships>
</file>

<file path=ppt/charts/_rels/chart4.xml.rels><?xml version="1.0" encoding="UTF-8" standalone="yes"?>
<Relationships xmlns="http://schemas.openxmlformats.org/package/2006/relationships"><Relationship Id="rId1" Type="http://schemas.openxmlformats.org/officeDocument/2006/relationships/oleObject" Target="file:///\\FU\obmen\&#1055;&#1054;&#1063;&#1058;&#1040;%20&#1044;&#1054;&#1061;&#1054;&#1044;&#1067;\250220\&#1044;&#1080;&#1072;&#1075;&#1088;&#1072;&#1084;&#1084;&#1099;.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FU\obmen\&#1057;&#1058;&#1040;&#1056;&#1054;&#1042;&#1045;&#1056;&#1054;&#1042;&#1040;\&#1041;&#1102;&#1076;&#1078;&#1077;&#1090;%20&#1076;&#1083;&#1103;%20&#1075;&#1088;&#1072;&#1078;&#1076;&#1072;&#1085;\&#1048;&#1089;&#1087;%20&#1079;&#1072;%202018%20&#1075;&#1086;&#1076;\&#1044;&#1080;&#1072;&#1075;&#1088;&#1072;&#1084;&#1084;&#1099;%20&#1076;&#1086;&#1093;&#1086;&#1076;&#1099;.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FU\obmen\&#1055;&#1054;&#1063;&#1058;&#1040;%20&#1044;&#1054;&#1061;&#1054;&#1044;&#1067;\250220\&#1044;&#1080;&#1072;&#1075;&#1088;&#1072;&#1084;&#1084;&#1099;.xlsx" TargetMode="External"/></Relationships>
</file>

<file path=ppt/charts/_rels/chart7.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_____Microsoft_Excel4.xlsx"/></Relationships>
</file>

<file path=ppt/charts/_rels/chart8.xml.rels><?xml version="1.0" encoding="UTF-8" standalone="yes"?>
<Relationships xmlns="http://schemas.openxmlformats.org/package/2006/relationships"><Relationship Id="rId1" Type="http://schemas.openxmlformats.org/officeDocument/2006/relationships/oleObject" Target="file:///\\FU\obmen\&#1055;&#1054;&#1063;&#1058;&#1040;%20&#1044;&#1054;&#1061;&#1054;&#1044;&#1067;\250220\&#1044;&#1080;&#1072;&#1075;&#1088;&#1072;&#1084;&#1084;&#1099;.xlsx" TargetMode="External"/></Relationships>
</file>

<file path=ppt/charts/_rels/chart9.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package" Target="../embeddings/_____Microsoft_Excel5.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40"/>
    </mc:Choice>
    <mc:Fallback>
      <c:style val="40"/>
    </mc:Fallback>
  </mc:AlternateContent>
  <c:chart>
    <c:autoTitleDeleted val="1"/>
    <c:view3D>
      <c:rotX val="15"/>
      <c:rotY val="20"/>
      <c:rAngAx val="1"/>
    </c:view3D>
    <c:floor>
      <c:thickness val="0"/>
    </c:floor>
    <c:sideWall>
      <c:thickness val="0"/>
    </c:sideWall>
    <c:backWall>
      <c:thickness val="0"/>
    </c:backWall>
    <c:plotArea>
      <c:layout>
        <c:manualLayout>
          <c:layoutTarget val="inner"/>
          <c:xMode val="edge"/>
          <c:yMode val="edge"/>
          <c:x val="1.8536076029217123E-4"/>
          <c:y val="1.6592587772101652E-2"/>
          <c:w val="0.97360002620685449"/>
          <c:h val="0.80936778056161118"/>
        </c:manualLayout>
      </c:layout>
      <c:bar3DChart>
        <c:barDir val="col"/>
        <c:grouping val="clustered"/>
        <c:varyColors val="0"/>
        <c:ser>
          <c:idx val="0"/>
          <c:order val="0"/>
          <c:tx>
            <c:strRef>
              <c:f>Лист1!$B$1</c:f>
              <c:strCache>
                <c:ptCount val="1"/>
                <c:pt idx="0">
                  <c:v>ДОХОДЫ</c:v>
                </c:pt>
              </c:strCache>
            </c:strRef>
          </c:tx>
          <c:spPr>
            <a:solidFill>
              <a:schemeClr val="accent3">
                <a:lumMod val="60000"/>
                <a:lumOff val="40000"/>
              </a:schemeClr>
            </a:solidFill>
          </c:spPr>
          <c:invertIfNegative val="0"/>
          <c:dLbls>
            <c:dLbl>
              <c:idx val="0"/>
              <c:layout>
                <c:manualLayout>
                  <c:x val="-1.5768089259923502E-2"/>
                  <c:y val="5.5258733825746479E-3"/>
                </c:manualLayout>
              </c:layout>
              <c:showLegendKey val="0"/>
              <c:showVal val="1"/>
              <c:showCatName val="0"/>
              <c:showSerName val="0"/>
              <c:showPercent val="0"/>
              <c:showBubbleSize val="0"/>
            </c:dLbl>
            <c:dLbl>
              <c:idx val="1"/>
              <c:layout>
                <c:manualLayout>
                  <c:x val="-1.5800699723840208E-2"/>
                  <c:y val="1.6269156932287768E-5"/>
                </c:manualLayout>
              </c:layout>
              <c:showLegendKey val="0"/>
              <c:showVal val="1"/>
              <c:showCatName val="0"/>
              <c:showSerName val="0"/>
              <c:showPercent val="0"/>
              <c:showBubbleSize val="0"/>
            </c:dLbl>
            <c:dLbl>
              <c:idx val="2"/>
              <c:layout>
                <c:manualLayout>
                  <c:x val="-1.7401315108114164E-2"/>
                  <c:y val="-7.1200338398464194E-3"/>
                </c:manualLayout>
              </c:layout>
              <c:showLegendKey val="0"/>
              <c:showVal val="1"/>
              <c:showCatName val="0"/>
              <c:showSerName val="0"/>
              <c:showPercent val="0"/>
              <c:showBubbleSize val="0"/>
            </c:dLbl>
            <c:dLbl>
              <c:idx val="3"/>
              <c:layout>
                <c:manualLayout>
                  <c:x val="-2.5491328745397002E-2"/>
                  <c:y val="1.8765630267847999E-2"/>
                </c:manualLayout>
              </c:layout>
              <c:showLegendKey val="0"/>
              <c:showVal val="1"/>
              <c:showCatName val="0"/>
              <c:showSerName val="0"/>
              <c:showPercent val="0"/>
              <c:showBubbleSize val="0"/>
            </c:dLbl>
            <c:dLbl>
              <c:idx val="4"/>
              <c:layout>
                <c:manualLayout>
                  <c:x val="2.7991681479835576E-3"/>
                  <c:y val="-1.1335047017863534E-2"/>
                </c:manualLayout>
              </c:layout>
              <c:showLegendKey val="0"/>
              <c:showVal val="1"/>
              <c:showCatName val="0"/>
              <c:showSerName val="0"/>
              <c:showPercent val="0"/>
              <c:showBubbleSize val="0"/>
            </c:dLbl>
            <c:dLbl>
              <c:idx val="5"/>
              <c:layout>
                <c:manualLayout>
                  <c:x val="-5.1845698877148148E-3"/>
                  <c:y val="-4.8135012310328746E-4"/>
                </c:manualLayout>
              </c:layout>
              <c:showLegendKey val="0"/>
              <c:showVal val="1"/>
              <c:showCatName val="0"/>
              <c:showSerName val="0"/>
              <c:showPercent val="0"/>
              <c:showBubbleSize val="0"/>
            </c:dLbl>
            <c:dLbl>
              <c:idx val="6"/>
              <c:layout>
                <c:manualLayout>
                  <c:x val="-1.5072157158356032E-2"/>
                  <c:y val="-1.0484598507265153E-2"/>
                </c:manualLayout>
              </c:layout>
              <c:showLegendKey val="0"/>
              <c:showVal val="1"/>
              <c:showCatName val="0"/>
              <c:showSerName val="0"/>
              <c:showPercent val="0"/>
              <c:showBubbleSize val="0"/>
            </c:dLbl>
            <c:txPr>
              <a:bodyPr/>
              <a:lstStyle/>
              <a:p>
                <a:pPr>
                  <a:defRPr sz="1400" b="1"/>
                </a:pPr>
                <a:endParaRPr lang="ru-RU"/>
              </a:p>
            </c:txPr>
            <c:showLegendKey val="0"/>
            <c:showVal val="1"/>
            <c:showCatName val="0"/>
            <c:showSerName val="0"/>
            <c:showPercent val="0"/>
            <c:showBubbleSize val="0"/>
            <c:showLeaderLines val="0"/>
          </c:dLbls>
          <c:cat>
            <c:strRef>
              <c:f>Лист1!$A$2:$A$8</c:f>
              <c:strCache>
                <c:ptCount val="7"/>
                <c:pt idx="0">
                  <c:v>2013 год</c:v>
                </c:pt>
                <c:pt idx="1">
                  <c:v>2014 год </c:v>
                </c:pt>
                <c:pt idx="2">
                  <c:v>2015 год</c:v>
                </c:pt>
                <c:pt idx="3">
                  <c:v>2016 год</c:v>
                </c:pt>
                <c:pt idx="4">
                  <c:v>2017 год</c:v>
                </c:pt>
                <c:pt idx="5">
                  <c:v>2018 год</c:v>
                </c:pt>
                <c:pt idx="6">
                  <c:v>2019 год</c:v>
                </c:pt>
              </c:strCache>
            </c:strRef>
          </c:cat>
          <c:val>
            <c:numRef>
              <c:f>Лист1!$B$2:$B$8</c:f>
              <c:numCache>
                <c:formatCode>General</c:formatCode>
                <c:ptCount val="7"/>
                <c:pt idx="0">
                  <c:v>1514.8</c:v>
                </c:pt>
                <c:pt idx="1">
                  <c:v>1804.2</c:v>
                </c:pt>
                <c:pt idx="2">
                  <c:v>1683.7</c:v>
                </c:pt>
                <c:pt idx="3">
                  <c:v>1708.5</c:v>
                </c:pt>
                <c:pt idx="4">
                  <c:v>1786.1</c:v>
                </c:pt>
                <c:pt idx="5">
                  <c:v>1957.7</c:v>
                </c:pt>
                <c:pt idx="6">
                  <c:v>2158.5</c:v>
                </c:pt>
              </c:numCache>
            </c:numRef>
          </c:val>
        </c:ser>
        <c:ser>
          <c:idx val="1"/>
          <c:order val="1"/>
          <c:tx>
            <c:strRef>
              <c:f>Лист1!$C$1</c:f>
              <c:strCache>
                <c:ptCount val="1"/>
                <c:pt idx="0">
                  <c:v>РАСХОДЫ</c:v>
                </c:pt>
              </c:strCache>
            </c:strRef>
          </c:tx>
          <c:spPr>
            <a:solidFill>
              <a:schemeClr val="accent5">
                <a:lumMod val="60000"/>
                <a:lumOff val="40000"/>
              </a:schemeClr>
            </a:solidFill>
          </c:spPr>
          <c:invertIfNegative val="0"/>
          <c:dLbls>
            <c:dLbl>
              <c:idx val="0"/>
              <c:layout>
                <c:manualLayout>
                  <c:x val="2.1923531313980987E-2"/>
                  <c:y val="-2.1453811863469233E-2"/>
                </c:manualLayout>
              </c:layout>
              <c:showLegendKey val="0"/>
              <c:showVal val="1"/>
              <c:showCatName val="0"/>
              <c:showSerName val="0"/>
              <c:showPercent val="0"/>
              <c:showBubbleSize val="0"/>
            </c:dLbl>
            <c:dLbl>
              <c:idx val="1"/>
              <c:layout>
                <c:manualLayout>
                  <c:x val="3.1681995651276842E-2"/>
                  <c:y val="-4.6308528292063906E-3"/>
                </c:manualLayout>
              </c:layout>
              <c:showLegendKey val="0"/>
              <c:showVal val="1"/>
              <c:showCatName val="0"/>
              <c:showSerName val="0"/>
              <c:showPercent val="0"/>
              <c:showBubbleSize val="0"/>
            </c:dLbl>
            <c:dLbl>
              <c:idx val="2"/>
              <c:layout>
                <c:manualLayout>
                  <c:x val="2.7369722573198082E-2"/>
                  <c:y val="-1.409039143591579E-2"/>
                </c:manualLayout>
              </c:layout>
              <c:showLegendKey val="0"/>
              <c:showVal val="1"/>
              <c:showCatName val="0"/>
              <c:showSerName val="0"/>
              <c:showPercent val="0"/>
              <c:showBubbleSize val="0"/>
            </c:dLbl>
            <c:dLbl>
              <c:idx val="3"/>
              <c:layout>
                <c:manualLayout>
                  <c:x val="2.9674904295003003E-2"/>
                  <c:y val="5.0868230674953093E-4"/>
                </c:manualLayout>
              </c:layout>
              <c:showLegendKey val="0"/>
              <c:showVal val="1"/>
              <c:showCatName val="0"/>
              <c:showSerName val="0"/>
              <c:showPercent val="0"/>
              <c:showBubbleSize val="0"/>
            </c:dLbl>
            <c:dLbl>
              <c:idx val="4"/>
              <c:layout>
                <c:manualLayout>
                  <c:x val="4.9367902574317141E-2"/>
                  <c:y val="1.5932710766928058E-2"/>
                </c:manualLayout>
              </c:layout>
              <c:showLegendKey val="0"/>
              <c:showVal val="1"/>
              <c:showCatName val="0"/>
              <c:showSerName val="0"/>
              <c:showPercent val="0"/>
              <c:showBubbleSize val="0"/>
            </c:dLbl>
            <c:dLbl>
              <c:idx val="5"/>
              <c:layout>
                <c:manualLayout>
                  <c:x val="3.2181748113848718E-2"/>
                  <c:y val="1.2167679105314261E-2"/>
                </c:manualLayout>
              </c:layout>
              <c:showLegendKey val="0"/>
              <c:showVal val="1"/>
              <c:showCatName val="0"/>
              <c:showSerName val="0"/>
              <c:showPercent val="0"/>
              <c:showBubbleSize val="0"/>
            </c:dLbl>
            <c:dLbl>
              <c:idx val="6"/>
              <c:layout>
                <c:manualLayout>
                  <c:x val="3.8459095263106736E-2"/>
                  <c:y val="-7.3062332465991331E-3"/>
                </c:manualLayout>
              </c:layout>
              <c:showLegendKey val="0"/>
              <c:showVal val="1"/>
              <c:showCatName val="0"/>
              <c:showSerName val="0"/>
              <c:showPercent val="0"/>
              <c:showBubbleSize val="0"/>
            </c:dLbl>
            <c:txPr>
              <a:bodyPr/>
              <a:lstStyle/>
              <a:p>
                <a:pPr>
                  <a:defRPr sz="1400" b="1"/>
                </a:pPr>
                <a:endParaRPr lang="ru-RU"/>
              </a:p>
            </c:txPr>
            <c:showLegendKey val="0"/>
            <c:showVal val="1"/>
            <c:showCatName val="0"/>
            <c:showSerName val="0"/>
            <c:showPercent val="0"/>
            <c:showBubbleSize val="0"/>
            <c:showLeaderLines val="0"/>
          </c:dLbls>
          <c:cat>
            <c:strRef>
              <c:f>Лист1!$A$2:$A$8</c:f>
              <c:strCache>
                <c:ptCount val="7"/>
                <c:pt idx="0">
                  <c:v>2013 год</c:v>
                </c:pt>
                <c:pt idx="1">
                  <c:v>2014 год </c:v>
                </c:pt>
                <c:pt idx="2">
                  <c:v>2015 год</c:v>
                </c:pt>
                <c:pt idx="3">
                  <c:v>2016 год</c:v>
                </c:pt>
                <c:pt idx="4">
                  <c:v>2017 год</c:v>
                </c:pt>
                <c:pt idx="5">
                  <c:v>2018 год</c:v>
                </c:pt>
                <c:pt idx="6">
                  <c:v>2019 год</c:v>
                </c:pt>
              </c:strCache>
            </c:strRef>
          </c:cat>
          <c:val>
            <c:numRef>
              <c:f>Лист1!$C$2:$C$8</c:f>
              <c:numCache>
                <c:formatCode>0.0</c:formatCode>
                <c:ptCount val="7"/>
                <c:pt idx="0" formatCode="General">
                  <c:v>1547.8</c:v>
                </c:pt>
                <c:pt idx="1">
                  <c:v>1815</c:v>
                </c:pt>
                <c:pt idx="2" formatCode="General">
                  <c:v>1711.1</c:v>
                </c:pt>
                <c:pt idx="3" formatCode="General">
                  <c:v>1707.5</c:v>
                </c:pt>
                <c:pt idx="4" formatCode="General">
                  <c:v>1779.6</c:v>
                </c:pt>
                <c:pt idx="5" formatCode="General">
                  <c:v>1965</c:v>
                </c:pt>
                <c:pt idx="6" formatCode="General">
                  <c:v>2172.1</c:v>
                </c:pt>
              </c:numCache>
            </c:numRef>
          </c:val>
        </c:ser>
        <c:ser>
          <c:idx val="2"/>
          <c:order val="2"/>
          <c:tx>
            <c:strRef>
              <c:f>Лист1!$D$1</c:f>
              <c:strCache>
                <c:ptCount val="1"/>
                <c:pt idx="0">
                  <c:v>ИСТОЧНИКИ ФИНАНСИРОВАНИЯ</c:v>
                </c:pt>
              </c:strCache>
            </c:strRef>
          </c:tx>
          <c:spPr>
            <a:solidFill>
              <a:schemeClr val="accent1">
                <a:lumMod val="40000"/>
                <a:lumOff val="60000"/>
              </a:schemeClr>
            </a:solidFill>
          </c:spPr>
          <c:invertIfNegative val="0"/>
          <c:dLbls>
            <c:dLbl>
              <c:idx val="0"/>
              <c:layout>
                <c:manualLayout>
                  <c:x val="1.8439419429587187E-2"/>
                  <c:y val="-2.7549105738673956E-3"/>
                </c:manualLayout>
              </c:layout>
              <c:showLegendKey val="0"/>
              <c:showVal val="1"/>
              <c:showCatName val="0"/>
              <c:showSerName val="0"/>
              <c:showPercent val="0"/>
              <c:showBubbleSize val="0"/>
            </c:dLbl>
            <c:dLbl>
              <c:idx val="1"/>
              <c:layout>
                <c:manualLayout>
                  <c:x val="1.8439419429587187E-2"/>
                  <c:y val="-1.0370177550732655E-2"/>
                </c:manualLayout>
              </c:layout>
              <c:showLegendKey val="0"/>
              <c:showVal val="1"/>
              <c:showCatName val="0"/>
              <c:showSerName val="0"/>
              <c:showPercent val="0"/>
              <c:showBubbleSize val="0"/>
            </c:dLbl>
            <c:dLbl>
              <c:idx val="2"/>
              <c:layout>
                <c:manualLayout>
                  <c:x val="1.8947423500563429E-2"/>
                  <c:y val="-3.4043753186043233E-3"/>
                </c:manualLayout>
              </c:layout>
              <c:showLegendKey val="0"/>
              <c:showVal val="1"/>
              <c:showCatName val="0"/>
              <c:showSerName val="0"/>
              <c:showPercent val="0"/>
              <c:showBubbleSize val="0"/>
            </c:dLbl>
            <c:dLbl>
              <c:idx val="3"/>
              <c:layout>
                <c:manualLayout>
                  <c:x val="7.3693732072591294E-3"/>
                  <c:y val="8.0785845043259849E-2"/>
                </c:manualLayout>
              </c:layout>
              <c:showLegendKey val="0"/>
              <c:showVal val="1"/>
              <c:showCatName val="0"/>
              <c:showSerName val="0"/>
              <c:showPercent val="0"/>
              <c:showBubbleSize val="0"/>
            </c:dLbl>
            <c:dLbl>
              <c:idx val="4"/>
              <c:layout>
                <c:manualLayout>
                  <c:x val="1.9990680980857097E-2"/>
                  <c:y val="8.1371695509936795E-2"/>
                </c:manualLayout>
              </c:layout>
              <c:showLegendKey val="0"/>
              <c:showVal val="1"/>
              <c:showCatName val="0"/>
              <c:showSerName val="0"/>
              <c:showPercent val="0"/>
              <c:showBubbleSize val="0"/>
            </c:dLbl>
            <c:dLbl>
              <c:idx val="5"/>
              <c:layout>
                <c:manualLayout>
                  <c:x val="2.1151609636795285E-2"/>
                  <c:y val="-1.2259755776242762E-2"/>
                </c:manualLayout>
              </c:layout>
              <c:showLegendKey val="0"/>
              <c:showVal val="1"/>
              <c:showCatName val="0"/>
              <c:showSerName val="0"/>
              <c:showPercent val="0"/>
              <c:showBubbleSize val="0"/>
            </c:dLbl>
            <c:dLbl>
              <c:idx val="6"/>
              <c:layout>
                <c:manualLayout>
                  <c:x val="1.1886503545984237E-2"/>
                  <c:y val="-4.2108125044553382E-3"/>
                </c:manualLayout>
              </c:layout>
              <c:showLegendKey val="0"/>
              <c:showVal val="1"/>
              <c:showCatName val="0"/>
              <c:showSerName val="0"/>
              <c:showPercent val="0"/>
              <c:showBubbleSize val="0"/>
            </c:dLbl>
            <c:txPr>
              <a:bodyPr/>
              <a:lstStyle/>
              <a:p>
                <a:pPr>
                  <a:defRPr sz="1400" b="1"/>
                </a:pPr>
                <a:endParaRPr lang="ru-RU"/>
              </a:p>
            </c:txPr>
            <c:showLegendKey val="0"/>
            <c:showVal val="1"/>
            <c:showCatName val="0"/>
            <c:showSerName val="0"/>
            <c:showPercent val="0"/>
            <c:showBubbleSize val="0"/>
            <c:showLeaderLines val="0"/>
          </c:dLbls>
          <c:cat>
            <c:strRef>
              <c:f>Лист1!$A$2:$A$8</c:f>
              <c:strCache>
                <c:ptCount val="7"/>
                <c:pt idx="0">
                  <c:v>2013 год</c:v>
                </c:pt>
                <c:pt idx="1">
                  <c:v>2014 год </c:v>
                </c:pt>
                <c:pt idx="2">
                  <c:v>2015 год</c:v>
                </c:pt>
                <c:pt idx="3">
                  <c:v>2016 год</c:v>
                </c:pt>
                <c:pt idx="4">
                  <c:v>2017 год</c:v>
                </c:pt>
                <c:pt idx="5">
                  <c:v>2018 год</c:v>
                </c:pt>
                <c:pt idx="6">
                  <c:v>2019 год</c:v>
                </c:pt>
              </c:strCache>
            </c:strRef>
          </c:cat>
          <c:val>
            <c:numRef>
              <c:f>Лист1!$D$2:$D$8</c:f>
              <c:numCache>
                <c:formatCode>General</c:formatCode>
                <c:ptCount val="7"/>
                <c:pt idx="0" formatCode="0.0">
                  <c:v>33</c:v>
                </c:pt>
                <c:pt idx="1">
                  <c:v>10.8</c:v>
                </c:pt>
                <c:pt idx="2">
                  <c:v>27.4</c:v>
                </c:pt>
                <c:pt idx="3">
                  <c:v>-1</c:v>
                </c:pt>
                <c:pt idx="4">
                  <c:v>-6.5</c:v>
                </c:pt>
                <c:pt idx="5">
                  <c:v>7.3</c:v>
                </c:pt>
                <c:pt idx="6">
                  <c:v>13.6</c:v>
                </c:pt>
              </c:numCache>
            </c:numRef>
          </c:val>
        </c:ser>
        <c:dLbls>
          <c:showLegendKey val="0"/>
          <c:showVal val="1"/>
          <c:showCatName val="0"/>
          <c:showSerName val="0"/>
          <c:showPercent val="0"/>
          <c:showBubbleSize val="0"/>
        </c:dLbls>
        <c:gapWidth val="150"/>
        <c:shape val="cylinder"/>
        <c:axId val="21164032"/>
        <c:axId val="21165568"/>
        <c:axId val="0"/>
      </c:bar3DChart>
      <c:catAx>
        <c:axId val="21164032"/>
        <c:scaling>
          <c:orientation val="minMax"/>
        </c:scaling>
        <c:delete val="0"/>
        <c:axPos val="b"/>
        <c:majorTickMark val="none"/>
        <c:minorTickMark val="none"/>
        <c:tickLblPos val="nextTo"/>
        <c:txPr>
          <a:bodyPr/>
          <a:lstStyle/>
          <a:p>
            <a:pPr>
              <a:defRPr sz="1400" b="1"/>
            </a:pPr>
            <a:endParaRPr lang="ru-RU"/>
          </a:p>
        </c:txPr>
        <c:crossAx val="21165568"/>
        <c:crosses val="autoZero"/>
        <c:auto val="1"/>
        <c:lblAlgn val="ctr"/>
        <c:lblOffset val="100"/>
        <c:noMultiLvlLbl val="0"/>
      </c:catAx>
      <c:valAx>
        <c:axId val="21165568"/>
        <c:scaling>
          <c:orientation val="minMax"/>
        </c:scaling>
        <c:delete val="1"/>
        <c:axPos val="l"/>
        <c:numFmt formatCode="General" sourceLinked="1"/>
        <c:majorTickMark val="none"/>
        <c:minorTickMark val="none"/>
        <c:tickLblPos val="nextTo"/>
        <c:crossAx val="21164032"/>
        <c:crosses val="autoZero"/>
        <c:crossBetween val="between"/>
      </c:valAx>
    </c:plotArea>
    <c:legend>
      <c:legendPos val="t"/>
      <c:layout>
        <c:manualLayout>
          <c:xMode val="edge"/>
          <c:yMode val="edge"/>
          <c:x val="0.31240408316213453"/>
          <c:y val="0.87463378127745417"/>
          <c:w val="0.58572106969337545"/>
          <c:h val="4.8675168480071168E-2"/>
        </c:manualLayout>
      </c:layout>
      <c:overlay val="0"/>
      <c:txPr>
        <a:bodyPr/>
        <a:lstStyle/>
        <a:p>
          <a:pPr>
            <a:defRPr sz="1100" b="1"/>
          </a:pPr>
          <a:endParaRPr lang="ru-RU"/>
        </a:p>
      </c:txPr>
    </c:legend>
    <c:plotVisOnly val="1"/>
    <c:dispBlanksAs val="gap"/>
    <c:showDLblsOverMax val="0"/>
  </c:chart>
  <c:spPr>
    <a:noFill/>
  </c:sp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ru-RU" sz="1400" dirty="0" smtClean="0"/>
              <a:t>млн.</a:t>
            </a:r>
            <a:r>
              <a:rPr lang="en-US" sz="1400" dirty="0" smtClean="0"/>
              <a:t> </a:t>
            </a:r>
            <a:r>
              <a:rPr lang="ru-RU" sz="1400" dirty="0" smtClean="0"/>
              <a:t>руб</a:t>
            </a:r>
            <a:r>
              <a:rPr lang="ru-RU" sz="1400" dirty="0"/>
              <a:t>.</a:t>
            </a:r>
          </a:p>
        </c:rich>
      </c:tx>
      <c:layout>
        <c:manualLayout>
          <c:xMode val="edge"/>
          <c:yMode val="edge"/>
          <c:x val="8.5098817775983125E-3"/>
          <c:y val="1.7664283093124333E-3"/>
        </c:manualLayout>
      </c:layout>
      <c:overlay val="0"/>
    </c:title>
    <c:autoTitleDeleted val="0"/>
    <c:view3D>
      <c:rotX val="30"/>
      <c:rotY val="0"/>
      <c:rAngAx val="0"/>
      <c:perspective val="30"/>
    </c:view3D>
    <c:floor>
      <c:thickness val="0"/>
    </c:floor>
    <c:sideWall>
      <c:thickness val="0"/>
    </c:sideWall>
    <c:backWall>
      <c:thickness val="0"/>
    </c:backWall>
    <c:plotArea>
      <c:layout>
        <c:manualLayout>
          <c:layoutTarget val="inner"/>
          <c:xMode val="edge"/>
          <c:yMode val="edge"/>
          <c:x val="0"/>
          <c:y val="1.1952654224613043E-2"/>
          <c:w val="0.66683240983765923"/>
          <c:h val="0.90589902934558753"/>
        </c:manualLayout>
      </c:layout>
      <c:pie3DChart>
        <c:varyColors val="1"/>
        <c:ser>
          <c:idx val="0"/>
          <c:order val="0"/>
          <c:tx>
            <c:strRef>
              <c:f>Лист1!$B$1</c:f>
              <c:strCache>
                <c:ptCount val="1"/>
                <c:pt idx="0">
                  <c:v>млн.руб.</c:v>
                </c:pt>
              </c:strCache>
            </c:strRef>
          </c:tx>
          <c:spPr>
            <a:effectLst>
              <a:innerShdw blurRad="63500" dist="50800" dir="13500000">
                <a:prstClr val="black">
                  <a:alpha val="50000"/>
                </a:prstClr>
              </a:innerShdw>
            </a:effectLst>
          </c:spPr>
          <c:dPt>
            <c:idx val="1"/>
            <c:bubble3D val="0"/>
            <c:spPr>
              <a:solidFill>
                <a:srgbClr val="A7EA52">
                  <a:lumMod val="40000"/>
                  <a:lumOff val="60000"/>
                </a:srgbClr>
              </a:solidFill>
              <a:ln>
                <a:solidFill>
                  <a:srgbClr val="54E257"/>
                </a:solidFill>
              </a:ln>
              <a:effectLst>
                <a:innerShdw blurRad="63500" dist="50800" dir="13500000">
                  <a:prstClr val="black">
                    <a:alpha val="50000"/>
                  </a:prstClr>
                </a:innerShdw>
              </a:effectLst>
            </c:spPr>
          </c:dPt>
          <c:dPt>
            <c:idx val="2"/>
            <c:bubble3D val="1"/>
            <c:spPr>
              <a:effectLst>
                <a:innerShdw blurRad="63500" dist="50800" dir="13500000">
                  <a:prstClr val="black">
                    <a:alpha val="50000"/>
                  </a:prstClr>
                </a:innerShdw>
              </a:effectLst>
              <a:scene3d>
                <a:camera prst="orthographicFront"/>
                <a:lightRig rig="threePt" dir="t"/>
              </a:scene3d>
              <a:sp3d>
                <a:bevelB w="165100" prst="coolSlant"/>
              </a:sp3d>
            </c:spPr>
          </c:dPt>
          <c:dPt>
            <c:idx val="3"/>
            <c:bubble3D val="1"/>
            <c:spPr>
              <a:effectLst>
                <a:innerShdw blurRad="63500" dist="50800" dir="13500000">
                  <a:srgbClr val="DEF5FA">
                    <a:lumMod val="75000"/>
                    <a:alpha val="50000"/>
                  </a:srgbClr>
                </a:innerShdw>
              </a:effectLst>
            </c:spPr>
          </c:dPt>
          <c:dPt>
            <c:idx val="4"/>
            <c:bubble3D val="0"/>
            <c:spPr>
              <a:solidFill>
                <a:srgbClr val="FF8021">
                  <a:lumMod val="40000"/>
                  <a:lumOff val="60000"/>
                </a:srgbClr>
              </a:solidFill>
              <a:effectLst>
                <a:innerShdw blurRad="63500" dist="50800" dir="13500000">
                  <a:prstClr val="black">
                    <a:alpha val="50000"/>
                  </a:prstClr>
                </a:innerShdw>
              </a:effectLst>
            </c:spPr>
          </c:dPt>
          <c:dLbls>
            <c:dLbl>
              <c:idx val="0"/>
              <c:layout>
                <c:manualLayout>
                  <c:x val="1.1330282432644638E-2"/>
                  <c:y val="-5.6210084401396481E-3"/>
                </c:manualLayout>
              </c:layout>
              <c:spPr/>
              <c:txPr>
                <a:bodyPr/>
                <a:lstStyle/>
                <a:p>
                  <a:pPr>
                    <a:defRPr sz="1400" b="1" baseline="0">
                      <a:solidFill>
                        <a:schemeClr val="tx1"/>
                      </a:solidFill>
                    </a:defRPr>
                  </a:pPr>
                  <a:endParaRPr lang="ru-RU"/>
                </a:p>
              </c:txPr>
              <c:showLegendKey val="0"/>
              <c:showVal val="1"/>
              <c:showCatName val="0"/>
              <c:showSerName val="0"/>
              <c:showPercent val="0"/>
              <c:showBubbleSize val="0"/>
            </c:dLbl>
            <c:dLbl>
              <c:idx val="1"/>
              <c:layout>
                <c:manualLayout>
                  <c:x val="0.1015892631476621"/>
                  <c:y val="-0.14986335598940936"/>
                </c:manualLayout>
              </c:layout>
              <c:spPr/>
              <c:txPr>
                <a:bodyPr/>
                <a:lstStyle/>
                <a:p>
                  <a:pPr>
                    <a:defRPr sz="1400" b="1">
                      <a:solidFill>
                        <a:schemeClr val="bg1"/>
                      </a:solidFill>
                    </a:defRPr>
                  </a:pPr>
                  <a:endParaRPr lang="ru-RU"/>
                </a:p>
              </c:txPr>
              <c:showLegendKey val="0"/>
              <c:showVal val="1"/>
              <c:showCatName val="0"/>
              <c:showSerName val="0"/>
              <c:showPercent val="0"/>
              <c:showBubbleSize val="0"/>
            </c:dLbl>
            <c:dLbl>
              <c:idx val="2"/>
              <c:layout>
                <c:manualLayout>
                  <c:x val="1.037979226955605E-3"/>
                  <c:y val="-6.6256106223887584E-2"/>
                </c:manualLayout>
              </c:layout>
              <c:tx>
                <c:rich>
                  <a:bodyPr/>
                  <a:lstStyle/>
                  <a:p>
                    <a:pPr>
                      <a:defRPr sz="1400" b="1">
                        <a:solidFill>
                          <a:schemeClr val="bg1"/>
                        </a:solidFill>
                      </a:defRPr>
                    </a:pPr>
                    <a:r>
                      <a:rPr lang="en-US" dirty="0">
                        <a:solidFill>
                          <a:schemeClr val="tx1"/>
                        </a:solidFill>
                      </a:rPr>
                      <a:t>1,1</a:t>
                    </a:r>
                  </a:p>
                </c:rich>
              </c:tx>
              <c:spPr/>
              <c:showLegendKey val="0"/>
              <c:showVal val="1"/>
              <c:showCatName val="0"/>
              <c:showSerName val="0"/>
              <c:showPercent val="0"/>
              <c:showBubbleSize val="0"/>
            </c:dLbl>
            <c:dLbl>
              <c:idx val="3"/>
              <c:layout>
                <c:manualLayout>
                  <c:x val="0.1111111111111111"/>
                  <c:y val="8.6582578445702232E-2"/>
                </c:manualLayout>
              </c:layout>
              <c:spPr/>
              <c:txPr>
                <a:bodyPr/>
                <a:lstStyle/>
                <a:p>
                  <a:pPr>
                    <a:defRPr sz="1400" b="1">
                      <a:solidFill>
                        <a:schemeClr val="bg1"/>
                      </a:solidFill>
                    </a:defRPr>
                  </a:pPr>
                  <a:endParaRPr lang="ru-RU"/>
                </a:p>
              </c:txPr>
              <c:showLegendKey val="0"/>
              <c:showVal val="1"/>
              <c:showCatName val="0"/>
              <c:showSerName val="0"/>
              <c:showPercent val="0"/>
              <c:showBubbleSize val="0"/>
            </c:dLbl>
            <c:dLbl>
              <c:idx val="4"/>
              <c:layout>
                <c:manualLayout>
                  <c:x val="-3.2001368418691251E-2"/>
                  <c:y val="-5.6210084401396481E-3"/>
                </c:manualLayout>
              </c:layout>
              <c:showLegendKey val="0"/>
              <c:showVal val="1"/>
              <c:showCatName val="0"/>
              <c:showSerName val="0"/>
              <c:showPercent val="0"/>
              <c:showBubbleSize val="0"/>
            </c:dLbl>
            <c:dLbl>
              <c:idx val="5"/>
              <c:layout>
                <c:manualLayout>
                  <c:x val="9.2946315738310484E-2"/>
                  <c:y val="-0.10668181588964026"/>
                </c:manualLayout>
              </c:layout>
              <c:showLegendKey val="0"/>
              <c:showVal val="1"/>
              <c:showCatName val="0"/>
              <c:showSerName val="0"/>
              <c:showPercent val="0"/>
              <c:showBubbleSize val="0"/>
            </c:dLbl>
            <c:txPr>
              <a:bodyPr/>
              <a:lstStyle/>
              <a:p>
                <a:pPr>
                  <a:defRPr sz="1400" b="1"/>
                </a:pPr>
                <a:endParaRPr lang="ru-RU"/>
              </a:p>
            </c:txPr>
            <c:showLegendKey val="0"/>
            <c:showVal val="1"/>
            <c:showCatName val="0"/>
            <c:showSerName val="0"/>
            <c:showPercent val="0"/>
            <c:showBubbleSize val="0"/>
            <c:showLeaderLines val="0"/>
          </c:dLbls>
          <c:cat>
            <c:strRef>
              <c:f>Лист1!$A$2:$A$6</c:f>
              <c:strCache>
                <c:ptCount val="5"/>
                <c:pt idx="0">
                  <c:v>ЖИЛИЩНО-КОММУНАЛЬНОЕ ХОЗЯЙСТВО 4,1 млн.руб.</c:v>
                </c:pt>
                <c:pt idx="1">
                  <c:v>ОБРАЗОВАНИЕ 263,9 млн. руб.</c:v>
                </c:pt>
                <c:pt idx="2">
                  <c:v>ЗДРАВООХРАНЕНИЕ 1,1 млн.руб.</c:v>
                </c:pt>
                <c:pt idx="3">
                  <c:v>СОЦИАЛЬНАЯ ПОЛИТИКА 69,3 млн. руб.</c:v>
                </c:pt>
                <c:pt idx="4">
                  <c:v>ФИЗИЧЕСКАЯ КУЛЬТУРА И СПОРТ 2,1 млн. руб.</c:v>
                </c:pt>
              </c:strCache>
            </c:strRef>
          </c:cat>
          <c:val>
            <c:numRef>
              <c:f>Лист1!$B$2:$B$6</c:f>
              <c:numCache>
                <c:formatCode>General</c:formatCode>
                <c:ptCount val="5"/>
                <c:pt idx="0">
                  <c:v>4.0999999999999996</c:v>
                </c:pt>
                <c:pt idx="1">
                  <c:v>263.89999999999998</c:v>
                </c:pt>
                <c:pt idx="2">
                  <c:v>1.1000000000000001</c:v>
                </c:pt>
                <c:pt idx="3">
                  <c:v>69.3</c:v>
                </c:pt>
                <c:pt idx="4">
                  <c:v>2.1</c:v>
                </c:pt>
              </c:numCache>
            </c:numRef>
          </c:val>
        </c:ser>
        <c:dLbls>
          <c:showLegendKey val="0"/>
          <c:showVal val="0"/>
          <c:showCatName val="0"/>
          <c:showSerName val="0"/>
          <c:showPercent val="0"/>
          <c:showBubbleSize val="0"/>
          <c:showLeaderLines val="0"/>
        </c:dLbls>
      </c:pie3DChart>
    </c:plotArea>
    <c:legend>
      <c:legendPos val="r"/>
      <c:layout>
        <c:manualLayout>
          <c:xMode val="edge"/>
          <c:yMode val="edge"/>
          <c:x val="0.6757160643381116"/>
          <c:y val="6.1019103937946288E-2"/>
          <c:w val="0.32428392631476621"/>
          <c:h val="0.86435724313460116"/>
        </c:manualLayout>
      </c:layout>
      <c:overlay val="0"/>
      <c:txPr>
        <a:bodyPr/>
        <a:lstStyle/>
        <a:p>
          <a:pPr>
            <a:defRPr sz="1200"/>
          </a:pPr>
          <a:endParaRPr lang="ru-RU"/>
        </a:p>
      </c:txPr>
    </c:legend>
    <c:plotVisOnly val="1"/>
    <c:dispBlanksAs val="zero"/>
    <c:showDLblsOverMax val="0"/>
  </c:chart>
  <c:txPr>
    <a:bodyPr/>
    <a:lstStyle/>
    <a:p>
      <a:pPr>
        <a:defRPr sz="1800"/>
      </a:pPr>
      <a:endParaRPr lang="ru-RU"/>
    </a:p>
  </c:txPr>
  <c:externalData r:id="rId2">
    <c:autoUpdate val="0"/>
  </c:externalData>
  <c:userShapes r:id="rId3"/>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1"/>
    <c:plotArea>
      <c:layout>
        <c:manualLayout>
          <c:layoutTarget val="inner"/>
          <c:xMode val="edge"/>
          <c:yMode val="edge"/>
          <c:x val="0.24087331097501705"/>
          <c:y val="2.8827456167891778E-2"/>
          <c:w val="0.57689547487119663"/>
          <c:h val="0.97117254383210827"/>
        </c:manualLayout>
      </c:layout>
      <c:pieChart>
        <c:varyColors val="1"/>
        <c:ser>
          <c:idx val="0"/>
          <c:order val="0"/>
          <c:tx>
            <c:strRef>
              <c:f>Лист1!$B$1</c:f>
              <c:strCache>
                <c:ptCount val="1"/>
                <c:pt idx="0">
                  <c:v>млн. руб.</c:v>
                </c:pt>
              </c:strCache>
            </c:strRef>
          </c:tx>
          <c:spPr>
            <a:ln>
              <a:solidFill>
                <a:schemeClr val="accent1"/>
              </a:solidFill>
            </a:ln>
            <a:scene3d>
              <a:camera prst="orthographicFront"/>
              <a:lightRig rig="glow" dir="t">
                <a:rot lat="0" lon="0" rev="6360000"/>
              </a:lightRig>
            </a:scene3d>
            <a:sp3d prstMaterial="flat">
              <a:bevelT w="95250" h="101600" prst="angle"/>
              <a:contourClr>
                <a:srgbClr val="000000"/>
              </a:contourClr>
            </a:sp3d>
          </c:spPr>
          <c:explosion val="25"/>
          <c:dPt>
            <c:idx val="0"/>
            <c:bubble3D val="0"/>
            <c:spPr>
              <a:solidFill>
                <a:schemeClr val="accent5">
                  <a:lumMod val="60000"/>
                  <a:lumOff val="40000"/>
                </a:schemeClr>
              </a:solidFill>
              <a:ln>
                <a:solidFill>
                  <a:schemeClr val="accent1"/>
                </a:solidFill>
              </a:ln>
              <a:scene3d>
                <a:camera prst="orthographicFront"/>
                <a:lightRig rig="glow" dir="t">
                  <a:rot lat="0" lon="0" rev="6360000"/>
                </a:lightRig>
              </a:scene3d>
              <a:sp3d prstMaterial="flat">
                <a:bevelT w="95250" h="101600" prst="angle"/>
                <a:contourClr>
                  <a:srgbClr val="000000"/>
                </a:contourClr>
              </a:sp3d>
            </c:spPr>
          </c:dPt>
          <c:dLbls>
            <c:dLbl>
              <c:idx val="0"/>
              <c:layout>
                <c:manualLayout>
                  <c:x val="0.20752741494881258"/>
                  <c:y val="-0.14201571499880294"/>
                </c:manualLayout>
              </c:layout>
              <c:tx>
                <c:rich>
                  <a:bodyPr/>
                  <a:lstStyle/>
                  <a:p>
                    <a:pPr>
                      <a:defRPr sz="1400" b="1">
                        <a:solidFill>
                          <a:schemeClr val="accent2">
                            <a:lumMod val="50000"/>
                          </a:schemeClr>
                        </a:solidFill>
                      </a:defRPr>
                    </a:pPr>
                    <a:r>
                      <a:rPr lang="ru-RU" sz="1400" b="1" dirty="0">
                        <a:solidFill>
                          <a:schemeClr val="accent2">
                            <a:lumMod val="50000"/>
                          </a:schemeClr>
                        </a:solidFill>
                      </a:rPr>
                      <a:t>Муниципальные программы </a:t>
                    </a:r>
                    <a:r>
                      <a:rPr lang="ru-RU" sz="1400" b="1" dirty="0" smtClean="0">
                        <a:solidFill>
                          <a:schemeClr val="accent2">
                            <a:lumMod val="50000"/>
                          </a:schemeClr>
                        </a:solidFill>
                      </a:rPr>
                      <a:t>-2 002,2 млн</a:t>
                    </a:r>
                    <a:r>
                      <a:rPr lang="ru-RU" sz="1400" b="1" dirty="0">
                        <a:solidFill>
                          <a:schemeClr val="accent2">
                            <a:lumMod val="50000"/>
                          </a:schemeClr>
                        </a:solidFill>
                      </a:rPr>
                      <a:t>. руб.
</a:t>
                    </a:r>
                    <a:r>
                      <a:rPr lang="ru-RU" sz="1400" b="1" dirty="0" smtClean="0">
                        <a:solidFill>
                          <a:schemeClr val="accent2">
                            <a:lumMod val="50000"/>
                          </a:schemeClr>
                        </a:solidFill>
                      </a:rPr>
                      <a:t>92,2 %</a:t>
                    </a:r>
                    <a:endParaRPr lang="ru-RU" sz="1400" b="1" dirty="0">
                      <a:solidFill>
                        <a:schemeClr val="accent2">
                          <a:lumMod val="50000"/>
                        </a:schemeClr>
                      </a:solidFill>
                    </a:endParaRPr>
                  </a:p>
                </c:rich>
              </c:tx>
              <c:spPr/>
              <c:dLblPos val="bestFit"/>
              <c:showLegendKey val="0"/>
              <c:showVal val="0"/>
              <c:showCatName val="1"/>
              <c:showSerName val="0"/>
              <c:showPercent val="1"/>
              <c:showBubbleSize val="0"/>
            </c:dLbl>
            <c:dLbl>
              <c:idx val="1"/>
              <c:layout>
                <c:manualLayout>
                  <c:x val="-0.22385401477593081"/>
                  <c:y val="5.8589299117116071E-2"/>
                </c:manualLayout>
              </c:layout>
              <c:tx>
                <c:rich>
                  <a:bodyPr/>
                  <a:lstStyle/>
                  <a:p>
                    <a:pPr>
                      <a:defRPr sz="1400" b="1">
                        <a:solidFill>
                          <a:schemeClr val="accent2">
                            <a:lumMod val="50000"/>
                          </a:schemeClr>
                        </a:solidFill>
                      </a:defRPr>
                    </a:pPr>
                    <a:r>
                      <a:rPr lang="ru-RU" sz="1400" b="1" dirty="0">
                        <a:solidFill>
                          <a:schemeClr val="accent2">
                            <a:lumMod val="50000"/>
                          </a:schemeClr>
                        </a:solidFill>
                      </a:rPr>
                      <a:t>Непрограммные расходы  </a:t>
                    </a:r>
                    <a:endParaRPr lang="ru-RU" sz="1400" b="1" dirty="0" smtClean="0">
                      <a:solidFill>
                        <a:schemeClr val="accent2">
                          <a:lumMod val="50000"/>
                        </a:schemeClr>
                      </a:solidFill>
                    </a:endParaRPr>
                  </a:p>
                  <a:p>
                    <a:pPr>
                      <a:defRPr sz="1400" b="1">
                        <a:solidFill>
                          <a:schemeClr val="accent2">
                            <a:lumMod val="50000"/>
                          </a:schemeClr>
                        </a:solidFill>
                      </a:defRPr>
                    </a:pPr>
                    <a:r>
                      <a:rPr lang="ru-RU" sz="1400" b="1" dirty="0" smtClean="0">
                        <a:solidFill>
                          <a:schemeClr val="accent2">
                            <a:lumMod val="50000"/>
                          </a:schemeClr>
                        </a:solidFill>
                      </a:rPr>
                      <a:t>170,0 млн</a:t>
                    </a:r>
                    <a:r>
                      <a:rPr lang="ru-RU" sz="1400" b="1" dirty="0">
                        <a:solidFill>
                          <a:schemeClr val="accent2">
                            <a:lumMod val="50000"/>
                          </a:schemeClr>
                        </a:solidFill>
                      </a:rPr>
                      <a:t>. руб.
</a:t>
                    </a:r>
                    <a:r>
                      <a:rPr lang="ru-RU" sz="1400" b="1" dirty="0" smtClean="0">
                        <a:solidFill>
                          <a:schemeClr val="accent2">
                            <a:lumMod val="50000"/>
                          </a:schemeClr>
                        </a:solidFill>
                      </a:rPr>
                      <a:t>7,8 %</a:t>
                    </a:r>
                    <a:endParaRPr lang="ru-RU" sz="1400" b="1" dirty="0">
                      <a:solidFill>
                        <a:schemeClr val="accent2">
                          <a:lumMod val="50000"/>
                        </a:schemeClr>
                      </a:solidFill>
                    </a:endParaRPr>
                  </a:p>
                </c:rich>
              </c:tx>
              <c:spPr/>
              <c:dLblPos val="bestFit"/>
              <c:showLegendKey val="0"/>
              <c:showVal val="0"/>
              <c:showCatName val="1"/>
              <c:showSerName val="0"/>
              <c:showPercent val="1"/>
              <c:showBubbleSize val="0"/>
            </c:dLbl>
            <c:txPr>
              <a:bodyPr/>
              <a:lstStyle/>
              <a:p>
                <a:pPr>
                  <a:defRPr sz="1600" b="1">
                    <a:solidFill>
                      <a:schemeClr val="accent2">
                        <a:lumMod val="50000"/>
                      </a:schemeClr>
                    </a:solidFill>
                  </a:defRPr>
                </a:pPr>
                <a:endParaRPr lang="ru-RU"/>
              </a:p>
            </c:txPr>
            <c:dLblPos val="inEnd"/>
            <c:showLegendKey val="0"/>
            <c:showVal val="0"/>
            <c:showCatName val="1"/>
            <c:showSerName val="0"/>
            <c:showPercent val="1"/>
            <c:showBubbleSize val="0"/>
            <c:showLeaderLines val="1"/>
          </c:dLbls>
          <c:cat>
            <c:strRef>
              <c:f>Лист1!$A$2:$A$3</c:f>
              <c:strCache>
                <c:ptCount val="2"/>
                <c:pt idx="0">
                  <c:v>Муниципальные программы   -2002,2 млн. руб.</c:v>
                </c:pt>
                <c:pt idx="1">
                  <c:v>Непрограммные расходы  - 170,0 млн. руб.</c:v>
                </c:pt>
              </c:strCache>
            </c:strRef>
          </c:cat>
          <c:val>
            <c:numRef>
              <c:f>Лист1!$B$2:$B$3</c:f>
              <c:numCache>
                <c:formatCode>General</c:formatCode>
                <c:ptCount val="2"/>
                <c:pt idx="0">
                  <c:v>2002.2</c:v>
                </c:pt>
                <c:pt idx="1">
                  <c:v>170</c:v>
                </c:pt>
              </c:numCache>
            </c:numRef>
          </c:val>
        </c:ser>
        <c:dLbls>
          <c:showLegendKey val="0"/>
          <c:showVal val="0"/>
          <c:showCatName val="1"/>
          <c:showSerName val="0"/>
          <c:showPercent val="1"/>
          <c:showBubbleSize val="0"/>
          <c:showLeaderLines val="1"/>
        </c:dLbls>
        <c:firstSliceAng val="0"/>
      </c:pieChart>
    </c:plotArea>
    <c:plotVisOnly val="1"/>
    <c:dispBlanksAs val="gap"/>
    <c:showDLblsOverMax val="0"/>
  </c:chart>
  <c:spPr>
    <a:noFill/>
    <a:ln w="9525" cap="flat" cmpd="sng" algn="ctr">
      <a:solidFill>
        <a:schemeClr val="bg1"/>
      </a:solidFill>
      <a:prstDash val="solid"/>
    </a:ln>
    <a:effectLst>
      <a:outerShdw blurRad="50800" dist="38100" dir="5400000" rotWithShape="0">
        <a:srgbClr val="000000">
          <a:alpha val="35000"/>
        </a:srgbClr>
      </a:outerShdw>
    </a:effectLst>
  </c:spPr>
  <c:txPr>
    <a:bodyPr/>
    <a:lstStyle/>
    <a:p>
      <a:pPr>
        <a:defRPr>
          <a:solidFill>
            <a:schemeClr val="dk1"/>
          </a:solidFill>
          <a:latin typeface="+mn-lt"/>
          <a:ea typeface="+mn-ea"/>
          <a:cs typeface="+mn-cs"/>
        </a:defRPr>
      </a:pPr>
      <a:endParaRPr lang="ru-RU"/>
    </a:p>
  </c:txPr>
  <c:externalData r:id="rId1">
    <c:autoUpdate val="0"/>
  </c:externalData>
  <c:userShapes r:id="rId2"/>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75"/>
      <c:rotY val="0"/>
      <c:rAngAx val="0"/>
      <c:perspective val="30"/>
    </c:view3D>
    <c:floor>
      <c:thickness val="0"/>
    </c:floor>
    <c:sideWall>
      <c:thickness val="0"/>
    </c:sideWall>
    <c:backWall>
      <c:thickness val="0"/>
    </c:backWall>
    <c:plotArea>
      <c:layout>
        <c:manualLayout>
          <c:layoutTarget val="inner"/>
          <c:xMode val="edge"/>
          <c:yMode val="edge"/>
          <c:x val="0.20010115923009622"/>
          <c:y val="0"/>
          <c:w val="0.71772101924759391"/>
          <c:h val="1"/>
        </c:manualLayout>
      </c:layout>
      <c:pie3DChart>
        <c:varyColors val="1"/>
        <c:ser>
          <c:idx val="0"/>
          <c:order val="0"/>
          <c:tx>
            <c:strRef>
              <c:f>Лист1!$B$1</c:f>
              <c:strCache>
                <c:ptCount val="1"/>
                <c:pt idx="0">
                  <c:v>всего</c:v>
                </c:pt>
              </c:strCache>
            </c:strRef>
          </c:tx>
          <c:explosion val="25"/>
          <c:dPt>
            <c:idx val="0"/>
            <c:bubble3D val="0"/>
            <c:spPr>
              <a:solidFill>
                <a:schemeClr val="accent4">
                  <a:lumMod val="75000"/>
                </a:schemeClr>
              </a:solidFill>
            </c:spPr>
          </c:dPt>
          <c:dLbls>
            <c:dLbl>
              <c:idx val="0"/>
              <c:layout>
                <c:manualLayout>
                  <c:x val="-0.19507700898730551"/>
                  <c:y val="-0.17108481307654622"/>
                </c:manualLayout>
              </c:layout>
              <c:tx>
                <c:rich>
                  <a:bodyPr/>
                  <a:lstStyle/>
                  <a:p>
                    <a:r>
                      <a:rPr lang="ru-RU" sz="1400" b="1" dirty="0"/>
                      <a:t>Образование </a:t>
                    </a:r>
                    <a:r>
                      <a:rPr lang="ru-RU" sz="1400" b="1" dirty="0" smtClean="0"/>
                      <a:t>77</a:t>
                    </a:r>
                    <a:r>
                      <a:rPr lang="en-US" sz="1400" b="1" dirty="0" smtClean="0"/>
                      <a:t>%</a:t>
                    </a:r>
                    <a:endParaRPr lang="en-US" sz="1200" b="1" dirty="0"/>
                  </a:p>
                </c:rich>
              </c:tx>
              <c:showLegendKey val="0"/>
              <c:showVal val="0"/>
              <c:showCatName val="0"/>
              <c:showSerName val="0"/>
              <c:showPercent val="1"/>
              <c:showBubbleSize val="0"/>
            </c:dLbl>
            <c:dLbl>
              <c:idx val="1"/>
              <c:layout>
                <c:manualLayout>
                  <c:x val="-0.1115586321873257"/>
                  <c:y val="0.27767623663705693"/>
                </c:manualLayout>
              </c:layout>
              <c:tx>
                <c:rich>
                  <a:bodyPr/>
                  <a:lstStyle/>
                  <a:p>
                    <a:r>
                      <a:rPr lang="ru-RU" sz="1400" b="1" dirty="0"/>
                      <a:t>Здравоохранение   </a:t>
                    </a:r>
                    <a:r>
                      <a:rPr lang="en-US" sz="1400" b="1" dirty="0"/>
                      <a:t>8%</a:t>
                    </a:r>
                  </a:p>
                </c:rich>
              </c:tx>
              <c:showLegendKey val="0"/>
              <c:showVal val="0"/>
              <c:showCatName val="0"/>
              <c:showSerName val="0"/>
              <c:showPercent val="1"/>
              <c:showBubbleSize val="0"/>
            </c:dLbl>
            <c:dLbl>
              <c:idx val="2"/>
              <c:layout>
                <c:manualLayout>
                  <c:x val="-0.20971212750478474"/>
                  <c:y val="8.5475577340494505E-3"/>
                </c:manualLayout>
              </c:layout>
              <c:tx>
                <c:rich>
                  <a:bodyPr/>
                  <a:lstStyle/>
                  <a:p>
                    <a:r>
                      <a:rPr lang="ru-RU" sz="1400" b="1" dirty="0"/>
                      <a:t>Социальная политика </a:t>
                    </a:r>
                    <a:endParaRPr lang="ru-RU" sz="1400" b="1" dirty="0" smtClean="0"/>
                  </a:p>
                  <a:p>
                    <a:r>
                      <a:rPr lang="ru-RU" sz="1400" b="1" dirty="0" smtClean="0"/>
                      <a:t>8</a:t>
                    </a:r>
                    <a:r>
                      <a:rPr lang="en-US" sz="1400" b="1" dirty="0" smtClean="0"/>
                      <a:t>%</a:t>
                    </a:r>
                    <a:endParaRPr lang="en-US" sz="1400" b="1" dirty="0"/>
                  </a:p>
                </c:rich>
              </c:tx>
              <c:showLegendKey val="0"/>
              <c:showVal val="0"/>
              <c:showCatName val="0"/>
              <c:showSerName val="0"/>
              <c:showPercent val="1"/>
              <c:showBubbleSize val="0"/>
            </c:dLbl>
            <c:dLbl>
              <c:idx val="3"/>
              <c:layout>
                <c:manualLayout>
                  <c:x val="-8.0837174994971631E-2"/>
                  <c:y val="1.1817924044923699E-2"/>
                </c:manualLayout>
              </c:layout>
              <c:tx>
                <c:rich>
                  <a:bodyPr/>
                  <a:lstStyle/>
                  <a:p>
                    <a:r>
                      <a:rPr lang="ru-RU" sz="1400" b="1" dirty="0"/>
                      <a:t>Культура  </a:t>
                    </a:r>
                    <a:r>
                      <a:rPr lang="en-US" sz="1400" b="1" dirty="0"/>
                      <a:t>1%</a:t>
                    </a:r>
                  </a:p>
                </c:rich>
              </c:tx>
              <c:showLegendKey val="0"/>
              <c:showVal val="0"/>
              <c:showCatName val="0"/>
              <c:showSerName val="0"/>
              <c:showPercent val="1"/>
              <c:showBubbleSize val="0"/>
            </c:dLbl>
            <c:dLbl>
              <c:idx val="4"/>
              <c:layout>
                <c:manualLayout>
                  <c:x val="0.29164357623540565"/>
                  <c:y val="1.6920798186602814E-2"/>
                </c:manualLayout>
              </c:layout>
              <c:tx>
                <c:rich>
                  <a:bodyPr/>
                  <a:lstStyle/>
                  <a:p>
                    <a:r>
                      <a:rPr lang="ru-RU" sz="1400" b="1" dirty="0"/>
                      <a:t>Физическая культура и </a:t>
                    </a:r>
                    <a:r>
                      <a:rPr lang="ru-RU" sz="1400" b="1" dirty="0" smtClean="0"/>
                      <a:t>спорт</a:t>
                    </a:r>
                  </a:p>
                  <a:p>
                    <a:r>
                      <a:rPr lang="ru-RU" sz="1400" b="1" dirty="0" smtClean="0"/>
                      <a:t>6 </a:t>
                    </a:r>
                    <a:r>
                      <a:rPr lang="en-US" sz="1400" b="1" dirty="0" smtClean="0"/>
                      <a:t>%</a:t>
                    </a:r>
                    <a:endParaRPr lang="en-US" sz="1400" b="1" dirty="0"/>
                  </a:p>
                </c:rich>
              </c:tx>
              <c:showLegendKey val="0"/>
              <c:showVal val="0"/>
              <c:showCatName val="0"/>
              <c:showSerName val="0"/>
              <c:showPercent val="1"/>
              <c:showBubbleSize val="0"/>
            </c:dLbl>
            <c:txPr>
              <a:bodyPr/>
              <a:lstStyle/>
              <a:p>
                <a:pPr>
                  <a:defRPr sz="1400"/>
                </a:pPr>
                <a:endParaRPr lang="ru-RU"/>
              </a:p>
            </c:txPr>
            <c:showLegendKey val="0"/>
            <c:showVal val="0"/>
            <c:showCatName val="0"/>
            <c:showSerName val="0"/>
            <c:showPercent val="1"/>
            <c:showBubbleSize val="0"/>
            <c:showLeaderLines val="1"/>
          </c:dLbls>
          <c:cat>
            <c:strRef>
              <c:f>Лист1!$A$2:$A$6</c:f>
              <c:strCache>
                <c:ptCount val="5"/>
                <c:pt idx="0">
                  <c:v>образование</c:v>
                </c:pt>
                <c:pt idx="1">
                  <c:v>здравоохранение</c:v>
                </c:pt>
                <c:pt idx="2">
                  <c:v>социальная политика</c:v>
                </c:pt>
                <c:pt idx="3">
                  <c:v>культура</c:v>
                </c:pt>
                <c:pt idx="4">
                  <c:v>физическая культура и спорт</c:v>
                </c:pt>
              </c:strCache>
            </c:strRef>
          </c:cat>
          <c:val>
            <c:numRef>
              <c:f>Лист1!$B$2:$B$6</c:f>
              <c:numCache>
                <c:formatCode>General</c:formatCode>
                <c:ptCount val="5"/>
                <c:pt idx="0">
                  <c:v>1615.2</c:v>
                </c:pt>
                <c:pt idx="1">
                  <c:v>1.1000000000000001</c:v>
                </c:pt>
                <c:pt idx="2">
                  <c:v>190</c:v>
                </c:pt>
                <c:pt idx="3">
                  <c:v>25</c:v>
                </c:pt>
                <c:pt idx="4">
                  <c:v>110.6</c:v>
                </c:pt>
              </c:numCache>
            </c:numRef>
          </c:val>
        </c:ser>
        <c:dLbls>
          <c:showLegendKey val="0"/>
          <c:showVal val="0"/>
          <c:showCatName val="0"/>
          <c:showSerName val="0"/>
          <c:showPercent val="1"/>
          <c:showBubbleSize val="0"/>
          <c:showLeaderLines val="1"/>
        </c:dLbls>
      </c:pie3DChart>
    </c:plotArea>
    <c:plotVisOnly val="1"/>
    <c:dispBlanksAs val="zero"/>
    <c:showDLblsOverMax val="0"/>
  </c:chart>
  <c:spPr>
    <a:noFill/>
  </c:spPr>
  <c:externalData r:id="rId1">
    <c:autoUpdate val="0"/>
  </c:externalData>
  <c:userShapes r:id="rId2"/>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ru-RU" sz="1600" b="0" i="0" dirty="0"/>
              <a:t>млн</a:t>
            </a:r>
            <a:r>
              <a:rPr lang="ru-RU" sz="1600" b="0" i="0" dirty="0" smtClean="0"/>
              <a:t>.</a:t>
            </a:r>
            <a:r>
              <a:rPr lang="en-US" sz="1600" b="0" i="0" dirty="0" smtClean="0"/>
              <a:t> </a:t>
            </a:r>
            <a:r>
              <a:rPr lang="ru-RU" sz="1600" b="0" i="0" dirty="0" smtClean="0"/>
              <a:t>руб</a:t>
            </a:r>
            <a:r>
              <a:rPr lang="ru-RU" sz="1600" b="0" i="0" dirty="0"/>
              <a:t>.</a:t>
            </a:r>
          </a:p>
        </c:rich>
      </c:tx>
      <c:layout>
        <c:manualLayout>
          <c:xMode val="edge"/>
          <c:yMode val="edge"/>
          <c:x val="3.9960321213161808E-2"/>
          <c:y val="1.4775378825045239E-2"/>
        </c:manualLayout>
      </c:layout>
      <c:overlay val="0"/>
    </c:title>
    <c:autoTitleDeleted val="0"/>
    <c:view3D>
      <c:rotX val="30"/>
      <c:rotY val="0"/>
      <c:rAngAx val="0"/>
      <c:perspective val="30"/>
    </c:view3D>
    <c:floor>
      <c:thickness val="0"/>
    </c:floor>
    <c:sideWall>
      <c:thickness val="0"/>
    </c:sideWall>
    <c:backWall>
      <c:thickness val="0"/>
    </c:backWall>
    <c:plotArea>
      <c:layout>
        <c:manualLayout>
          <c:layoutTarget val="inner"/>
          <c:xMode val="edge"/>
          <c:yMode val="edge"/>
          <c:x val="0"/>
          <c:y val="1.4060201547472409E-2"/>
          <c:w val="0.61435299659082876"/>
          <c:h val="0.84425201916886194"/>
        </c:manualLayout>
      </c:layout>
      <c:pie3DChart>
        <c:varyColors val="1"/>
        <c:ser>
          <c:idx val="0"/>
          <c:order val="0"/>
          <c:tx>
            <c:strRef>
              <c:f>Лист1!$B$1</c:f>
              <c:strCache>
                <c:ptCount val="1"/>
                <c:pt idx="0">
                  <c:v>млн.руб.</c:v>
                </c:pt>
              </c:strCache>
            </c:strRef>
          </c:tx>
          <c:spPr>
            <a:effectLst>
              <a:innerShdw blurRad="63500" dist="50800" dir="13500000">
                <a:prstClr val="black">
                  <a:alpha val="50000"/>
                </a:prstClr>
              </a:innerShdw>
            </a:effectLst>
          </c:spPr>
          <c:explosion val="25"/>
          <c:dPt>
            <c:idx val="2"/>
            <c:bubble3D val="0"/>
            <c:spPr>
              <a:effectLst>
                <a:innerShdw blurRad="63500" dist="50800" dir="13500000">
                  <a:prstClr val="black">
                    <a:alpha val="50000"/>
                  </a:prstClr>
                </a:innerShdw>
              </a:effectLst>
              <a:scene3d>
                <a:camera prst="orthographicFront"/>
                <a:lightRig rig="threePt" dir="t"/>
              </a:scene3d>
              <a:sp3d>
                <a:bevelB w="165100" prst="coolSlant"/>
              </a:sp3d>
            </c:spPr>
          </c:dPt>
          <c:dLbls>
            <c:dLbl>
              <c:idx val="0"/>
              <c:layout>
                <c:manualLayout>
                  <c:x val="-5.2889569359385628E-3"/>
                  <c:y val="1.0536100273024769E-2"/>
                </c:manualLayout>
              </c:layout>
              <c:showLegendKey val="0"/>
              <c:showVal val="1"/>
              <c:showCatName val="0"/>
              <c:showSerName val="0"/>
              <c:showPercent val="0"/>
              <c:showBubbleSize val="0"/>
            </c:dLbl>
            <c:dLbl>
              <c:idx val="1"/>
              <c:layout>
                <c:manualLayout>
                  <c:x val="1.5169510061242345E-2"/>
                  <c:y val="2.3897944847498562E-2"/>
                </c:manualLayout>
              </c:layout>
              <c:showLegendKey val="0"/>
              <c:showVal val="1"/>
              <c:showCatName val="0"/>
              <c:showSerName val="0"/>
              <c:showPercent val="0"/>
              <c:showBubbleSize val="0"/>
            </c:dLbl>
            <c:dLbl>
              <c:idx val="2"/>
              <c:layout>
                <c:manualLayout>
                  <c:x val="-0.10331948089822106"/>
                  <c:y val="-9.9343498831077501E-2"/>
                </c:manualLayout>
              </c:layout>
              <c:showLegendKey val="0"/>
              <c:showVal val="1"/>
              <c:showCatName val="0"/>
              <c:showSerName val="0"/>
              <c:showPercent val="0"/>
              <c:showBubbleSize val="0"/>
            </c:dLbl>
            <c:dLbl>
              <c:idx val="3"/>
              <c:layout>
                <c:manualLayout>
                  <c:x val="5.0391226371672988E-2"/>
                  <c:y val="4.4344820272494978E-2"/>
                </c:manualLayout>
              </c:layout>
              <c:showLegendKey val="0"/>
              <c:showVal val="1"/>
              <c:showCatName val="0"/>
              <c:showSerName val="0"/>
              <c:showPercent val="0"/>
              <c:showBubbleSize val="0"/>
            </c:dLbl>
            <c:dLbl>
              <c:idx val="4"/>
              <c:layout>
                <c:manualLayout>
                  <c:x val="0.13205368426168951"/>
                  <c:y val="-6.5624928882538375E-2"/>
                </c:manualLayout>
              </c:layout>
              <c:showLegendKey val="0"/>
              <c:showVal val="1"/>
              <c:showCatName val="0"/>
              <c:showSerName val="0"/>
              <c:showPercent val="0"/>
              <c:showBubbleSize val="0"/>
            </c:dLbl>
            <c:dLbl>
              <c:idx val="5"/>
              <c:layout>
                <c:manualLayout>
                  <c:x val="-7.3623262369981526E-3"/>
                  <c:y val="1.2468727649784146E-2"/>
                </c:manualLayout>
              </c:layout>
              <c:showLegendKey val="0"/>
              <c:showVal val="1"/>
              <c:showCatName val="0"/>
              <c:showSerName val="0"/>
              <c:showPercent val="0"/>
              <c:showBubbleSize val="0"/>
            </c:dLbl>
            <c:showLegendKey val="0"/>
            <c:showVal val="1"/>
            <c:showCatName val="0"/>
            <c:showSerName val="0"/>
            <c:showPercent val="0"/>
            <c:showBubbleSize val="0"/>
            <c:showLeaderLines val="1"/>
          </c:dLbls>
          <c:cat>
            <c:strRef>
              <c:f>Лист1!$A$2:$A$6</c:f>
              <c:strCache>
                <c:ptCount val="5"/>
                <c:pt idx="0">
                  <c:v>Молодежная политика </c:v>
                </c:pt>
                <c:pt idx="1">
                  <c:v>Другие вопросы в области образования</c:v>
                </c:pt>
                <c:pt idx="2">
                  <c:v>Общее образование</c:v>
                </c:pt>
                <c:pt idx="3">
                  <c:v>Дошкольное образование</c:v>
                </c:pt>
                <c:pt idx="4">
                  <c:v>Дополнительное образование детей</c:v>
                </c:pt>
              </c:strCache>
            </c:strRef>
          </c:cat>
          <c:val>
            <c:numRef>
              <c:f>Лист1!$B$2:$B$6</c:f>
              <c:numCache>
                <c:formatCode>General</c:formatCode>
                <c:ptCount val="5"/>
                <c:pt idx="0">
                  <c:v>8.4</c:v>
                </c:pt>
                <c:pt idx="1">
                  <c:v>46.4</c:v>
                </c:pt>
                <c:pt idx="2">
                  <c:v>900.9</c:v>
                </c:pt>
                <c:pt idx="3">
                  <c:v>543.20000000000005</c:v>
                </c:pt>
                <c:pt idx="4">
                  <c:v>116.3</c:v>
                </c:pt>
              </c:numCache>
            </c:numRef>
          </c:val>
        </c:ser>
        <c:dLbls>
          <c:showLegendKey val="0"/>
          <c:showVal val="0"/>
          <c:showCatName val="0"/>
          <c:showSerName val="0"/>
          <c:showPercent val="0"/>
          <c:showBubbleSize val="0"/>
          <c:showLeaderLines val="1"/>
        </c:dLbls>
      </c:pie3DChart>
    </c:plotArea>
    <c:legend>
      <c:legendPos val="r"/>
      <c:layout>
        <c:manualLayout>
          <c:xMode val="edge"/>
          <c:yMode val="edge"/>
          <c:x val="0.62765558188667747"/>
          <c:y val="5.5986516592151918E-2"/>
          <c:w val="0.35691236327276765"/>
          <c:h val="0.8745089630730849"/>
        </c:manualLayout>
      </c:layout>
      <c:overlay val="0"/>
      <c:txPr>
        <a:bodyPr/>
        <a:lstStyle/>
        <a:p>
          <a:pPr>
            <a:defRPr sz="1400"/>
          </a:pPr>
          <a:endParaRPr lang="ru-RU"/>
        </a:p>
      </c:txPr>
    </c:legend>
    <c:plotVisOnly val="1"/>
    <c:dispBlanksAs val="zero"/>
    <c:showDLblsOverMax val="0"/>
  </c:chart>
  <c:txPr>
    <a:bodyPr/>
    <a:lstStyle/>
    <a:p>
      <a:pPr>
        <a:defRPr sz="1800"/>
      </a:pPr>
      <a:endParaRPr lang="ru-RU"/>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ru-RU" sz="1800" dirty="0"/>
              <a:t>Доля  расходов отраслей в общем объеме финансирования муниципальных </a:t>
            </a:r>
            <a:r>
              <a:rPr lang="ru-RU" sz="1800" dirty="0" smtClean="0"/>
              <a:t>программ  МО Кавказский район в 2019 году (%)</a:t>
            </a:r>
            <a:endParaRPr lang="ru-RU" sz="1800" dirty="0"/>
          </a:p>
        </c:rich>
      </c:tx>
      <c:overlay val="0"/>
    </c:title>
    <c:autoTitleDeleted val="0"/>
    <c:plotArea>
      <c:layout/>
      <c:pieChart>
        <c:varyColors val="1"/>
        <c:ser>
          <c:idx val="0"/>
          <c:order val="0"/>
          <c:tx>
            <c:strRef>
              <c:f>Лист1!$B$1</c:f>
              <c:strCache>
                <c:ptCount val="1"/>
                <c:pt idx="0">
                  <c:v>Доля  расходов отраслей в общем объеме финансирования муниципальных программ</c:v>
                </c:pt>
              </c:strCache>
            </c:strRef>
          </c:tx>
          <c:explosion val="25"/>
          <c:cat>
            <c:strRef>
              <c:f>Лист1!$A$2:$A$10</c:f>
              <c:strCache>
                <c:ptCount val="9"/>
                <c:pt idx="0">
                  <c:v>Образование -80,7 %</c:v>
                </c:pt>
                <c:pt idx="1">
                  <c:v>социальная политика -9,5%</c:v>
                </c:pt>
                <c:pt idx="2">
                  <c:v>физическая культура и спорт-5,5%</c:v>
                </c:pt>
                <c:pt idx="3">
                  <c:v>культура - 1,2%</c:v>
                </c:pt>
                <c:pt idx="4">
                  <c:v>национальная безопасность  и правоохранительная деятельность - 1,1%</c:v>
                </c:pt>
                <c:pt idx="5">
                  <c:v>национальная экономика - 0,9%</c:v>
                </c:pt>
                <c:pt idx="6">
                  <c:v>общегосударственные вопросы -0,7 %</c:v>
                </c:pt>
                <c:pt idx="7">
                  <c:v>жилищно-коммунальное хозяйство - 0,3%</c:v>
                </c:pt>
                <c:pt idx="8">
                  <c:v>здравоохранение  -0,1%</c:v>
                </c:pt>
              </c:strCache>
            </c:strRef>
          </c:cat>
          <c:val>
            <c:numRef>
              <c:f>Лист1!$B$2:$B$10</c:f>
              <c:numCache>
                <c:formatCode>0.0</c:formatCode>
                <c:ptCount val="9"/>
                <c:pt idx="0">
                  <c:v>80.7</c:v>
                </c:pt>
                <c:pt idx="1">
                  <c:v>9.5</c:v>
                </c:pt>
                <c:pt idx="2">
                  <c:v>5.5</c:v>
                </c:pt>
                <c:pt idx="3">
                  <c:v>1.2</c:v>
                </c:pt>
                <c:pt idx="4">
                  <c:v>1.1000000000000001</c:v>
                </c:pt>
                <c:pt idx="5">
                  <c:v>0.9</c:v>
                </c:pt>
                <c:pt idx="6">
                  <c:v>0.7</c:v>
                </c:pt>
                <c:pt idx="7">
                  <c:v>0.3</c:v>
                </c:pt>
                <c:pt idx="8">
                  <c:v>0.1</c:v>
                </c:pt>
              </c:numCache>
            </c:numRef>
          </c:val>
        </c:ser>
        <c:dLbls>
          <c:showLegendKey val="0"/>
          <c:showVal val="0"/>
          <c:showCatName val="0"/>
          <c:showSerName val="0"/>
          <c:showPercent val="0"/>
          <c:showBubbleSize val="0"/>
          <c:showLeaderLines val="1"/>
        </c:dLbls>
        <c:firstSliceAng val="0"/>
      </c:pieChart>
    </c:plotArea>
    <c:legend>
      <c:legendPos val="r"/>
      <c:overlay val="0"/>
      <c:txPr>
        <a:bodyPr/>
        <a:lstStyle/>
        <a:p>
          <a:pPr>
            <a:defRPr sz="1200" baseline="0"/>
          </a:pPr>
          <a:endParaRPr lang="ru-RU"/>
        </a:p>
      </c:txPr>
    </c:legend>
    <c:plotVisOnly val="1"/>
    <c:dispBlanksAs val="gap"/>
    <c:showDLblsOverMax val="0"/>
  </c:chart>
  <c:txPr>
    <a:bodyPr/>
    <a:lstStyle/>
    <a:p>
      <a:pPr>
        <a:defRPr sz="1800"/>
      </a:pPr>
      <a:endParaRPr lang="ru-RU"/>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800" b="0"/>
            </a:pPr>
            <a:r>
              <a:rPr lang="ru-RU" sz="800" b="0" dirty="0" smtClean="0"/>
              <a:t>млн. руб.</a:t>
            </a:r>
            <a:endParaRPr lang="ru-RU" sz="800" b="0" dirty="0"/>
          </a:p>
        </c:rich>
      </c:tx>
      <c:layout>
        <c:manualLayout>
          <c:xMode val="edge"/>
          <c:yMode val="edge"/>
          <c:x val="1.4322329658504414E-3"/>
          <c:y val="1.5419514331692061E-2"/>
        </c:manualLayout>
      </c:layout>
      <c:overlay val="0"/>
    </c:title>
    <c:autoTitleDeleted val="0"/>
    <c:plotArea>
      <c:layout>
        <c:manualLayout>
          <c:layoutTarget val="inner"/>
          <c:xMode val="edge"/>
          <c:yMode val="edge"/>
          <c:x val="8.3749877194544964E-2"/>
          <c:y val="1.3492285919802921E-2"/>
          <c:w val="0.9162500755233961"/>
          <c:h val="0.92787617615136775"/>
        </c:manualLayout>
      </c:layout>
      <c:barChart>
        <c:barDir val="col"/>
        <c:grouping val="clustered"/>
        <c:varyColors val="0"/>
        <c:ser>
          <c:idx val="0"/>
          <c:order val="0"/>
          <c:tx>
            <c:strRef>
              <c:f>Лист1!$B$1</c:f>
              <c:strCache>
                <c:ptCount val="1"/>
                <c:pt idx="0">
                  <c:v>Ряд 1</c:v>
                </c:pt>
              </c:strCache>
            </c:strRef>
          </c:tx>
          <c:spPr>
            <a:solidFill>
              <a:schemeClr val="accent4">
                <a:lumMod val="60000"/>
                <a:lumOff val="40000"/>
              </a:schemeClr>
            </a:solidFill>
          </c:spPr>
          <c:invertIfNegative val="0"/>
          <c:dLbls>
            <c:dLbl>
              <c:idx val="0"/>
              <c:layout/>
              <c:showLegendKey val="0"/>
              <c:showVal val="1"/>
              <c:showCatName val="0"/>
              <c:showSerName val="0"/>
              <c:showPercent val="0"/>
              <c:showBubbleSize val="0"/>
            </c:dLbl>
            <c:dLbl>
              <c:idx val="1"/>
              <c:layout/>
              <c:showLegendKey val="0"/>
              <c:showVal val="1"/>
              <c:showCatName val="0"/>
              <c:showSerName val="0"/>
              <c:showPercent val="0"/>
              <c:showBubbleSize val="0"/>
            </c:dLbl>
            <c:dLbl>
              <c:idx val="2"/>
              <c:layout/>
              <c:showLegendKey val="0"/>
              <c:showVal val="1"/>
              <c:showCatName val="0"/>
              <c:showSerName val="0"/>
              <c:showPercent val="0"/>
              <c:showBubbleSize val="0"/>
            </c:dLbl>
            <c:dLbl>
              <c:idx val="3"/>
              <c:layout/>
              <c:showLegendKey val="0"/>
              <c:showVal val="1"/>
              <c:showCatName val="0"/>
              <c:showSerName val="0"/>
              <c:showPercent val="0"/>
              <c:showBubbleSize val="0"/>
            </c:dLbl>
            <c:showLegendKey val="0"/>
            <c:showVal val="0"/>
            <c:showCatName val="0"/>
            <c:showSerName val="0"/>
            <c:showPercent val="0"/>
            <c:showBubbleSize val="0"/>
          </c:dLbls>
          <c:cat>
            <c:strRef>
              <c:f>Лист1!$A$2:$A$5</c:f>
              <c:strCache>
                <c:ptCount val="4"/>
                <c:pt idx="0">
                  <c:v>2016 год</c:v>
                </c:pt>
                <c:pt idx="1">
                  <c:v>2017 год</c:v>
                </c:pt>
                <c:pt idx="2">
                  <c:v>2018 год</c:v>
                </c:pt>
                <c:pt idx="3">
                  <c:v>2019 год</c:v>
                </c:pt>
              </c:strCache>
            </c:strRef>
          </c:cat>
          <c:val>
            <c:numRef>
              <c:f>Лист1!$B$2:$B$5</c:f>
              <c:numCache>
                <c:formatCode>General</c:formatCode>
                <c:ptCount val="4"/>
                <c:pt idx="0">
                  <c:v>2159.4</c:v>
                </c:pt>
                <c:pt idx="1">
                  <c:v>2369.5</c:v>
                </c:pt>
                <c:pt idx="2">
                  <c:v>2520.5</c:v>
                </c:pt>
                <c:pt idx="3">
                  <c:v>2981.6</c:v>
                </c:pt>
              </c:numCache>
            </c:numRef>
          </c:val>
        </c:ser>
        <c:dLbls>
          <c:showLegendKey val="0"/>
          <c:showVal val="0"/>
          <c:showCatName val="0"/>
          <c:showSerName val="0"/>
          <c:showPercent val="0"/>
          <c:showBubbleSize val="0"/>
        </c:dLbls>
        <c:gapWidth val="150"/>
        <c:axId val="23170048"/>
        <c:axId val="23171840"/>
      </c:barChart>
      <c:catAx>
        <c:axId val="23170048"/>
        <c:scaling>
          <c:orientation val="minMax"/>
        </c:scaling>
        <c:delete val="0"/>
        <c:axPos val="b"/>
        <c:majorTickMark val="out"/>
        <c:minorTickMark val="none"/>
        <c:tickLblPos val="nextTo"/>
        <c:crossAx val="23171840"/>
        <c:crosses val="autoZero"/>
        <c:auto val="1"/>
        <c:lblAlgn val="ctr"/>
        <c:lblOffset val="100"/>
        <c:noMultiLvlLbl val="0"/>
      </c:catAx>
      <c:valAx>
        <c:axId val="23171840"/>
        <c:scaling>
          <c:orientation val="minMax"/>
        </c:scaling>
        <c:delete val="0"/>
        <c:axPos val="l"/>
        <c:majorGridlines>
          <c:spPr>
            <a:ln>
              <a:noFill/>
            </a:ln>
          </c:spPr>
        </c:majorGridlines>
        <c:numFmt formatCode="General" sourceLinked="1"/>
        <c:majorTickMark val="out"/>
        <c:minorTickMark val="none"/>
        <c:tickLblPos val="nextTo"/>
        <c:txPr>
          <a:bodyPr/>
          <a:lstStyle/>
          <a:p>
            <a:pPr>
              <a:defRPr sz="800"/>
            </a:pPr>
            <a:endParaRPr lang="ru-RU"/>
          </a:p>
        </c:txPr>
        <c:crossAx val="23170048"/>
        <c:crosses val="autoZero"/>
        <c:crossBetween val="between"/>
      </c:valAx>
      <c:spPr>
        <a:noFill/>
        <a:ln>
          <a:solidFill>
            <a:schemeClr val="bg1"/>
          </a:solidFill>
        </a:ln>
      </c:spPr>
    </c:plotArea>
    <c:plotVisOnly val="1"/>
    <c:dispBlanksAs val="gap"/>
    <c:showDLblsOverMax val="0"/>
  </c:chart>
  <c:spPr>
    <a:solidFill>
      <a:schemeClr val="accent6">
        <a:lumMod val="20000"/>
        <a:lumOff val="80000"/>
      </a:schemeClr>
    </a:solidFill>
    <a:ln w="28575"/>
    <a:scene3d>
      <a:camera prst="orthographicFront"/>
      <a:lightRig rig="threePt" dir="t"/>
    </a:scene3d>
    <a:sp3d prstMaterial="matte">
      <a:bevelT w="63500" h="63500" prst="artDeco"/>
      <a:contourClr>
        <a:srgbClr val="000000"/>
      </a:contourClr>
    </a:sp3d>
  </c:spPr>
  <c:txPr>
    <a:bodyPr/>
    <a:lstStyle/>
    <a:p>
      <a:pPr>
        <a:defRPr sz="900"/>
      </a:pPr>
      <a:endParaRPr lang="ru-RU"/>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400" b="0"/>
            </a:pPr>
            <a:r>
              <a:rPr lang="ru-RU" sz="1400" b="0"/>
              <a:t>млн. руб.</a:t>
            </a:r>
          </a:p>
        </c:rich>
      </c:tx>
      <c:layout>
        <c:manualLayout>
          <c:xMode val="edge"/>
          <c:yMode val="edge"/>
          <c:x val="1.0825967184857797E-3"/>
          <c:y val="1.1283575329236921E-2"/>
        </c:manualLayout>
      </c:layout>
      <c:overlay val="0"/>
    </c:title>
    <c:autoTitleDeleted val="0"/>
    <c:plotArea>
      <c:layout/>
      <c:barChart>
        <c:barDir val="col"/>
        <c:grouping val="clustered"/>
        <c:varyColors val="0"/>
        <c:ser>
          <c:idx val="0"/>
          <c:order val="0"/>
          <c:tx>
            <c:strRef>
              <c:f>Лист1!$B$1</c:f>
              <c:strCache>
                <c:ptCount val="1"/>
                <c:pt idx="0">
                  <c:v>Ряд 1</c:v>
                </c:pt>
              </c:strCache>
            </c:strRef>
          </c:tx>
          <c:invertIfNegative val="0"/>
          <c:dLbls>
            <c:dLbl>
              <c:idx val="0"/>
              <c:layout/>
              <c:showLegendKey val="0"/>
              <c:showVal val="1"/>
              <c:showCatName val="0"/>
              <c:showSerName val="0"/>
              <c:showPercent val="0"/>
              <c:showBubbleSize val="0"/>
            </c:dLbl>
            <c:dLbl>
              <c:idx val="1"/>
              <c:layout/>
              <c:showLegendKey val="0"/>
              <c:showVal val="1"/>
              <c:showCatName val="0"/>
              <c:showSerName val="0"/>
              <c:showPercent val="0"/>
              <c:showBubbleSize val="0"/>
            </c:dLbl>
            <c:dLbl>
              <c:idx val="2"/>
              <c:layout/>
              <c:showLegendKey val="0"/>
              <c:showVal val="1"/>
              <c:showCatName val="0"/>
              <c:showSerName val="0"/>
              <c:showPercent val="0"/>
              <c:showBubbleSize val="0"/>
            </c:dLbl>
            <c:dLbl>
              <c:idx val="3"/>
              <c:layout/>
              <c:showLegendKey val="0"/>
              <c:showVal val="1"/>
              <c:showCatName val="0"/>
              <c:showSerName val="0"/>
              <c:showPercent val="0"/>
              <c:showBubbleSize val="0"/>
            </c:dLbl>
            <c:showLegendKey val="0"/>
            <c:showVal val="0"/>
            <c:showCatName val="0"/>
            <c:showSerName val="0"/>
            <c:showPercent val="0"/>
            <c:showBubbleSize val="0"/>
          </c:dLbls>
          <c:cat>
            <c:strRef>
              <c:f>Лист1!$A$2:$A$5</c:f>
              <c:strCache>
                <c:ptCount val="4"/>
                <c:pt idx="0">
                  <c:v>2016 год</c:v>
                </c:pt>
                <c:pt idx="1">
                  <c:v>2017 год</c:v>
                </c:pt>
                <c:pt idx="2">
                  <c:v>2018 год</c:v>
                </c:pt>
                <c:pt idx="3">
                  <c:v>2019 год</c:v>
                </c:pt>
              </c:strCache>
            </c:strRef>
          </c:cat>
          <c:val>
            <c:numRef>
              <c:f>Лист1!$B$2:$B$5</c:f>
              <c:numCache>
                <c:formatCode>General</c:formatCode>
                <c:ptCount val="4"/>
                <c:pt idx="0">
                  <c:v>2303.1999999999998</c:v>
                </c:pt>
                <c:pt idx="1">
                  <c:v>2358.8000000000002</c:v>
                </c:pt>
                <c:pt idx="2">
                  <c:v>2511.8000000000002</c:v>
                </c:pt>
                <c:pt idx="3">
                  <c:v>3030.9</c:v>
                </c:pt>
              </c:numCache>
            </c:numRef>
          </c:val>
        </c:ser>
        <c:dLbls>
          <c:showLegendKey val="0"/>
          <c:showVal val="0"/>
          <c:showCatName val="0"/>
          <c:showSerName val="0"/>
          <c:showPercent val="0"/>
          <c:showBubbleSize val="0"/>
        </c:dLbls>
        <c:gapWidth val="150"/>
        <c:axId val="24405120"/>
        <c:axId val="24406656"/>
      </c:barChart>
      <c:catAx>
        <c:axId val="24405120"/>
        <c:scaling>
          <c:orientation val="minMax"/>
        </c:scaling>
        <c:delete val="0"/>
        <c:axPos val="b"/>
        <c:majorTickMark val="out"/>
        <c:minorTickMark val="none"/>
        <c:tickLblPos val="nextTo"/>
        <c:crossAx val="24406656"/>
        <c:crosses val="autoZero"/>
        <c:auto val="1"/>
        <c:lblAlgn val="ctr"/>
        <c:lblOffset val="100"/>
        <c:noMultiLvlLbl val="0"/>
      </c:catAx>
      <c:valAx>
        <c:axId val="24406656"/>
        <c:scaling>
          <c:orientation val="minMax"/>
        </c:scaling>
        <c:delete val="0"/>
        <c:axPos val="l"/>
        <c:majorGridlines/>
        <c:numFmt formatCode="General" sourceLinked="1"/>
        <c:majorTickMark val="out"/>
        <c:minorTickMark val="none"/>
        <c:tickLblPos val="nextTo"/>
        <c:crossAx val="24405120"/>
        <c:crosses val="autoZero"/>
        <c:crossBetween val="between"/>
      </c:valAx>
    </c:plotArea>
    <c:plotVisOnly val="1"/>
    <c:dispBlanksAs val="gap"/>
    <c:showDLblsOverMax val="0"/>
  </c:chart>
  <c:spPr>
    <a:noFill/>
    <a:ln w="9525" cap="flat" cmpd="sng" algn="ctr">
      <a:solidFill>
        <a:sysClr val="window" lastClr="FFFFFF"/>
      </a:solidFill>
      <a:prstDash val="solid"/>
    </a:ln>
    <a:effectLst>
      <a:outerShdw blurRad="50800" dist="38100" dir="5400000" rotWithShape="0">
        <a:srgbClr val="000000">
          <a:alpha val="35000"/>
        </a:srgbClr>
      </a:outerShdw>
    </a:effectLst>
  </c:spPr>
  <c:txPr>
    <a:bodyPr/>
    <a:lstStyle/>
    <a:p>
      <a:pPr>
        <a:defRPr>
          <a:solidFill>
            <a:sysClr val="windowText" lastClr="000000"/>
          </a:solidFill>
          <a:latin typeface="+mn-lt"/>
          <a:ea typeface="+mn-ea"/>
          <a:cs typeface="+mn-cs"/>
        </a:defRPr>
      </a:pPr>
      <a:endParaRPr lang="ru-RU"/>
    </a:p>
  </c:txPr>
  <c:externalData r:id="rId2">
    <c:autoUpdate val="0"/>
  </c:externalData>
  <c:userShapes r:id="rId3"/>
</c:chartSpace>
</file>

<file path=ppt/charts/chart4.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800"/>
            </a:pPr>
            <a:r>
              <a:rPr lang="ru-RU" sz="1800" dirty="0"/>
              <a:t>Динамика доходов бюджета МО Кавказский район </a:t>
            </a:r>
            <a:endParaRPr lang="ru-RU" sz="1800" dirty="0" smtClean="0"/>
          </a:p>
          <a:p>
            <a:pPr>
              <a:defRPr sz="1800"/>
            </a:pPr>
            <a:r>
              <a:rPr lang="ru-RU" sz="1800" dirty="0" smtClean="0"/>
              <a:t>за </a:t>
            </a:r>
            <a:r>
              <a:rPr lang="ru-RU" sz="1800" dirty="0"/>
              <a:t>2017-2019 гг. , млн. руб.  </a:t>
            </a:r>
          </a:p>
        </c:rich>
      </c:tx>
      <c:layout/>
      <c:overlay val="0"/>
    </c:title>
    <c:autoTitleDeleted val="0"/>
    <c:view3D>
      <c:rotX val="15"/>
      <c:rotY val="20"/>
      <c:rAngAx val="1"/>
    </c:view3D>
    <c:floor>
      <c:thickness val="0"/>
    </c:floor>
    <c:sideWall>
      <c:thickness val="0"/>
    </c:sideWall>
    <c:backWall>
      <c:thickness val="0"/>
    </c:backWall>
    <c:plotArea>
      <c:layout>
        <c:manualLayout>
          <c:layoutTarget val="inner"/>
          <c:xMode val="edge"/>
          <c:yMode val="edge"/>
          <c:x val="8.634058134974508E-2"/>
          <c:y val="0.24527982389298109"/>
          <c:w val="0.82202989712492835"/>
          <c:h val="0.5419818812970959"/>
        </c:manualLayout>
      </c:layout>
      <c:bar3DChart>
        <c:barDir val="col"/>
        <c:grouping val="clustered"/>
        <c:varyColors val="0"/>
        <c:ser>
          <c:idx val="0"/>
          <c:order val="0"/>
          <c:tx>
            <c:strRef>
              <c:f>'Диаграмма 3'!$A$4</c:f>
              <c:strCache>
                <c:ptCount val="1"/>
                <c:pt idx="0">
                  <c:v>2017</c:v>
                </c:pt>
              </c:strCache>
            </c:strRef>
          </c:tx>
          <c:invertIfNegative val="0"/>
          <c:dLbls>
            <c:dLbl>
              <c:idx val="0"/>
              <c:layout>
                <c:manualLayout>
                  <c:x val="-1.9157088122605387E-2"/>
                  <c:y val="-3.9426067844190946E-17"/>
                </c:manualLayout>
              </c:layout>
              <c:showLegendKey val="0"/>
              <c:showVal val="1"/>
              <c:showCatName val="0"/>
              <c:showSerName val="0"/>
              <c:showPercent val="0"/>
              <c:showBubbleSize val="0"/>
            </c:dLbl>
            <c:dLbl>
              <c:idx val="1"/>
              <c:layout>
                <c:manualLayout>
                  <c:x val="-1.6762452107279738E-2"/>
                  <c:y val="-1.7204301075268817E-2"/>
                </c:manualLayout>
              </c:layout>
              <c:showLegendKey val="0"/>
              <c:showVal val="1"/>
              <c:showCatName val="0"/>
              <c:showSerName val="0"/>
              <c:showPercent val="0"/>
              <c:showBubbleSize val="0"/>
            </c:dLbl>
            <c:dLbl>
              <c:idx val="2"/>
              <c:layout>
                <c:manualLayout>
                  <c:x val="-2.3946360153256793E-2"/>
                  <c:y val="-4.3010752688172043E-3"/>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'Диаграмма 3'!$B$3:$D$3</c:f>
              <c:strCache>
                <c:ptCount val="3"/>
                <c:pt idx="0">
                  <c:v>Всего доходы</c:v>
                </c:pt>
                <c:pt idx="1">
                  <c:v>Налоговые и неналоговые доходы</c:v>
                </c:pt>
                <c:pt idx="2">
                  <c:v>Безвозмездные поступления</c:v>
                </c:pt>
              </c:strCache>
            </c:strRef>
          </c:cat>
          <c:val>
            <c:numRef>
              <c:f>'Диаграмма 3'!$B$4:$D$4</c:f>
              <c:numCache>
                <c:formatCode>General</c:formatCode>
                <c:ptCount val="3"/>
                <c:pt idx="0">
                  <c:v>1786.1</c:v>
                </c:pt>
                <c:pt idx="1">
                  <c:v>568.4</c:v>
                </c:pt>
                <c:pt idx="2">
                  <c:v>1218.7</c:v>
                </c:pt>
              </c:numCache>
            </c:numRef>
          </c:val>
        </c:ser>
        <c:ser>
          <c:idx val="1"/>
          <c:order val="1"/>
          <c:tx>
            <c:strRef>
              <c:f>'Диаграмма 3'!$A$5</c:f>
              <c:strCache>
                <c:ptCount val="1"/>
                <c:pt idx="0">
                  <c:v>2018</c:v>
                </c:pt>
              </c:strCache>
            </c:strRef>
          </c:tx>
          <c:invertIfNegative val="0"/>
          <c:dLbls>
            <c:dLbl>
              <c:idx val="0"/>
              <c:layout>
                <c:manualLayout>
                  <c:x val="0"/>
                  <c:y val="-3.870967741935484E-2"/>
                </c:manualLayout>
              </c:layout>
              <c:showLegendKey val="0"/>
              <c:showVal val="1"/>
              <c:showCatName val="0"/>
              <c:showSerName val="0"/>
              <c:showPercent val="0"/>
              <c:showBubbleSize val="0"/>
            </c:dLbl>
            <c:dLbl>
              <c:idx val="1"/>
              <c:layout>
                <c:manualLayout>
                  <c:x val="1.1973180076628353E-2"/>
                  <c:y val="-2.5806451612903226E-2"/>
                </c:manualLayout>
              </c:layout>
              <c:showLegendKey val="0"/>
              <c:showVal val="1"/>
              <c:showCatName val="0"/>
              <c:showSerName val="0"/>
              <c:showPercent val="0"/>
              <c:showBubbleSize val="0"/>
            </c:dLbl>
            <c:dLbl>
              <c:idx val="2"/>
              <c:layout>
                <c:manualLayout>
                  <c:x val="-7.1839080459770114E-3"/>
                  <c:y val="-3.0107526881720432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'Диаграмма 3'!$B$3:$D$3</c:f>
              <c:strCache>
                <c:ptCount val="3"/>
                <c:pt idx="0">
                  <c:v>Всего доходы</c:v>
                </c:pt>
                <c:pt idx="1">
                  <c:v>Налоговые и неналоговые доходы</c:v>
                </c:pt>
                <c:pt idx="2">
                  <c:v>Безвозмездные поступления</c:v>
                </c:pt>
              </c:strCache>
            </c:strRef>
          </c:cat>
          <c:val>
            <c:numRef>
              <c:f>'Диаграмма 3'!$B$5:$D$5</c:f>
              <c:numCache>
                <c:formatCode>General</c:formatCode>
                <c:ptCount val="3"/>
                <c:pt idx="0">
                  <c:v>1957.7</c:v>
                </c:pt>
                <c:pt idx="1">
                  <c:v>618.6</c:v>
                </c:pt>
                <c:pt idx="2" formatCode="0.0">
                  <c:v>1339</c:v>
                </c:pt>
              </c:numCache>
            </c:numRef>
          </c:val>
        </c:ser>
        <c:ser>
          <c:idx val="2"/>
          <c:order val="2"/>
          <c:tx>
            <c:strRef>
              <c:f>'Диаграмма 3'!$A$6</c:f>
              <c:strCache>
                <c:ptCount val="1"/>
                <c:pt idx="0">
                  <c:v>2019</c:v>
                </c:pt>
              </c:strCache>
            </c:strRef>
          </c:tx>
          <c:invertIfNegative val="0"/>
          <c:dLbls>
            <c:dLbl>
              <c:idx val="0"/>
              <c:layout>
                <c:manualLayout>
                  <c:x val="4.5498084291187693E-2"/>
                  <c:y val="-1.7204301075268817E-2"/>
                </c:manualLayout>
              </c:layout>
              <c:showLegendKey val="0"/>
              <c:showVal val="1"/>
              <c:showCatName val="0"/>
              <c:showSerName val="0"/>
              <c:showPercent val="0"/>
              <c:showBubbleSize val="0"/>
            </c:dLbl>
            <c:dLbl>
              <c:idx val="1"/>
              <c:layout>
                <c:manualLayout>
                  <c:x val="2.8735632183908046E-2"/>
                  <c:y val="-4.3010752688172046E-2"/>
                </c:manualLayout>
              </c:layout>
              <c:showLegendKey val="0"/>
              <c:showVal val="1"/>
              <c:showCatName val="0"/>
              <c:showSerName val="0"/>
              <c:showPercent val="0"/>
              <c:showBubbleSize val="0"/>
            </c:dLbl>
            <c:dLbl>
              <c:idx val="2"/>
              <c:layout>
                <c:manualLayout>
                  <c:x val="5.2681992337164661E-2"/>
                  <c:y val="-1.2903225806451613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'Диаграмма 3'!$B$3:$D$3</c:f>
              <c:strCache>
                <c:ptCount val="3"/>
                <c:pt idx="0">
                  <c:v>Всего доходы</c:v>
                </c:pt>
                <c:pt idx="1">
                  <c:v>Налоговые и неналоговые доходы</c:v>
                </c:pt>
                <c:pt idx="2">
                  <c:v>Безвозмездные поступления</c:v>
                </c:pt>
              </c:strCache>
            </c:strRef>
          </c:cat>
          <c:val>
            <c:numRef>
              <c:f>'Диаграмма 3'!$B$6:$D$6</c:f>
              <c:numCache>
                <c:formatCode>General</c:formatCode>
                <c:ptCount val="3"/>
                <c:pt idx="0">
                  <c:v>2158.5</c:v>
                </c:pt>
                <c:pt idx="1">
                  <c:v>631.4</c:v>
                </c:pt>
                <c:pt idx="2">
                  <c:v>1528.6</c:v>
                </c:pt>
              </c:numCache>
            </c:numRef>
          </c:val>
        </c:ser>
        <c:dLbls>
          <c:showLegendKey val="0"/>
          <c:showVal val="0"/>
          <c:showCatName val="0"/>
          <c:showSerName val="0"/>
          <c:showPercent val="0"/>
          <c:showBubbleSize val="0"/>
        </c:dLbls>
        <c:gapWidth val="150"/>
        <c:shape val="cylinder"/>
        <c:axId val="66515712"/>
        <c:axId val="66517248"/>
        <c:axId val="0"/>
      </c:bar3DChart>
      <c:catAx>
        <c:axId val="66515712"/>
        <c:scaling>
          <c:orientation val="minMax"/>
        </c:scaling>
        <c:delete val="0"/>
        <c:axPos val="b"/>
        <c:majorTickMark val="none"/>
        <c:minorTickMark val="none"/>
        <c:tickLblPos val="nextTo"/>
        <c:crossAx val="66517248"/>
        <c:crosses val="autoZero"/>
        <c:auto val="1"/>
        <c:lblAlgn val="ctr"/>
        <c:lblOffset val="100"/>
        <c:noMultiLvlLbl val="0"/>
      </c:catAx>
      <c:valAx>
        <c:axId val="66517248"/>
        <c:scaling>
          <c:orientation val="minMax"/>
        </c:scaling>
        <c:delete val="0"/>
        <c:axPos val="l"/>
        <c:majorGridlines/>
        <c:numFmt formatCode="General" sourceLinked="1"/>
        <c:majorTickMark val="none"/>
        <c:minorTickMark val="none"/>
        <c:tickLblPos val="nextTo"/>
        <c:crossAx val="66515712"/>
        <c:crosses val="autoZero"/>
        <c:crossBetween val="between"/>
      </c:valAx>
    </c:plotArea>
    <c:legend>
      <c:legendPos val="r"/>
      <c:layout/>
      <c:overlay val="0"/>
    </c:legend>
    <c:plotVisOnly val="1"/>
    <c:dispBlanksAs val="gap"/>
    <c:showDLblsOverMax val="0"/>
  </c:chart>
  <c:spPr>
    <a:noFill/>
    <a:ln w="9525" cap="flat" cmpd="sng" algn="ctr">
      <a:solidFill>
        <a:schemeClr val="accent5">
          <a:shade val="95000"/>
          <a:satMod val="105000"/>
        </a:schemeClr>
      </a:solidFill>
      <a:prstDash val="solid"/>
    </a:ln>
    <a:effectLst>
      <a:outerShdw blurRad="40000" dist="20000" dir="5400000" rotWithShape="0">
        <a:srgbClr val="000000">
          <a:alpha val="38000"/>
        </a:srgbClr>
      </a:outerShdw>
    </a:effectLst>
  </c:spPr>
  <c:txPr>
    <a:bodyPr/>
    <a:lstStyle/>
    <a:p>
      <a:pPr>
        <a:defRPr>
          <a:solidFill>
            <a:schemeClr val="dk1"/>
          </a:solidFill>
          <a:latin typeface="+mn-lt"/>
          <a:ea typeface="+mn-ea"/>
          <a:cs typeface="+mn-cs"/>
        </a:defRPr>
      </a:pPr>
      <a:endParaRPr lang="ru-RU"/>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000"/>
            </a:pPr>
            <a:r>
              <a:rPr lang="ru-RU" sz="2000" dirty="0"/>
              <a:t>Структура налоговых  доходов в разрезе отраслей экономики </a:t>
            </a:r>
            <a:endParaRPr lang="ru-RU" sz="2000" dirty="0" smtClean="0"/>
          </a:p>
          <a:p>
            <a:pPr>
              <a:defRPr sz="2000"/>
            </a:pPr>
            <a:r>
              <a:rPr lang="ru-RU" sz="2000" dirty="0" smtClean="0"/>
              <a:t>в </a:t>
            </a:r>
            <a:r>
              <a:rPr lang="en-US" sz="2000" dirty="0" smtClean="0"/>
              <a:t>201</a:t>
            </a:r>
            <a:r>
              <a:rPr lang="ru-RU" sz="2000" dirty="0" smtClean="0"/>
              <a:t>9 </a:t>
            </a:r>
            <a:r>
              <a:rPr lang="ru-RU" sz="2000" dirty="0"/>
              <a:t>году по МО Кавказский район</a:t>
            </a:r>
            <a:endParaRPr lang="en-US" sz="2000" dirty="0"/>
          </a:p>
        </c:rich>
      </c:tx>
      <c:layout/>
      <c:overlay val="0"/>
    </c:title>
    <c:autoTitleDeleted val="0"/>
    <c:view3D>
      <c:rotX val="30"/>
      <c:rotY val="0"/>
      <c:rAngAx val="0"/>
      <c:perspective val="30"/>
    </c:view3D>
    <c:floor>
      <c:thickness val="0"/>
    </c:floor>
    <c:sideWall>
      <c:thickness val="0"/>
    </c:sideWall>
    <c:backWall>
      <c:thickness val="0"/>
    </c:backWall>
    <c:plotArea>
      <c:layout>
        <c:manualLayout>
          <c:layoutTarget val="inner"/>
          <c:xMode val="edge"/>
          <c:yMode val="edge"/>
          <c:x val="0.13553294078435729"/>
          <c:y val="0.25423530176863818"/>
          <c:w val="0.79952305299411175"/>
          <c:h val="0.65102065217685834"/>
        </c:manualLayout>
      </c:layout>
      <c:pie3DChart>
        <c:varyColors val="1"/>
        <c:ser>
          <c:idx val="5"/>
          <c:order val="5"/>
          <c:tx>
            <c:strRef>
              <c:f>Лист1!$G$1</c:f>
              <c:strCache>
                <c:ptCount val="1"/>
                <c:pt idx="0">
                  <c:v>2019</c:v>
                </c:pt>
              </c:strCache>
            </c:strRef>
          </c:tx>
          <c:explosion val="38"/>
          <c:dLbls>
            <c:dLbl>
              <c:idx val="0"/>
              <c:layout>
                <c:manualLayout>
                  <c:x val="-3.4802021997555825E-2"/>
                  <c:y val="-3.7481594872018437E-2"/>
                </c:manualLayout>
              </c:layout>
              <c:showLegendKey val="0"/>
              <c:showVal val="0"/>
              <c:showCatName val="1"/>
              <c:showSerName val="0"/>
              <c:showPercent val="1"/>
              <c:showBubbleSize val="0"/>
            </c:dLbl>
            <c:dLbl>
              <c:idx val="1"/>
              <c:layout>
                <c:manualLayout>
                  <c:x val="5.200079809772995E-3"/>
                  <c:y val="-5.565032618085413E-2"/>
                </c:manualLayout>
              </c:layout>
              <c:showLegendKey val="0"/>
              <c:showVal val="0"/>
              <c:showCatName val="1"/>
              <c:showSerName val="0"/>
              <c:showPercent val="1"/>
              <c:showBubbleSize val="0"/>
            </c:dLbl>
            <c:dLbl>
              <c:idx val="2"/>
              <c:layout>
                <c:manualLayout>
                  <c:x val="1.9200088879013442E-3"/>
                  <c:y val="-3.8042351662823333E-2"/>
                </c:manualLayout>
              </c:layout>
              <c:showLegendKey val="0"/>
              <c:showVal val="0"/>
              <c:showCatName val="1"/>
              <c:showSerName val="0"/>
              <c:showPercent val="1"/>
              <c:showBubbleSize val="0"/>
            </c:dLbl>
            <c:dLbl>
              <c:idx val="3"/>
              <c:layout>
                <c:manualLayout>
                  <c:x val="-9.9575380513276204E-2"/>
                  <c:y val="0.21257631265902704"/>
                </c:manualLayout>
              </c:layout>
              <c:showLegendKey val="0"/>
              <c:showVal val="0"/>
              <c:showCatName val="1"/>
              <c:showSerName val="0"/>
              <c:showPercent val="1"/>
              <c:showBubbleSize val="0"/>
            </c:dLbl>
            <c:dLbl>
              <c:idx val="4"/>
              <c:layout>
                <c:manualLayout>
                  <c:x val="-2.1936374332518781E-2"/>
                  <c:y val="2.2114433047697536E-2"/>
                </c:manualLayout>
              </c:layout>
              <c:showLegendKey val="0"/>
              <c:showVal val="0"/>
              <c:showCatName val="1"/>
              <c:showSerName val="0"/>
              <c:showPercent val="1"/>
              <c:showBubbleSize val="0"/>
            </c:dLbl>
            <c:dLbl>
              <c:idx val="5"/>
              <c:layout>
                <c:manualLayout>
                  <c:x val="2.533281498119945E-2"/>
                  <c:y val="0.13782572575653768"/>
                </c:manualLayout>
              </c:layout>
              <c:showLegendKey val="0"/>
              <c:showVal val="0"/>
              <c:showCatName val="1"/>
              <c:showSerName val="0"/>
              <c:showPercent val="1"/>
              <c:showBubbleSize val="0"/>
            </c:dLbl>
            <c:dLbl>
              <c:idx val="6"/>
              <c:layout>
                <c:manualLayout>
                  <c:x val="-3.7330198537095093E-2"/>
                  <c:y val="-4.2270788030436927E-2"/>
                </c:manualLayout>
              </c:layout>
              <c:showLegendKey val="0"/>
              <c:showVal val="0"/>
              <c:showCatName val="1"/>
              <c:showSerName val="0"/>
              <c:showPercent val="1"/>
              <c:showBubbleSize val="0"/>
            </c:dLbl>
            <c:dLbl>
              <c:idx val="7"/>
              <c:layout>
                <c:manualLayout>
                  <c:x val="-3.3664037329185644E-3"/>
                  <c:y val="-9.0708417221934692E-2"/>
                </c:manualLayout>
              </c:layout>
              <c:showLegendKey val="0"/>
              <c:showVal val="0"/>
              <c:showCatName val="1"/>
              <c:showSerName val="0"/>
              <c:showPercent val="1"/>
              <c:showBubbleSize val="0"/>
            </c:dLbl>
            <c:dLbl>
              <c:idx val="8"/>
              <c:layout>
                <c:manualLayout>
                  <c:x val="-4.1782061725042993E-2"/>
                  <c:y val="-3.5593265217635943E-2"/>
                </c:manualLayout>
              </c:layout>
              <c:showLegendKey val="0"/>
              <c:showVal val="0"/>
              <c:showCatName val="1"/>
              <c:showSerName val="0"/>
              <c:showPercent val="1"/>
              <c:showBubbleSize val="0"/>
            </c:dLbl>
            <c:dLbl>
              <c:idx val="9"/>
              <c:layout>
                <c:manualLayout>
                  <c:x val="5.8618427006968954E-2"/>
                  <c:y val="-8.3900798654897038E-2"/>
                </c:manualLayout>
              </c:layout>
              <c:showLegendKey val="0"/>
              <c:showVal val="0"/>
              <c:showCatName val="1"/>
              <c:showSerName val="0"/>
              <c:showPercent val="1"/>
              <c:showBubbleSize val="0"/>
            </c:dLbl>
            <c:dLbl>
              <c:idx val="10"/>
              <c:layout>
                <c:manualLayout>
                  <c:x val="5.4848135166489766E-2"/>
                  <c:y val="-3.9065908060357528E-2"/>
                </c:manualLayout>
              </c:layout>
              <c:showLegendKey val="0"/>
              <c:showVal val="0"/>
              <c:showCatName val="1"/>
              <c:showSerName val="0"/>
              <c:showPercent val="1"/>
              <c:showBubbleSize val="0"/>
            </c:dLbl>
            <c:txPr>
              <a:bodyPr/>
              <a:lstStyle/>
              <a:p>
                <a:pPr>
                  <a:defRPr sz="1400"/>
                </a:pPr>
                <a:endParaRPr lang="ru-RU"/>
              </a:p>
            </c:txPr>
            <c:showLegendKey val="0"/>
            <c:showVal val="0"/>
            <c:showCatName val="1"/>
            <c:showSerName val="0"/>
            <c:showPercent val="1"/>
            <c:showBubbleSize val="0"/>
            <c:showLeaderLines val="1"/>
          </c:dLbls>
          <c:cat>
            <c:strRef>
              <c:f>Лист1!$A$2:$A$11</c:f>
              <c:strCache>
                <c:ptCount val="10"/>
                <c:pt idx="0">
                  <c:v>Сельское хозяйство</c:v>
                </c:pt>
                <c:pt idx="1">
                  <c:v>Промышленность</c:v>
                </c:pt>
                <c:pt idx="2">
                  <c:v>Строительство</c:v>
                </c:pt>
                <c:pt idx="3">
                  <c:v>Торговля</c:v>
                </c:pt>
                <c:pt idx="4">
                  <c:v>Транспорт</c:v>
                </c:pt>
                <c:pt idx="5">
                  <c:v>Энергетика, ЖКХ</c:v>
                </c:pt>
                <c:pt idx="6">
                  <c:v>Госуправление, безопасность, социальное обеспечение</c:v>
                </c:pt>
                <c:pt idx="7">
                  <c:v>Образование</c:v>
                </c:pt>
                <c:pt idx="8">
                  <c:v>Здравоохранение</c:v>
                </c:pt>
                <c:pt idx="9">
                  <c:v>Прочие</c:v>
                </c:pt>
              </c:strCache>
            </c:strRef>
          </c:cat>
          <c:val>
            <c:numRef>
              <c:f>Лист1!$G$2:$G$11</c:f>
              <c:numCache>
                <c:formatCode>0.0</c:formatCode>
                <c:ptCount val="10"/>
                <c:pt idx="0">
                  <c:v>7.9</c:v>
                </c:pt>
                <c:pt idx="1">
                  <c:v>10.199999999999999</c:v>
                </c:pt>
                <c:pt idx="2">
                  <c:v>2.6</c:v>
                </c:pt>
                <c:pt idx="3">
                  <c:v>20.9</c:v>
                </c:pt>
                <c:pt idx="4">
                  <c:v>17.600000000000001</c:v>
                </c:pt>
                <c:pt idx="5">
                  <c:v>2.8</c:v>
                </c:pt>
                <c:pt idx="6">
                  <c:v>9</c:v>
                </c:pt>
                <c:pt idx="7">
                  <c:v>7</c:v>
                </c:pt>
                <c:pt idx="8">
                  <c:v>9.1999999999999993</c:v>
                </c:pt>
                <c:pt idx="9">
                  <c:v>14.9</c:v>
                </c:pt>
              </c:numCache>
            </c:numRef>
          </c:val>
        </c:ser>
        <c:ser>
          <c:idx val="4"/>
          <c:order val="4"/>
          <c:tx>
            <c:strRef>
              <c:f>Лист1!$F$1</c:f>
              <c:strCache>
                <c:ptCount val="1"/>
                <c:pt idx="0">
                  <c:v>2017</c:v>
                </c:pt>
              </c:strCache>
            </c:strRef>
          </c:tx>
          <c:explosion val="25"/>
          <c:dLbls>
            <c:showLegendKey val="0"/>
            <c:showVal val="0"/>
            <c:showCatName val="1"/>
            <c:showSerName val="0"/>
            <c:showPercent val="1"/>
            <c:showBubbleSize val="0"/>
            <c:showLeaderLines val="1"/>
          </c:dLbls>
          <c:cat>
            <c:strRef>
              <c:f>Лист1!$A$2:$A$11</c:f>
              <c:strCache>
                <c:ptCount val="10"/>
                <c:pt idx="0">
                  <c:v>Сельское хозяйство</c:v>
                </c:pt>
                <c:pt idx="1">
                  <c:v>Промышленность</c:v>
                </c:pt>
                <c:pt idx="2">
                  <c:v>Строительство</c:v>
                </c:pt>
                <c:pt idx="3">
                  <c:v>Торговля</c:v>
                </c:pt>
                <c:pt idx="4">
                  <c:v>Транспорт</c:v>
                </c:pt>
                <c:pt idx="5">
                  <c:v>Энергетика, ЖКХ</c:v>
                </c:pt>
                <c:pt idx="6">
                  <c:v>Госуправление, безопасность, социальное обеспечение</c:v>
                </c:pt>
                <c:pt idx="7">
                  <c:v>Образование</c:v>
                </c:pt>
                <c:pt idx="8">
                  <c:v>Здравоохранение</c:v>
                </c:pt>
                <c:pt idx="9">
                  <c:v>Прочие</c:v>
                </c:pt>
              </c:strCache>
            </c:strRef>
          </c:cat>
          <c:val>
            <c:numRef>
              <c:f>Лист1!$F$2:$F$11</c:f>
            </c:numRef>
          </c:val>
        </c:ser>
        <c:ser>
          <c:idx val="3"/>
          <c:order val="3"/>
          <c:tx>
            <c:strRef>
              <c:f>Лист1!$E$1</c:f>
              <c:strCache>
                <c:ptCount val="1"/>
                <c:pt idx="0">
                  <c:v>2016</c:v>
                </c:pt>
              </c:strCache>
            </c:strRef>
          </c:tx>
          <c:explosion val="25"/>
          <c:dLbls>
            <c:showLegendKey val="0"/>
            <c:showVal val="0"/>
            <c:showCatName val="1"/>
            <c:showSerName val="0"/>
            <c:showPercent val="1"/>
            <c:showBubbleSize val="0"/>
            <c:showLeaderLines val="1"/>
          </c:dLbls>
          <c:cat>
            <c:strRef>
              <c:f>Лист1!$A$2:$A$11</c:f>
              <c:strCache>
                <c:ptCount val="10"/>
                <c:pt idx="0">
                  <c:v>Сельское хозяйство</c:v>
                </c:pt>
                <c:pt idx="1">
                  <c:v>Промышленность</c:v>
                </c:pt>
                <c:pt idx="2">
                  <c:v>Строительство</c:v>
                </c:pt>
                <c:pt idx="3">
                  <c:v>Торговля</c:v>
                </c:pt>
                <c:pt idx="4">
                  <c:v>Транспорт</c:v>
                </c:pt>
                <c:pt idx="5">
                  <c:v>Энергетика, ЖКХ</c:v>
                </c:pt>
                <c:pt idx="6">
                  <c:v>Госуправление, безопасность, социальное обеспечение</c:v>
                </c:pt>
                <c:pt idx="7">
                  <c:v>Образование</c:v>
                </c:pt>
                <c:pt idx="8">
                  <c:v>Здравоохранение</c:v>
                </c:pt>
                <c:pt idx="9">
                  <c:v>Прочие</c:v>
                </c:pt>
              </c:strCache>
            </c:strRef>
          </c:cat>
          <c:val>
            <c:numRef>
              <c:f>Лист1!$E$2:$E$11</c:f>
            </c:numRef>
          </c:val>
        </c:ser>
        <c:ser>
          <c:idx val="2"/>
          <c:order val="2"/>
          <c:tx>
            <c:strRef>
              <c:f>Лист1!$D$1</c:f>
              <c:strCache>
                <c:ptCount val="1"/>
                <c:pt idx="0">
                  <c:v>2016</c:v>
                </c:pt>
              </c:strCache>
            </c:strRef>
          </c:tx>
          <c:explosion val="25"/>
          <c:dLbls>
            <c:showLegendKey val="0"/>
            <c:showVal val="0"/>
            <c:showCatName val="1"/>
            <c:showSerName val="0"/>
            <c:showPercent val="1"/>
            <c:showBubbleSize val="0"/>
            <c:showLeaderLines val="1"/>
          </c:dLbls>
          <c:cat>
            <c:strRef>
              <c:f>Лист1!$A$2:$A$11</c:f>
              <c:strCache>
                <c:ptCount val="10"/>
                <c:pt idx="0">
                  <c:v>Сельское хозяйство</c:v>
                </c:pt>
                <c:pt idx="1">
                  <c:v>Промышленность</c:v>
                </c:pt>
                <c:pt idx="2">
                  <c:v>Строительство</c:v>
                </c:pt>
                <c:pt idx="3">
                  <c:v>Торговля</c:v>
                </c:pt>
                <c:pt idx="4">
                  <c:v>Транспорт</c:v>
                </c:pt>
                <c:pt idx="5">
                  <c:v>Энергетика, ЖКХ</c:v>
                </c:pt>
                <c:pt idx="6">
                  <c:v>Госуправление, безопасность, социальное обеспечение</c:v>
                </c:pt>
                <c:pt idx="7">
                  <c:v>Образование</c:v>
                </c:pt>
                <c:pt idx="8">
                  <c:v>Здравоохранение</c:v>
                </c:pt>
                <c:pt idx="9">
                  <c:v>Прочие</c:v>
                </c:pt>
              </c:strCache>
            </c:strRef>
          </c:cat>
          <c:val>
            <c:numRef>
              <c:f>Лист1!$D$2:$D$11</c:f>
            </c:numRef>
          </c:val>
        </c:ser>
        <c:ser>
          <c:idx val="1"/>
          <c:order val="1"/>
          <c:tx>
            <c:strRef>
              <c:f>Лист1!$C$1</c:f>
              <c:strCache>
                <c:ptCount val="1"/>
                <c:pt idx="0">
                  <c:v>2015</c:v>
                </c:pt>
              </c:strCache>
            </c:strRef>
          </c:tx>
          <c:explosion val="25"/>
          <c:dLbls>
            <c:showLegendKey val="0"/>
            <c:showVal val="0"/>
            <c:showCatName val="1"/>
            <c:showSerName val="0"/>
            <c:showPercent val="1"/>
            <c:showBubbleSize val="0"/>
            <c:showLeaderLines val="1"/>
          </c:dLbls>
          <c:cat>
            <c:strRef>
              <c:f>Лист1!$A$2:$A$11</c:f>
              <c:strCache>
                <c:ptCount val="10"/>
                <c:pt idx="0">
                  <c:v>Сельское хозяйство</c:v>
                </c:pt>
                <c:pt idx="1">
                  <c:v>Промышленность</c:v>
                </c:pt>
                <c:pt idx="2">
                  <c:v>Строительство</c:v>
                </c:pt>
                <c:pt idx="3">
                  <c:v>Торговля</c:v>
                </c:pt>
                <c:pt idx="4">
                  <c:v>Транспорт</c:v>
                </c:pt>
                <c:pt idx="5">
                  <c:v>Энергетика, ЖКХ</c:v>
                </c:pt>
                <c:pt idx="6">
                  <c:v>Госуправление, безопасность, социальное обеспечение</c:v>
                </c:pt>
                <c:pt idx="7">
                  <c:v>Образование</c:v>
                </c:pt>
                <c:pt idx="8">
                  <c:v>Здравоохранение</c:v>
                </c:pt>
                <c:pt idx="9">
                  <c:v>Прочие</c:v>
                </c:pt>
              </c:strCache>
            </c:strRef>
          </c:cat>
          <c:val>
            <c:numRef>
              <c:f>Лист1!$C$2:$C$11</c:f>
            </c:numRef>
          </c:val>
        </c:ser>
        <c:ser>
          <c:idx val="0"/>
          <c:order val="0"/>
          <c:tx>
            <c:strRef>
              <c:f>Лист1!$B$1</c:f>
              <c:strCache>
                <c:ptCount val="1"/>
                <c:pt idx="0">
                  <c:v>2015</c:v>
                </c:pt>
              </c:strCache>
            </c:strRef>
          </c:tx>
          <c:explosion val="25"/>
          <c:dLbls>
            <c:showLegendKey val="0"/>
            <c:showVal val="0"/>
            <c:showCatName val="1"/>
            <c:showSerName val="0"/>
            <c:showPercent val="1"/>
            <c:showBubbleSize val="0"/>
            <c:showLeaderLines val="1"/>
          </c:dLbls>
          <c:cat>
            <c:strRef>
              <c:f>Лист1!$A$2:$A$11</c:f>
              <c:strCache>
                <c:ptCount val="10"/>
                <c:pt idx="0">
                  <c:v>Сельское хозяйство</c:v>
                </c:pt>
                <c:pt idx="1">
                  <c:v>Промышленность</c:v>
                </c:pt>
                <c:pt idx="2">
                  <c:v>Строительство</c:v>
                </c:pt>
                <c:pt idx="3">
                  <c:v>Торговля</c:v>
                </c:pt>
                <c:pt idx="4">
                  <c:v>Транспорт</c:v>
                </c:pt>
                <c:pt idx="5">
                  <c:v>Энергетика, ЖКХ</c:v>
                </c:pt>
                <c:pt idx="6">
                  <c:v>Госуправление, безопасность, социальное обеспечение</c:v>
                </c:pt>
                <c:pt idx="7">
                  <c:v>Образование</c:v>
                </c:pt>
                <c:pt idx="8">
                  <c:v>Здравоохранение</c:v>
                </c:pt>
                <c:pt idx="9">
                  <c:v>Прочие</c:v>
                </c:pt>
              </c:strCache>
            </c:strRef>
          </c:cat>
          <c:val>
            <c:numRef>
              <c:f>Лист1!$B$2:$B$11</c:f>
            </c:numRef>
          </c:val>
        </c:ser>
        <c:dLbls>
          <c:showLegendKey val="0"/>
          <c:showVal val="0"/>
          <c:showCatName val="1"/>
          <c:showSerName val="0"/>
          <c:showPercent val="1"/>
          <c:showBubbleSize val="0"/>
          <c:showLeaderLines val="1"/>
        </c:dLbls>
      </c:pie3DChart>
    </c:plotArea>
    <c:plotVisOnly val="1"/>
    <c:dispBlanksAs val="gap"/>
    <c:showDLblsOverMax val="0"/>
  </c:chart>
  <c:spPr>
    <a:noFill/>
  </c:sp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ru-RU" sz="1800" dirty="0"/>
              <a:t>Структура налоговых и неналоговых </a:t>
            </a:r>
            <a:r>
              <a:rPr lang="ru-RU" sz="1800" dirty="0" smtClean="0"/>
              <a:t>доходов бюджета </a:t>
            </a:r>
            <a:endParaRPr lang="ru-RU" sz="1800" dirty="0" smtClean="0"/>
          </a:p>
          <a:p>
            <a:pPr>
              <a:defRPr sz="1400"/>
            </a:pPr>
            <a:r>
              <a:rPr lang="ru-RU" sz="1800" dirty="0" smtClean="0"/>
              <a:t>МО </a:t>
            </a:r>
            <a:r>
              <a:rPr lang="ru-RU" sz="1800" dirty="0"/>
              <a:t>Кавказский район в 2019 г., %</a:t>
            </a:r>
          </a:p>
        </c:rich>
      </c:tx>
      <c:layout>
        <c:manualLayout>
          <c:xMode val="edge"/>
          <c:yMode val="edge"/>
          <c:x val="0.17935482319356633"/>
          <c:y val="4.6626364631260638E-2"/>
        </c:manualLayout>
      </c:layout>
      <c:overlay val="0"/>
    </c:title>
    <c:autoTitleDeleted val="0"/>
    <c:view3D>
      <c:rotX val="30"/>
      <c:rotY val="0"/>
      <c:rAngAx val="0"/>
      <c:perspective val="30"/>
    </c:view3D>
    <c:floor>
      <c:thickness val="0"/>
    </c:floor>
    <c:sideWall>
      <c:thickness val="0"/>
    </c:sideWall>
    <c:backWall>
      <c:thickness val="0"/>
    </c:backWall>
    <c:plotArea>
      <c:layout>
        <c:manualLayout>
          <c:layoutTarget val="inner"/>
          <c:xMode val="edge"/>
          <c:yMode val="edge"/>
          <c:x val="0.19643729365925863"/>
          <c:y val="0.32753024114835888"/>
          <c:w val="0.69490822501295546"/>
          <c:h val="0.596956892008072"/>
        </c:manualLayout>
      </c:layout>
      <c:pie3DChart>
        <c:varyColors val="1"/>
        <c:ser>
          <c:idx val="0"/>
          <c:order val="0"/>
          <c:explosion val="25"/>
          <c:dLbls>
            <c:dLbl>
              <c:idx val="0"/>
              <c:layout>
                <c:manualLayout>
                  <c:x val="5.9957067689023646E-2"/>
                  <c:y val="1.7174364083671609E-2"/>
                </c:manualLayout>
              </c:layout>
              <c:dLblPos val="bestFit"/>
              <c:showLegendKey val="0"/>
              <c:showVal val="0"/>
              <c:showCatName val="1"/>
              <c:showSerName val="0"/>
              <c:showPercent val="1"/>
              <c:showBubbleSize val="0"/>
            </c:dLbl>
            <c:dLbl>
              <c:idx val="2"/>
              <c:layout>
                <c:manualLayout>
                  <c:x val="4.6120821299248958E-2"/>
                  <c:y val="5.9975236598840867E-2"/>
                </c:manualLayout>
              </c:layout>
              <c:dLblPos val="bestFit"/>
              <c:showLegendKey val="0"/>
              <c:showVal val="0"/>
              <c:showCatName val="1"/>
              <c:showSerName val="0"/>
              <c:showPercent val="1"/>
              <c:showBubbleSize val="0"/>
            </c:dLbl>
            <c:dLbl>
              <c:idx val="4"/>
              <c:layout>
                <c:manualLayout>
                  <c:x val="-4.6120821299248958E-2"/>
                  <c:y val="-9.6822667595161047E-3"/>
                </c:manualLayout>
              </c:layout>
              <c:dLblPos val="bestFit"/>
              <c:showLegendKey val="0"/>
              <c:showVal val="0"/>
              <c:showCatName val="1"/>
              <c:showSerName val="0"/>
              <c:showPercent val="1"/>
              <c:showBubbleSize val="0"/>
            </c:dLbl>
            <c:dLbl>
              <c:idx val="5"/>
              <c:layout>
                <c:manualLayout>
                  <c:x val="3.228457490947427E-2"/>
                  <c:y val="1.6190228814464122E-2"/>
                </c:manualLayout>
              </c:layout>
              <c:dLblPos val="bestFit"/>
              <c:showLegendKey val="0"/>
              <c:showVal val="0"/>
              <c:showCatName val="1"/>
              <c:showSerName val="0"/>
              <c:showPercent val="1"/>
              <c:showBubbleSize val="0"/>
            </c:dLbl>
            <c:txPr>
              <a:bodyPr/>
              <a:lstStyle/>
              <a:p>
                <a:pPr>
                  <a:defRPr sz="1100"/>
                </a:pPr>
                <a:endParaRPr lang="ru-RU"/>
              </a:p>
            </c:txPr>
            <c:dLblPos val="outEnd"/>
            <c:showLegendKey val="0"/>
            <c:showVal val="0"/>
            <c:showCatName val="1"/>
            <c:showSerName val="0"/>
            <c:showPercent val="1"/>
            <c:showBubbleSize val="0"/>
            <c:showLeaderLines val="0"/>
          </c:dLbls>
          <c:cat>
            <c:strRef>
              <c:f>'Диаграмма 1,2'!$A$19:$A$24</c:f>
              <c:strCache>
                <c:ptCount val="6"/>
                <c:pt idx="0">
                  <c:v>Налог на прибыль</c:v>
                </c:pt>
                <c:pt idx="1">
                  <c:v>НДФЛ</c:v>
                </c:pt>
                <c:pt idx="2">
                  <c:v>Госпошлина</c:v>
                </c:pt>
                <c:pt idx="3">
                  <c:v>УСНО,ЕНВД</c:v>
                </c:pt>
                <c:pt idx="4">
                  <c:v>ЕСХН</c:v>
                </c:pt>
                <c:pt idx="5">
                  <c:v>Неналоговые доходы</c:v>
                </c:pt>
              </c:strCache>
            </c:strRef>
          </c:cat>
          <c:val>
            <c:numRef>
              <c:f>'Диаграмма 1,2'!$B$19:$B$24</c:f>
              <c:numCache>
                <c:formatCode>General</c:formatCode>
                <c:ptCount val="6"/>
                <c:pt idx="0">
                  <c:v>10.6</c:v>
                </c:pt>
                <c:pt idx="1">
                  <c:v>393.2</c:v>
                </c:pt>
                <c:pt idx="2">
                  <c:v>14.2</c:v>
                </c:pt>
                <c:pt idx="3">
                  <c:v>117.6</c:v>
                </c:pt>
                <c:pt idx="4">
                  <c:v>32.700000000000003</c:v>
                </c:pt>
                <c:pt idx="5">
                  <c:v>60</c:v>
                </c:pt>
              </c:numCache>
            </c:numRef>
          </c:val>
        </c:ser>
        <c:dLbls>
          <c:showLegendKey val="0"/>
          <c:showVal val="0"/>
          <c:showCatName val="0"/>
          <c:showSerName val="0"/>
          <c:showPercent val="1"/>
          <c:showBubbleSize val="0"/>
          <c:showLeaderLines val="0"/>
        </c:dLbls>
      </c:pie3DChart>
    </c:plotArea>
    <c:plotVisOnly val="1"/>
    <c:dispBlanksAs val="gap"/>
    <c:showDLblsOverMax val="0"/>
  </c:chart>
  <c:spPr>
    <a:noFill/>
    <a:ln w="9525" cap="flat" cmpd="sng" algn="ctr">
      <a:solidFill>
        <a:schemeClr val="accent5">
          <a:shade val="95000"/>
          <a:satMod val="105000"/>
        </a:schemeClr>
      </a:solidFill>
      <a:prstDash val="solid"/>
    </a:ln>
    <a:effectLst>
      <a:outerShdw blurRad="40000" dist="20000" dir="5400000" rotWithShape="0">
        <a:srgbClr val="000000">
          <a:alpha val="38000"/>
        </a:srgbClr>
      </a:outerShdw>
    </a:effectLst>
  </c:spPr>
  <c:txPr>
    <a:bodyPr/>
    <a:lstStyle/>
    <a:p>
      <a:pPr>
        <a:defRPr>
          <a:solidFill>
            <a:schemeClr val="dk1"/>
          </a:solidFill>
          <a:latin typeface="+mn-lt"/>
          <a:ea typeface="+mn-ea"/>
          <a:cs typeface="+mn-cs"/>
        </a:defRPr>
      </a:pPr>
      <a:endParaRPr lang="ru-RU"/>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200"/>
            </a:pPr>
            <a:r>
              <a:rPr lang="ru-RU" sz="1200" dirty="0"/>
              <a:t>млн</a:t>
            </a:r>
            <a:r>
              <a:rPr lang="ru-RU" sz="1200" dirty="0" smtClean="0"/>
              <a:t>. руб</a:t>
            </a:r>
            <a:r>
              <a:rPr lang="ru-RU" sz="1200" dirty="0"/>
              <a:t>.</a:t>
            </a:r>
          </a:p>
        </c:rich>
      </c:tx>
      <c:layout>
        <c:manualLayout>
          <c:xMode val="edge"/>
          <c:yMode val="edge"/>
          <c:x val="0.8590848086573355"/>
          <c:y val="0"/>
        </c:manualLayout>
      </c:layout>
      <c:overlay val="0"/>
    </c:title>
    <c:autoTitleDeleted val="0"/>
    <c:plotArea>
      <c:layout>
        <c:manualLayout>
          <c:layoutTarget val="inner"/>
          <c:xMode val="edge"/>
          <c:yMode val="edge"/>
          <c:x val="2.646296598256145E-2"/>
          <c:y val="0.15704499537175776"/>
          <c:w val="0.54897188836004818"/>
          <c:h val="0.84295500462824224"/>
        </c:manualLayout>
      </c:layout>
      <c:doughnutChart>
        <c:varyColors val="1"/>
        <c:ser>
          <c:idx val="0"/>
          <c:order val="0"/>
          <c:tx>
            <c:strRef>
              <c:f>Лист1!$B$1</c:f>
              <c:strCache>
                <c:ptCount val="1"/>
                <c:pt idx="0">
                  <c:v>млн.руб.</c:v>
                </c:pt>
              </c:strCache>
            </c:strRef>
          </c:tx>
          <c:spPr>
            <a:scene3d>
              <a:camera prst="orthographicFront"/>
              <a:lightRig rig="chilly" dir="t"/>
            </a:scene3d>
            <a:sp3d prstMaterial="softEdge">
              <a:bevelT/>
              <a:bevelB prst="relaxedInset"/>
            </a:sp3d>
          </c:spPr>
          <c:dLbls>
            <c:dLbl>
              <c:idx val="2"/>
              <c:layout>
                <c:manualLayout>
                  <c:x val="-8.447853602867185E-2"/>
                  <c:y val="-3.3363124965168557E-2"/>
                </c:manualLayout>
              </c:layout>
              <c:showLegendKey val="0"/>
              <c:showVal val="1"/>
              <c:showCatName val="0"/>
              <c:showSerName val="0"/>
              <c:showPercent val="0"/>
              <c:showBubbleSize val="0"/>
            </c:dLbl>
            <c:dLbl>
              <c:idx val="3"/>
              <c:layout>
                <c:manualLayout>
                  <c:x val="-6.7865512730294383E-2"/>
                  <c:y val="-7.6258571348956708E-2"/>
                </c:manualLayout>
              </c:layout>
              <c:showLegendKey val="0"/>
              <c:showVal val="1"/>
              <c:showCatName val="0"/>
              <c:showSerName val="0"/>
              <c:showPercent val="0"/>
              <c:showBubbleSize val="0"/>
            </c:dLbl>
            <c:dLbl>
              <c:idx val="5"/>
              <c:layout>
                <c:manualLayout>
                  <c:x val="6.4330739280984039E-2"/>
                  <c:y val="-0.14060174092463892"/>
                </c:manualLayout>
              </c:layout>
              <c:showLegendKey val="0"/>
              <c:showVal val="1"/>
              <c:showCatName val="0"/>
              <c:showSerName val="0"/>
              <c:showPercent val="0"/>
              <c:showBubbleSize val="0"/>
            </c:dLbl>
            <c:dLbl>
              <c:idx val="6"/>
              <c:layout>
                <c:manualLayout>
                  <c:x val="-4.7482413340293031E-2"/>
                  <c:y val="-0.14536790163394872"/>
                </c:manualLayout>
              </c:layout>
              <c:showLegendKey val="0"/>
              <c:showVal val="1"/>
              <c:showCatName val="0"/>
              <c:showSerName val="0"/>
              <c:showPercent val="0"/>
              <c:showBubbleSize val="0"/>
            </c:dLbl>
            <c:dLbl>
              <c:idx val="7"/>
              <c:layout>
                <c:manualLayout>
                  <c:x val="2.1443616073883748E-2"/>
                  <c:y val="0.16681543718172037"/>
                </c:manualLayout>
              </c:layout>
              <c:showLegendKey val="0"/>
              <c:showVal val="1"/>
              <c:showCatName val="0"/>
              <c:showSerName val="0"/>
              <c:showPercent val="0"/>
              <c:showBubbleSize val="0"/>
            </c:dLbl>
            <c:dLbl>
              <c:idx val="8"/>
              <c:layout>
                <c:manualLayout>
                  <c:x val="3.8292171560506696E-2"/>
                  <c:y val="-0.14298482127929382"/>
                </c:manualLayout>
              </c:layout>
              <c:showLegendKey val="0"/>
              <c:showVal val="1"/>
              <c:showCatName val="0"/>
              <c:showSerName val="0"/>
              <c:showPercent val="0"/>
              <c:showBubbleSize val="0"/>
            </c:dLbl>
            <c:showLegendKey val="0"/>
            <c:showVal val="1"/>
            <c:showCatName val="0"/>
            <c:showSerName val="0"/>
            <c:showPercent val="0"/>
            <c:showBubbleSize val="0"/>
            <c:showLeaderLines val="1"/>
          </c:dLbls>
          <c:cat>
            <c:strRef>
              <c:f>Лист1!$A$2:$A$9</c:f>
              <c:strCache>
                <c:ptCount val="8"/>
                <c:pt idx="0">
                  <c:v>Образование - 1 615,2 млн. руб.</c:v>
                </c:pt>
                <c:pt idx="1">
                  <c:v>Общегосударственные вопросы - 156,8 млн. руб.</c:v>
                </c:pt>
                <c:pt idx="2">
                  <c:v>Жилищно-коммунальное хозяйство, национальная экономика - 25 млн. руб.</c:v>
                </c:pt>
                <c:pt idx="3">
                  <c:v>Социальная политика 190,0 млн. руб.</c:v>
                </c:pt>
                <c:pt idx="4">
                  <c:v>Культура, физическая культура и спорт - 135,6 млн. руб.</c:v>
                </c:pt>
                <c:pt idx="5">
                  <c:v>Национальная безопасность и правоохранительная деятельность - 22,1 млн. руб.</c:v>
                </c:pt>
                <c:pt idx="6">
                  <c:v>Межбюджетные трансферты - 23,3 млн. руб.</c:v>
                </c:pt>
                <c:pt idx="7">
                  <c:v>Прочие расходы бюджета - 4,1 млн. руб.</c:v>
                </c:pt>
              </c:strCache>
            </c:strRef>
          </c:cat>
          <c:val>
            <c:numRef>
              <c:f>Лист1!$B$2:$B$9</c:f>
              <c:numCache>
                <c:formatCode>General</c:formatCode>
                <c:ptCount val="8"/>
                <c:pt idx="0">
                  <c:v>1615.2</c:v>
                </c:pt>
                <c:pt idx="1">
                  <c:v>156.80000000000001</c:v>
                </c:pt>
                <c:pt idx="2">
                  <c:v>25</c:v>
                </c:pt>
                <c:pt idx="3">
                  <c:v>190</c:v>
                </c:pt>
                <c:pt idx="4">
                  <c:v>135.6</c:v>
                </c:pt>
                <c:pt idx="5">
                  <c:v>22.1</c:v>
                </c:pt>
                <c:pt idx="6">
                  <c:v>23.3</c:v>
                </c:pt>
                <c:pt idx="7">
                  <c:v>4.0999999999999996</c:v>
                </c:pt>
              </c:numCache>
            </c:numRef>
          </c:val>
        </c:ser>
        <c:dLbls>
          <c:showLegendKey val="0"/>
          <c:showVal val="0"/>
          <c:showCatName val="0"/>
          <c:showSerName val="0"/>
          <c:showPercent val="0"/>
          <c:showBubbleSize val="0"/>
          <c:showLeaderLines val="1"/>
        </c:dLbls>
        <c:firstSliceAng val="0"/>
        <c:holeSize val="50"/>
      </c:doughnutChart>
    </c:plotArea>
    <c:legend>
      <c:legendPos val="r"/>
      <c:layout>
        <c:manualLayout>
          <c:xMode val="edge"/>
          <c:yMode val="edge"/>
          <c:x val="0.59019784199692937"/>
          <c:y val="6.6380984745095795E-2"/>
          <c:w val="0.40061203648750998"/>
          <c:h val="0.93361901525490421"/>
        </c:manualLayout>
      </c:layout>
      <c:overlay val="0"/>
      <c:txPr>
        <a:bodyPr/>
        <a:lstStyle/>
        <a:p>
          <a:pPr>
            <a:defRPr sz="1200"/>
          </a:pPr>
          <a:endParaRPr lang="ru-RU"/>
        </a:p>
      </c:txPr>
    </c:legend>
    <c:plotVisOnly val="1"/>
    <c:dispBlanksAs val="zero"/>
    <c:showDLblsOverMax val="0"/>
  </c:chart>
  <c:txPr>
    <a:bodyPr/>
    <a:lstStyle/>
    <a:p>
      <a:pPr>
        <a:defRPr sz="1800"/>
      </a:pPr>
      <a:endParaRPr lang="ru-RU"/>
    </a:p>
  </c:txPr>
  <c:externalData r:id="rId1">
    <c:autoUpdate val="0"/>
  </c:externalData>
  <c:userShapes r:id="rId2"/>
</c:chartSpace>
</file>

<file path=ppt/charts/chart8.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ru-RU" sz="1400" dirty="0"/>
              <a:t>Распределение доходов консолидированного бюджета края в Кавказском районе по уровням бюджета </a:t>
            </a:r>
            <a:r>
              <a:rPr lang="ru-RU" sz="1400" dirty="0" smtClean="0"/>
              <a:t>в </a:t>
            </a:r>
            <a:r>
              <a:rPr lang="ru-RU" sz="1400" dirty="0"/>
              <a:t>2019 г. , млн. руб. </a:t>
            </a:r>
          </a:p>
        </c:rich>
      </c:tx>
      <c:layout/>
      <c:overlay val="0"/>
    </c:title>
    <c:autoTitleDeleted val="0"/>
    <c:view3D>
      <c:rotX val="30"/>
      <c:rotY val="0"/>
      <c:rAngAx val="0"/>
      <c:perspective val="30"/>
    </c:view3D>
    <c:floor>
      <c:thickness val="0"/>
    </c:floor>
    <c:sideWall>
      <c:thickness val="0"/>
    </c:sideWall>
    <c:backWall>
      <c:thickness val="0"/>
    </c:backWall>
    <c:plotArea>
      <c:layout/>
      <c:pie3DChart>
        <c:varyColors val="1"/>
        <c:ser>
          <c:idx val="0"/>
          <c:order val="0"/>
          <c:dLbls>
            <c:spPr>
              <a:solidFill>
                <a:schemeClr val="lt1"/>
              </a:solidFill>
              <a:ln w="25400" cap="flat" cmpd="sng" algn="ctr">
                <a:solidFill>
                  <a:schemeClr val="accent6"/>
                </a:solidFill>
                <a:prstDash val="solid"/>
              </a:ln>
              <a:effectLst/>
            </c:spPr>
            <c:txPr>
              <a:bodyPr/>
              <a:lstStyle/>
              <a:p>
                <a:pPr>
                  <a:defRPr sz="1800"/>
                </a:pPr>
                <a:endParaRPr lang="ru-RU"/>
              </a:p>
            </c:txPr>
            <c:showLegendKey val="0"/>
            <c:showVal val="1"/>
            <c:showCatName val="0"/>
            <c:showSerName val="0"/>
            <c:showPercent val="0"/>
            <c:showBubbleSize val="0"/>
            <c:showLeaderLines val="1"/>
          </c:dLbls>
          <c:cat>
            <c:strRef>
              <c:f>'Диаграмма 1,2'!$A$1:$A$3</c:f>
              <c:strCache>
                <c:ptCount val="3"/>
                <c:pt idx="0">
                  <c:v>краевой бюджет</c:v>
                </c:pt>
                <c:pt idx="1">
                  <c:v>районный бюджет </c:v>
                </c:pt>
                <c:pt idx="2">
                  <c:v>бюджеты поселений </c:v>
                </c:pt>
              </c:strCache>
            </c:strRef>
          </c:cat>
          <c:val>
            <c:numRef>
              <c:f>'Диаграмма 1,2'!$B$1:$B$3</c:f>
              <c:numCache>
                <c:formatCode>General</c:formatCode>
                <c:ptCount val="3"/>
                <c:pt idx="0">
                  <c:v>1689.5</c:v>
                </c:pt>
                <c:pt idx="1">
                  <c:v>631.4</c:v>
                </c:pt>
                <c:pt idx="2">
                  <c:v>443.7</c:v>
                </c:pt>
              </c:numCache>
            </c:numRef>
          </c:val>
        </c:ser>
        <c:dLbls>
          <c:showLegendKey val="0"/>
          <c:showVal val="0"/>
          <c:showCatName val="0"/>
          <c:showSerName val="0"/>
          <c:showPercent val="1"/>
          <c:showBubbleSize val="0"/>
          <c:showLeaderLines val="1"/>
        </c:dLbls>
      </c:pie3DChart>
    </c:plotArea>
    <c:legend>
      <c:legendPos val="t"/>
      <c:layout/>
      <c:overlay val="0"/>
      <c:txPr>
        <a:bodyPr/>
        <a:lstStyle/>
        <a:p>
          <a:pPr>
            <a:defRPr sz="1400"/>
          </a:pPr>
          <a:endParaRPr lang="ru-RU"/>
        </a:p>
      </c:txPr>
    </c:legend>
    <c:plotVisOnly val="1"/>
    <c:dispBlanksAs val="gap"/>
    <c:showDLblsOverMax val="0"/>
  </c:chart>
  <c:spPr>
    <a:noFill/>
    <a:ln w="9525" cap="flat" cmpd="sng" algn="ctr">
      <a:solidFill>
        <a:schemeClr val="accent5">
          <a:shade val="95000"/>
          <a:satMod val="105000"/>
        </a:schemeClr>
      </a:solidFill>
      <a:prstDash val="solid"/>
    </a:ln>
    <a:effectLst>
      <a:outerShdw blurRad="40000" dist="20000" dir="5400000" rotWithShape="0">
        <a:srgbClr val="000000">
          <a:alpha val="38000"/>
        </a:srgbClr>
      </a:outerShdw>
    </a:effectLst>
  </c:spPr>
  <c:txPr>
    <a:bodyPr/>
    <a:lstStyle/>
    <a:p>
      <a:pPr>
        <a:defRPr>
          <a:solidFill>
            <a:schemeClr val="dk1"/>
          </a:solidFill>
          <a:latin typeface="+mn-lt"/>
          <a:ea typeface="+mn-ea"/>
          <a:cs typeface="+mn-cs"/>
        </a:defRPr>
      </a:pPr>
      <a:endParaRPr lang="ru-RU"/>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6975308641975308E-2"/>
          <c:y val="0"/>
          <c:w val="0.57619592689802668"/>
          <c:h val="1"/>
        </c:manualLayout>
      </c:layout>
      <c:doughnutChart>
        <c:varyColors val="1"/>
        <c:ser>
          <c:idx val="0"/>
          <c:order val="0"/>
          <c:tx>
            <c:strRef>
              <c:f>Лист1!$B$1</c:f>
              <c:strCache>
                <c:ptCount val="1"/>
                <c:pt idx="0">
                  <c:v>Продажи</c:v>
                </c:pt>
              </c:strCache>
            </c:strRef>
          </c:tx>
          <c:dLbls>
            <c:dLbl>
              <c:idx val="0"/>
              <c:spPr/>
              <c:txPr>
                <a:bodyPr/>
                <a:lstStyle/>
                <a:p>
                  <a:pPr>
                    <a:defRPr sz="1600" baseline="0">
                      <a:solidFill>
                        <a:schemeClr val="tx1"/>
                      </a:solidFill>
                    </a:defRPr>
                  </a:pPr>
                  <a:endParaRPr lang="ru-RU"/>
                </a:p>
              </c:txPr>
              <c:showLegendKey val="0"/>
              <c:showVal val="1"/>
              <c:showCatName val="0"/>
              <c:showSerName val="0"/>
              <c:showPercent val="0"/>
              <c:showBubbleSize val="0"/>
            </c:dLbl>
            <c:dLbl>
              <c:idx val="1"/>
              <c:spPr/>
              <c:txPr>
                <a:bodyPr/>
                <a:lstStyle/>
                <a:p>
                  <a:pPr>
                    <a:defRPr sz="1600" baseline="0">
                      <a:solidFill>
                        <a:schemeClr val="tx1"/>
                      </a:solidFill>
                    </a:defRPr>
                  </a:pPr>
                  <a:endParaRPr lang="ru-RU"/>
                </a:p>
              </c:txPr>
              <c:showLegendKey val="0"/>
              <c:showVal val="1"/>
              <c:showCatName val="0"/>
              <c:showSerName val="0"/>
              <c:showPercent val="0"/>
              <c:showBubbleSize val="0"/>
            </c:dLbl>
            <c:dLbl>
              <c:idx val="2"/>
              <c:spPr/>
              <c:txPr>
                <a:bodyPr/>
                <a:lstStyle/>
                <a:p>
                  <a:pPr>
                    <a:defRPr sz="1600" baseline="0">
                      <a:solidFill>
                        <a:schemeClr val="tx1"/>
                      </a:solidFill>
                    </a:defRPr>
                  </a:pPr>
                  <a:endParaRPr lang="ru-RU"/>
                </a:p>
              </c:txPr>
              <c:showLegendKey val="0"/>
              <c:showVal val="1"/>
              <c:showCatName val="0"/>
              <c:showSerName val="0"/>
              <c:showPercent val="0"/>
              <c:showBubbleSize val="0"/>
            </c:dLbl>
            <c:dLbl>
              <c:idx val="3"/>
              <c:spPr/>
              <c:txPr>
                <a:bodyPr/>
                <a:lstStyle/>
                <a:p>
                  <a:pPr>
                    <a:defRPr sz="1600" baseline="0">
                      <a:solidFill>
                        <a:schemeClr val="tx1"/>
                      </a:solidFill>
                    </a:defRPr>
                  </a:pPr>
                  <a:endParaRPr lang="ru-RU"/>
                </a:p>
              </c:txPr>
              <c:showLegendKey val="0"/>
              <c:showVal val="1"/>
              <c:showCatName val="0"/>
              <c:showSerName val="0"/>
              <c:showPercent val="0"/>
              <c:showBubbleSize val="0"/>
            </c:dLbl>
            <c:dLbl>
              <c:idx val="4"/>
              <c:layout>
                <c:manualLayout>
                  <c:x val="-6.6358024691358014E-2"/>
                  <c:y val="-0.25751657484066715"/>
                </c:manualLayout>
              </c:layout>
              <c:spPr/>
              <c:txPr>
                <a:bodyPr/>
                <a:lstStyle/>
                <a:p>
                  <a:pPr>
                    <a:defRPr sz="1600" baseline="0">
                      <a:solidFill>
                        <a:schemeClr val="tx1"/>
                      </a:solidFill>
                    </a:defRPr>
                  </a:pPr>
                  <a:endParaRPr lang="ru-RU"/>
                </a:p>
              </c:txPr>
              <c:showLegendKey val="0"/>
              <c:showVal val="1"/>
              <c:showCatName val="0"/>
              <c:showSerName val="0"/>
              <c:showPercent val="0"/>
              <c:showBubbleSize val="0"/>
            </c:dLbl>
            <c:dLbl>
              <c:idx val="5"/>
              <c:layout>
                <c:manualLayout>
                  <c:x val="9.2592592592592587E-3"/>
                  <c:y val="0.21841196048639352"/>
                </c:manualLayout>
              </c:layout>
              <c:spPr/>
              <c:txPr>
                <a:bodyPr/>
                <a:lstStyle/>
                <a:p>
                  <a:pPr>
                    <a:defRPr sz="1600" baseline="0">
                      <a:solidFill>
                        <a:schemeClr val="tx1"/>
                      </a:solidFill>
                    </a:defRPr>
                  </a:pPr>
                  <a:endParaRPr lang="ru-RU"/>
                </a:p>
              </c:txPr>
              <c:showLegendKey val="0"/>
              <c:showVal val="1"/>
              <c:showCatName val="0"/>
              <c:showSerName val="0"/>
              <c:showPercent val="0"/>
              <c:showBubbleSize val="0"/>
            </c:dLbl>
            <c:dLbl>
              <c:idx val="6"/>
              <c:layout>
                <c:manualLayout>
                  <c:x val="-5.7810978755860616E-2"/>
                  <c:y val="-9.9135502940987774E-2"/>
                </c:manualLayout>
              </c:layout>
              <c:spPr/>
              <c:txPr>
                <a:bodyPr/>
                <a:lstStyle/>
                <a:p>
                  <a:pPr>
                    <a:defRPr sz="1600" baseline="0">
                      <a:solidFill>
                        <a:schemeClr val="tx1"/>
                      </a:solidFill>
                    </a:defRPr>
                  </a:pPr>
                  <a:endParaRPr lang="ru-RU"/>
                </a:p>
              </c:txPr>
              <c:showLegendKey val="0"/>
              <c:showVal val="1"/>
              <c:showCatName val="0"/>
              <c:showSerName val="0"/>
              <c:showPercent val="0"/>
              <c:showBubbleSize val="0"/>
            </c:dLbl>
            <c:dLbl>
              <c:idx val="7"/>
              <c:layout>
                <c:manualLayout>
                  <c:x val="4.6296296296296294E-2"/>
                  <c:y val="-0.1018470561173954"/>
                </c:manualLayout>
              </c:layout>
              <c:spPr/>
              <c:txPr>
                <a:bodyPr/>
                <a:lstStyle/>
                <a:p>
                  <a:pPr>
                    <a:defRPr sz="1600" baseline="0">
                      <a:solidFill>
                        <a:schemeClr val="tx1"/>
                      </a:solidFill>
                    </a:defRPr>
                  </a:pPr>
                  <a:endParaRPr lang="ru-RU"/>
                </a:p>
              </c:txPr>
              <c:showLegendKey val="0"/>
              <c:showVal val="1"/>
              <c:showCatName val="0"/>
              <c:showSerName val="0"/>
              <c:showPercent val="0"/>
              <c:showBubbleSize val="0"/>
            </c:dLbl>
            <c:txPr>
              <a:bodyPr/>
              <a:lstStyle/>
              <a:p>
                <a:pPr>
                  <a:defRPr sz="1600" baseline="0">
                    <a:solidFill>
                      <a:schemeClr val="bg1"/>
                    </a:solidFill>
                  </a:defRPr>
                </a:pPr>
                <a:endParaRPr lang="ru-RU"/>
              </a:p>
            </c:txPr>
            <c:showLegendKey val="0"/>
            <c:showVal val="1"/>
            <c:showCatName val="0"/>
            <c:showSerName val="0"/>
            <c:showPercent val="0"/>
            <c:showBubbleSize val="0"/>
            <c:showLeaderLines val="1"/>
          </c:dLbls>
          <c:cat>
            <c:strRef>
              <c:f>Лист1!$A$2:$A$9</c:f>
              <c:strCache>
                <c:ptCount val="8"/>
                <c:pt idx="0">
                  <c:v>Расходы на выплаты персоналу в целях обеспечения выполнения функций муниципальными органами, казенными учреждениями 210 млн. руб.</c:v>
                </c:pt>
                <c:pt idx="1">
                  <c:v>Закупка товаров, работ и услуг для обеспечения муниципальных нужд 49,7 млн.</c:v>
                </c:pt>
                <c:pt idx="2">
                  <c:v>Социальное обеспечение и иные выплаты населению 119,8 млн. руб.</c:v>
                </c:pt>
                <c:pt idx="3">
                  <c:v>Капитальные вложения в объекты муниципальной собственности 340,5 млн. руб.</c:v>
                </c:pt>
                <c:pt idx="4">
                  <c:v>Предоставление субсидий бюджетным, автономным учреждениям и иным некоммерческим организациям 1 416,0 млн. руб.</c:v>
                </c:pt>
                <c:pt idx="5">
                  <c:v>Обслуживание муниципального долга 3,1 млн. руб.</c:v>
                </c:pt>
                <c:pt idx="6">
                  <c:v>Межбюджетные трансферты 23,3 млн. руб.</c:v>
                </c:pt>
                <c:pt idx="7">
                  <c:v>Иные бюджетные ассигнования 9,7 млн.руб.</c:v>
                </c:pt>
              </c:strCache>
            </c:strRef>
          </c:cat>
          <c:val>
            <c:numRef>
              <c:f>Лист1!$B$2:$B$9</c:f>
              <c:numCache>
                <c:formatCode>General</c:formatCode>
                <c:ptCount val="8"/>
                <c:pt idx="0">
                  <c:v>210</c:v>
                </c:pt>
                <c:pt idx="1">
                  <c:v>49.7</c:v>
                </c:pt>
                <c:pt idx="2">
                  <c:v>119.8</c:v>
                </c:pt>
                <c:pt idx="3">
                  <c:v>340.5</c:v>
                </c:pt>
                <c:pt idx="4">
                  <c:v>1416</c:v>
                </c:pt>
                <c:pt idx="5">
                  <c:v>3.1</c:v>
                </c:pt>
                <c:pt idx="6">
                  <c:v>23.3</c:v>
                </c:pt>
                <c:pt idx="7">
                  <c:v>9.6999999999999993</c:v>
                </c:pt>
              </c:numCache>
            </c:numRef>
          </c:val>
        </c:ser>
        <c:dLbls>
          <c:showLegendKey val="0"/>
          <c:showVal val="0"/>
          <c:showCatName val="0"/>
          <c:showSerName val="0"/>
          <c:showPercent val="0"/>
          <c:showBubbleSize val="0"/>
          <c:showLeaderLines val="1"/>
        </c:dLbls>
        <c:firstSliceAng val="0"/>
        <c:holeSize val="50"/>
      </c:doughnutChart>
    </c:plotArea>
    <c:legend>
      <c:legendPos val="r"/>
      <c:layout>
        <c:manualLayout>
          <c:xMode val="edge"/>
          <c:yMode val="edge"/>
          <c:x val="0.65433553177647663"/>
          <c:y val="1.2420372697243342E-2"/>
          <c:w val="0.33640517157577526"/>
          <c:h val="0.98757962730275661"/>
        </c:manualLayout>
      </c:layout>
      <c:overlay val="0"/>
      <c:txPr>
        <a:bodyPr/>
        <a:lstStyle/>
        <a:p>
          <a:pPr>
            <a:defRPr sz="1100"/>
          </a:pPr>
          <a:endParaRPr lang="ru-RU"/>
        </a:p>
      </c:txPr>
    </c:legend>
    <c:plotVisOnly val="1"/>
    <c:dispBlanksAs val="gap"/>
    <c:showDLblsOverMax val="0"/>
  </c:chart>
  <c:txPr>
    <a:bodyPr/>
    <a:lstStyle/>
    <a:p>
      <a:pPr>
        <a:defRPr sz="800"/>
      </a:pPr>
      <a:endParaRPr lang="ru-RU"/>
    </a:p>
  </c:txPr>
  <c:externalData r:id="rId1">
    <c:autoUpdate val="0"/>
  </c:externalData>
  <c:userShapes r:id="rId2"/>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370A3EC-192E-4ABD-89C8-2D73D0743E22}" type="doc">
      <dgm:prSet loTypeId="urn:microsoft.com/office/officeart/2005/8/layout/lProcess2" loCatId="relationship" qsTypeId="urn:microsoft.com/office/officeart/2005/8/quickstyle/simple1" qsCatId="simple" csTypeId="urn:microsoft.com/office/officeart/2005/8/colors/accent1_2" csCatId="accent1" phldr="1"/>
      <dgm:spPr/>
      <dgm:t>
        <a:bodyPr/>
        <a:lstStyle/>
        <a:p>
          <a:endParaRPr lang="ru-RU"/>
        </a:p>
      </dgm:t>
    </dgm:pt>
    <dgm:pt modelId="{E8CE0394-F6DF-4F1D-8D5F-E1CE5DD62C23}">
      <dgm:prSet phldrT="[Текст]" custT="1"/>
      <dgm:spPr/>
      <dgm:t>
        <a:bodyPr/>
        <a:lstStyle/>
        <a:p>
          <a:r>
            <a:rPr lang="ru-RU" sz="1600" dirty="0" smtClean="0">
              <a:effectLst/>
            </a:rPr>
            <a:t>Публичные слушания по проекту бюджета на 2019 год и плановый период 2020 и 2021 годов</a:t>
          </a:r>
          <a:endParaRPr lang="ru-RU" sz="1600" dirty="0">
            <a:effectLst/>
          </a:endParaRPr>
        </a:p>
      </dgm:t>
    </dgm:pt>
    <dgm:pt modelId="{51C43F1E-EB64-4AC4-8F78-66DEE5D0EB9B}" type="parTrans" cxnId="{36C410C7-39DD-42AA-9AD0-13C824BECDCE}">
      <dgm:prSet/>
      <dgm:spPr/>
      <dgm:t>
        <a:bodyPr/>
        <a:lstStyle/>
        <a:p>
          <a:endParaRPr lang="ru-RU"/>
        </a:p>
      </dgm:t>
    </dgm:pt>
    <dgm:pt modelId="{472D5EAD-65EE-4B4C-BFF6-A0B19C69AEF2}" type="sibTrans" cxnId="{36C410C7-39DD-42AA-9AD0-13C824BECDCE}">
      <dgm:prSet/>
      <dgm:spPr/>
      <dgm:t>
        <a:bodyPr/>
        <a:lstStyle/>
        <a:p>
          <a:endParaRPr lang="ru-RU"/>
        </a:p>
      </dgm:t>
    </dgm:pt>
    <dgm:pt modelId="{F7EEC332-9E9B-41AD-9574-C8C43AF6D2CD}">
      <dgm:prSet phldrT="[Текст]" custT="1"/>
      <dgm:spPr/>
      <dgm:t>
        <a:bodyPr/>
        <a:lstStyle/>
        <a:p>
          <a:r>
            <a:rPr lang="ru-RU" sz="2000" baseline="0" dirty="0" smtClean="0">
              <a:solidFill>
                <a:schemeClr val="tx1"/>
              </a:solidFill>
            </a:rPr>
            <a:t>Проведены </a:t>
          </a:r>
        </a:p>
        <a:p>
          <a:r>
            <a:rPr lang="ru-RU" sz="2000" baseline="0" dirty="0" smtClean="0">
              <a:solidFill>
                <a:schemeClr val="tx1"/>
              </a:solidFill>
            </a:rPr>
            <a:t>20 ноября 2018 года</a:t>
          </a:r>
          <a:endParaRPr lang="ru-RU" sz="2000" baseline="0" dirty="0">
            <a:solidFill>
              <a:schemeClr val="tx1"/>
            </a:solidFill>
          </a:endParaRPr>
        </a:p>
      </dgm:t>
    </dgm:pt>
    <dgm:pt modelId="{27563334-3252-4AA2-86F6-E357177304AE}" type="parTrans" cxnId="{239F00F4-234B-41F9-8454-DED9D56C8CD8}">
      <dgm:prSet/>
      <dgm:spPr/>
      <dgm:t>
        <a:bodyPr/>
        <a:lstStyle/>
        <a:p>
          <a:endParaRPr lang="ru-RU"/>
        </a:p>
      </dgm:t>
    </dgm:pt>
    <dgm:pt modelId="{91C2B570-24BC-4EE2-9539-BA5A868BF42A}" type="sibTrans" cxnId="{239F00F4-234B-41F9-8454-DED9D56C8CD8}">
      <dgm:prSet/>
      <dgm:spPr/>
      <dgm:t>
        <a:bodyPr/>
        <a:lstStyle/>
        <a:p>
          <a:endParaRPr lang="ru-RU"/>
        </a:p>
      </dgm:t>
    </dgm:pt>
    <dgm:pt modelId="{16BBF0AF-9A59-4E82-A308-451A45BCBA03}">
      <dgm:prSet phldrT="[Текст]" custT="1"/>
      <dgm:spPr/>
      <dgm:t>
        <a:bodyPr/>
        <a:lstStyle/>
        <a:p>
          <a:r>
            <a:rPr lang="ru-RU" sz="1600" dirty="0" smtClean="0">
              <a:effectLst/>
            </a:rPr>
            <a:t>Публичные слушания по годовому отчету об исполнении районного бюджета за 2019 год</a:t>
          </a:r>
          <a:endParaRPr lang="ru-RU" sz="1600" dirty="0">
            <a:effectLst/>
          </a:endParaRPr>
        </a:p>
      </dgm:t>
    </dgm:pt>
    <dgm:pt modelId="{B1E3F616-066E-4B95-8118-3EB0FCA9DE8C}" type="parTrans" cxnId="{988E96D8-67E3-4AC7-9943-039A4CE4DC19}">
      <dgm:prSet/>
      <dgm:spPr/>
      <dgm:t>
        <a:bodyPr/>
        <a:lstStyle/>
        <a:p>
          <a:endParaRPr lang="ru-RU"/>
        </a:p>
      </dgm:t>
    </dgm:pt>
    <dgm:pt modelId="{B5CB6C5C-8324-4395-A641-692B683FF441}" type="sibTrans" cxnId="{988E96D8-67E3-4AC7-9943-039A4CE4DC19}">
      <dgm:prSet/>
      <dgm:spPr/>
      <dgm:t>
        <a:bodyPr/>
        <a:lstStyle/>
        <a:p>
          <a:endParaRPr lang="ru-RU"/>
        </a:p>
      </dgm:t>
    </dgm:pt>
    <dgm:pt modelId="{F7B4621E-09B5-4F51-8CF1-0E74F19FCA06}">
      <dgm:prSet phldrT="[Текст]" custT="1"/>
      <dgm:spPr/>
      <dgm:t>
        <a:bodyPr/>
        <a:lstStyle/>
        <a:p>
          <a:r>
            <a:rPr lang="ru-RU" sz="2000" baseline="0" dirty="0" smtClean="0">
              <a:solidFill>
                <a:schemeClr val="tx1"/>
              </a:solidFill>
            </a:rPr>
            <a:t>Назначены </a:t>
          </a:r>
        </a:p>
        <a:p>
          <a:r>
            <a:rPr lang="ru-RU" sz="2000" baseline="0" dirty="0" smtClean="0">
              <a:solidFill>
                <a:schemeClr val="tx1"/>
              </a:solidFill>
            </a:rPr>
            <a:t>на 19 мая 2020 года </a:t>
          </a:r>
          <a:endParaRPr lang="ru-RU" sz="2000" baseline="0" dirty="0">
            <a:solidFill>
              <a:schemeClr val="tx1"/>
            </a:solidFill>
          </a:endParaRPr>
        </a:p>
      </dgm:t>
    </dgm:pt>
    <dgm:pt modelId="{4A82D6E3-D36A-4944-8FCE-10B8E61F8D31}" type="parTrans" cxnId="{0634A662-EC63-4E3B-A4C8-267D79AAF49C}">
      <dgm:prSet/>
      <dgm:spPr/>
      <dgm:t>
        <a:bodyPr/>
        <a:lstStyle/>
        <a:p>
          <a:endParaRPr lang="ru-RU"/>
        </a:p>
      </dgm:t>
    </dgm:pt>
    <dgm:pt modelId="{2CAC7D8D-6958-4CDD-9C2A-15B781F8904A}" type="sibTrans" cxnId="{0634A662-EC63-4E3B-A4C8-267D79AAF49C}">
      <dgm:prSet/>
      <dgm:spPr/>
      <dgm:t>
        <a:bodyPr/>
        <a:lstStyle/>
        <a:p>
          <a:endParaRPr lang="ru-RU"/>
        </a:p>
      </dgm:t>
    </dgm:pt>
    <dgm:pt modelId="{875F9AE4-744C-4B91-BF1C-DE8A3CE8030B}" type="pres">
      <dgm:prSet presAssocID="{E370A3EC-192E-4ABD-89C8-2D73D0743E22}" presName="theList" presStyleCnt="0">
        <dgm:presLayoutVars>
          <dgm:dir/>
          <dgm:animLvl val="lvl"/>
          <dgm:resizeHandles val="exact"/>
        </dgm:presLayoutVars>
      </dgm:prSet>
      <dgm:spPr/>
      <dgm:t>
        <a:bodyPr/>
        <a:lstStyle/>
        <a:p>
          <a:endParaRPr lang="ru-RU"/>
        </a:p>
      </dgm:t>
    </dgm:pt>
    <dgm:pt modelId="{A25DB94F-0741-4F93-B3D8-F3AE2026EF31}" type="pres">
      <dgm:prSet presAssocID="{E8CE0394-F6DF-4F1D-8D5F-E1CE5DD62C23}" presName="compNode" presStyleCnt="0"/>
      <dgm:spPr/>
    </dgm:pt>
    <dgm:pt modelId="{EC46D6FA-7574-4BA2-86B4-A83A3EF89FC0}" type="pres">
      <dgm:prSet presAssocID="{E8CE0394-F6DF-4F1D-8D5F-E1CE5DD62C23}" presName="aNode" presStyleLbl="bgShp" presStyleIdx="0" presStyleCnt="2" custScaleY="76471" custLinFactNeighborX="157" custLinFactNeighborY="-8823"/>
      <dgm:spPr/>
      <dgm:t>
        <a:bodyPr/>
        <a:lstStyle/>
        <a:p>
          <a:endParaRPr lang="ru-RU"/>
        </a:p>
      </dgm:t>
    </dgm:pt>
    <dgm:pt modelId="{F9331FA4-D2A6-4932-B56D-87A7D8E35924}" type="pres">
      <dgm:prSet presAssocID="{E8CE0394-F6DF-4F1D-8D5F-E1CE5DD62C23}" presName="textNode" presStyleLbl="bgShp" presStyleIdx="0" presStyleCnt="2"/>
      <dgm:spPr/>
      <dgm:t>
        <a:bodyPr/>
        <a:lstStyle/>
        <a:p>
          <a:endParaRPr lang="ru-RU"/>
        </a:p>
      </dgm:t>
    </dgm:pt>
    <dgm:pt modelId="{2406DE37-0771-4517-AE12-D7DB2090266D}" type="pres">
      <dgm:prSet presAssocID="{E8CE0394-F6DF-4F1D-8D5F-E1CE5DD62C23}" presName="compChildNode" presStyleCnt="0"/>
      <dgm:spPr/>
    </dgm:pt>
    <dgm:pt modelId="{BB13ED9C-4D92-4333-AA0F-50BA69775371}" type="pres">
      <dgm:prSet presAssocID="{E8CE0394-F6DF-4F1D-8D5F-E1CE5DD62C23}" presName="theInnerList" presStyleCnt="0"/>
      <dgm:spPr/>
    </dgm:pt>
    <dgm:pt modelId="{7DFDF365-15E2-423C-B377-0247E3DA72A5}" type="pres">
      <dgm:prSet presAssocID="{F7EEC332-9E9B-41AD-9574-C8C43AF6D2CD}" presName="childNode" presStyleLbl="node1" presStyleIdx="0" presStyleCnt="2" custScaleY="56561" custLinFactNeighborX="-945" custLinFactNeighborY="-15837">
        <dgm:presLayoutVars>
          <dgm:bulletEnabled val="1"/>
        </dgm:presLayoutVars>
      </dgm:prSet>
      <dgm:spPr/>
      <dgm:t>
        <a:bodyPr/>
        <a:lstStyle/>
        <a:p>
          <a:endParaRPr lang="ru-RU"/>
        </a:p>
      </dgm:t>
    </dgm:pt>
    <dgm:pt modelId="{C69B2BA7-ED7E-444C-9AB6-5EAAF99B2A33}" type="pres">
      <dgm:prSet presAssocID="{E8CE0394-F6DF-4F1D-8D5F-E1CE5DD62C23}" presName="aSpace" presStyleCnt="0"/>
      <dgm:spPr/>
    </dgm:pt>
    <dgm:pt modelId="{4DE6496A-139C-4629-B845-E64BDB6429AC}" type="pres">
      <dgm:prSet presAssocID="{16BBF0AF-9A59-4E82-A308-451A45BCBA03}" presName="compNode" presStyleCnt="0"/>
      <dgm:spPr/>
    </dgm:pt>
    <dgm:pt modelId="{A39B19BA-6D79-4B3E-A517-6FD519966E82}" type="pres">
      <dgm:prSet presAssocID="{16BBF0AF-9A59-4E82-A308-451A45BCBA03}" presName="aNode" presStyleLbl="bgShp" presStyleIdx="1" presStyleCnt="2" custScaleY="76471" custLinFactNeighborX="-115" custLinFactNeighborY="-8823"/>
      <dgm:spPr/>
      <dgm:t>
        <a:bodyPr/>
        <a:lstStyle/>
        <a:p>
          <a:endParaRPr lang="ru-RU"/>
        </a:p>
      </dgm:t>
    </dgm:pt>
    <dgm:pt modelId="{BCD94F42-ABFC-44EA-9356-2D5100876EEF}" type="pres">
      <dgm:prSet presAssocID="{16BBF0AF-9A59-4E82-A308-451A45BCBA03}" presName="textNode" presStyleLbl="bgShp" presStyleIdx="1" presStyleCnt="2"/>
      <dgm:spPr/>
      <dgm:t>
        <a:bodyPr/>
        <a:lstStyle/>
        <a:p>
          <a:endParaRPr lang="ru-RU"/>
        </a:p>
      </dgm:t>
    </dgm:pt>
    <dgm:pt modelId="{A8D8BF69-AD92-4488-A388-E538BE7A8D64}" type="pres">
      <dgm:prSet presAssocID="{16BBF0AF-9A59-4E82-A308-451A45BCBA03}" presName="compChildNode" presStyleCnt="0"/>
      <dgm:spPr/>
    </dgm:pt>
    <dgm:pt modelId="{24F7B29C-9DF2-4E32-970B-FDB1783F6D7D}" type="pres">
      <dgm:prSet presAssocID="{16BBF0AF-9A59-4E82-A308-451A45BCBA03}" presName="theInnerList" presStyleCnt="0"/>
      <dgm:spPr/>
    </dgm:pt>
    <dgm:pt modelId="{472839B5-38E2-44FC-83D3-00F5A9C8974D}" type="pres">
      <dgm:prSet presAssocID="{F7B4621E-09B5-4F51-8CF1-0E74F19FCA06}" presName="childNode" presStyleLbl="node1" presStyleIdx="1" presStyleCnt="2" custScaleY="56561" custLinFactNeighborX="-1285" custLinFactNeighborY="-15837">
        <dgm:presLayoutVars>
          <dgm:bulletEnabled val="1"/>
        </dgm:presLayoutVars>
      </dgm:prSet>
      <dgm:spPr/>
      <dgm:t>
        <a:bodyPr/>
        <a:lstStyle/>
        <a:p>
          <a:endParaRPr lang="ru-RU"/>
        </a:p>
      </dgm:t>
    </dgm:pt>
  </dgm:ptLst>
  <dgm:cxnLst>
    <dgm:cxn modelId="{36C410C7-39DD-42AA-9AD0-13C824BECDCE}" srcId="{E370A3EC-192E-4ABD-89C8-2D73D0743E22}" destId="{E8CE0394-F6DF-4F1D-8D5F-E1CE5DD62C23}" srcOrd="0" destOrd="0" parTransId="{51C43F1E-EB64-4AC4-8F78-66DEE5D0EB9B}" sibTransId="{472D5EAD-65EE-4B4C-BFF6-A0B19C69AEF2}"/>
    <dgm:cxn modelId="{D15E22A7-514B-4850-91A9-8D254E4EE9D5}" type="presOf" srcId="{E8CE0394-F6DF-4F1D-8D5F-E1CE5DD62C23}" destId="{EC46D6FA-7574-4BA2-86B4-A83A3EF89FC0}" srcOrd="0" destOrd="0" presId="urn:microsoft.com/office/officeart/2005/8/layout/lProcess2"/>
    <dgm:cxn modelId="{0634A662-EC63-4E3B-A4C8-267D79AAF49C}" srcId="{16BBF0AF-9A59-4E82-A308-451A45BCBA03}" destId="{F7B4621E-09B5-4F51-8CF1-0E74F19FCA06}" srcOrd="0" destOrd="0" parTransId="{4A82D6E3-D36A-4944-8FCE-10B8E61F8D31}" sibTransId="{2CAC7D8D-6958-4CDD-9C2A-15B781F8904A}"/>
    <dgm:cxn modelId="{F0174AE6-3357-49FC-A91C-2822E54ABC39}" type="presOf" srcId="{16BBF0AF-9A59-4E82-A308-451A45BCBA03}" destId="{A39B19BA-6D79-4B3E-A517-6FD519966E82}" srcOrd="0" destOrd="0" presId="urn:microsoft.com/office/officeart/2005/8/layout/lProcess2"/>
    <dgm:cxn modelId="{0D5D5A92-839A-493A-87F9-556660787A68}" type="presOf" srcId="{F7B4621E-09B5-4F51-8CF1-0E74F19FCA06}" destId="{472839B5-38E2-44FC-83D3-00F5A9C8974D}" srcOrd="0" destOrd="0" presId="urn:microsoft.com/office/officeart/2005/8/layout/lProcess2"/>
    <dgm:cxn modelId="{97288E16-410A-474F-8598-42FCEF120C04}" type="presOf" srcId="{E370A3EC-192E-4ABD-89C8-2D73D0743E22}" destId="{875F9AE4-744C-4B91-BF1C-DE8A3CE8030B}" srcOrd="0" destOrd="0" presId="urn:microsoft.com/office/officeart/2005/8/layout/lProcess2"/>
    <dgm:cxn modelId="{98CA1C3A-B0B4-454E-AFCB-B3E620C0C91D}" type="presOf" srcId="{F7EEC332-9E9B-41AD-9574-C8C43AF6D2CD}" destId="{7DFDF365-15E2-423C-B377-0247E3DA72A5}" srcOrd="0" destOrd="0" presId="urn:microsoft.com/office/officeart/2005/8/layout/lProcess2"/>
    <dgm:cxn modelId="{F39762BE-D2EC-4612-90F0-209A94E890DE}" type="presOf" srcId="{E8CE0394-F6DF-4F1D-8D5F-E1CE5DD62C23}" destId="{F9331FA4-D2A6-4932-B56D-87A7D8E35924}" srcOrd="1" destOrd="0" presId="urn:microsoft.com/office/officeart/2005/8/layout/lProcess2"/>
    <dgm:cxn modelId="{3B77B5B6-ADBA-4801-BA8F-FE414CFDD13D}" type="presOf" srcId="{16BBF0AF-9A59-4E82-A308-451A45BCBA03}" destId="{BCD94F42-ABFC-44EA-9356-2D5100876EEF}" srcOrd="1" destOrd="0" presId="urn:microsoft.com/office/officeart/2005/8/layout/lProcess2"/>
    <dgm:cxn modelId="{239F00F4-234B-41F9-8454-DED9D56C8CD8}" srcId="{E8CE0394-F6DF-4F1D-8D5F-E1CE5DD62C23}" destId="{F7EEC332-9E9B-41AD-9574-C8C43AF6D2CD}" srcOrd="0" destOrd="0" parTransId="{27563334-3252-4AA2-86F6-E357177304AE}" sibTransId="{91C2B570-24BC-4EE2-9539-BA5A868BF42A}"/>
    <dgm:cxn modelId="{988E96D8-67E3-4AC7-9943-039A4CE4DC19}" srcId="{E370A3EC-192E-4ABD-89C8-2D73D0743E22}" destId="{16BBF0AF-9A59-4E82-A308-451A45BCBA03}" srcOrd="1" destOrd="0" parTransId="{B1E3F616-066E-4B95-8118-3EB0FCA9DE8C}" sibTransId="{B5CB6C5C-8324-4395-A641-692B683FF441}"/>
    <dgm:cxn modelId="{7D164F43-6627-4025-8700-B5805814288B}" type="presParOf" srcId="{875F9AE4-744C-4B91-BF1C-DE8A3CE8030B}" destId="{A25DB94F-0741-4F93-B3D8-F3AE2026EF31}" srcOrd="0" destOrd="0" presId="urn:microsoft.com/office/officeart/2005/8/layout/lProcess2"/>
    <dgm:cxn modelId="{11A997A8-05D7-4F39-B270-53C4EF9CCD40}" type="presParOf" srcId="{A25DB94F-0741-4F93-B3D8-F3AE2026EF31}" destId="{EC46D6FA-7574-4BA2-86B4-A83A3EF89FC0}" srcOrd="0" destOrd="0" presId="urn:microsoft.com/office/officeart/2005/8/layout/lProcess2"/>
    <dgm:cxn modelId="{F3396747-283B-4FC9-A2AB-6EABBBA75A91}" type="presParOf" srcId="{A25DB94F-0741-4F93-B3D8-F3AE2026EF31}" destId="{F9331FA4-D2A6-4932-B56D-87A7D8E35924}" srcOrd="1" destOrd="0" presId="urn:microsoft.com/office/officeart/2005/8/layout/lProcess2"/>
    <dgm:cxn modelId="{92CDC07F-1C96-4522-B951-4C897274990A}" type="presParOf" srcId="{A25DB94F-0741-4F93-B3D8-F3AE2026EF31}" destId="{2406DE37-0771-4517-AE12-D7DB2090266D}" srcOrd="2" destOrd="0" presId="urn:microsoft.com/office/officeart/2005/8/layout/lProcess2"/>
    <dgm:cxn modelId="{97B5DD80-B30E-4691-8F14-3F876172E47B}" type="presParOf" srcId="{2406DE37-0771-4517-AE12-D7DB2090266D}" destId="{BB13ED9C-4D92-4333-AA0F-50BA69775371}" srcOrd="0" destOrd="0" presId="urn:microsoft.com/office/officeart/2005/8/layout/lProcess2"/>
    <dgm:cxn modelId="{5CE8C710-A368-4B62-B107-EF1318B92D52}" type="presParOf" srcId="{BB13ED9C-4D92-4333-AA0F-50BA69775371}" destId="{7DFDF365-15E2-423C-B377-0247E3DA72A5}" srcOrd="0" destOrd="0" presId="urn:microsoft.com/office/officeart/2005/8/layout/lProcess2"/>
    <dgm:cxn modelId="{CCFEBD46-C646-4E6C-841D-28F9D9AEA5D5}" type="presParOf" srcId="{875F9AE4-744C-4B91-BF1C-DE8A3CE8030B}" destId="{C69B2BA7-ED7E-444C-9AB6-5EAAF99B2A33}" srcOrd="1" destOrd="0" presId="urn:microsoft.com/office/officeart/2005/8/layout/lProcess2"/>
    <dgm:cxn modelId="{2BC82F7D-DACE-4FA2-A832-D41E02B9F54D}" type="presParOf" srcId="{875F9AE4-744C-4B91-BF1C-DE8A3CE8030B}" destId="{4DE6496A-139C-4629-B845-E64BDB6429AC}" srcOrd="2" destOrd="0" presId="urn:microsoft.com/office/officeart/2005/8/layout/lProcess2"/>
    <dgm:cxn modelId="{CC920D55-B4D5-474D-815D-056E534B80D3}" type="presParOf" srcId="{4DE6496A-139C-4629-B845-E64BDB6429AC}" destId="{A39B19BA-6D79-4B3E-A517-6FD519966E82}" srcOrd="0" destOrd="0" presId="urn:microsoft.com/office/officeart/2005/8/layout/lProcess2"/>
    <dgm:cxn modelId="{69E4EA7A-A4E8-4CF1-8A75-0E91456C6007}" type="presParOf" srcId="{4DE6496A-139C-4629-B845-E64BDB6429AC}" destId="{BCD94F42-ABFC-44EA-9356-2D5100876EEF}" srcOrd="1" destOrd="0" presId="urn:microsoft.com/office/officeart/2005/8/layout/lProcess2"/>
    <dgm:cxn modelId="{B4FB91A3-8BBE-4DD6-AB14-7E7B468B3BBF}" type="presParOf" srcId="{4DE6496A-139C-4629-B845-E64BDB6429AC}" destId="{A8D8BF69-AD92-4488-A388-E538BE7A8D64}" srcOrd="2" destOrd="0" presId="urn:microsoft.com/office/officeart/2005/8/layout/lProcess2"/>
    <dgm:cxn modelId="{866588C7-FE20-4911-B2F3-6B9A2D245E0A}" type="presParOf" srcId="{A8D8BF69-AD92-4488-A388-E538BE7A8D64}" destId="{24F7B29C-9DF2-4E32-970B-FDB1783F6D7D}" srcOrd="0" destOrd="0" presId="urn:microsoft.com/office/officeart/2005/8/layout/lProcess2"/>
    <dgm:cxn modelId="{71AA97EB-B1DE-4FC5-882C-5E4C49424B49}" type="presParOf" srcId="{24F7B29C-9DF2-4E32-970B-FDB1783F6D7D}" destId="{472839B5-38E2-44FC-83D3-00F5A9C8974D}" srcOrd="0"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01FECE0-5927-4574-9F04-4E5F1CB8E356}" type="doc">
      <dgm:prSet loTypeId="urn:microsoft.com/office/officeart/2005/8/layout/radial5" loCatId="cycle" qsTypeId="urn:microsoft.com/office/officeart/2005/8/quickstyle/simple1" qsCatId="simple" csTypeId="urn:microsoft.com/office/officeart/2005/8/colors/accent1_2" csCatId="accent1" phldr="1"/>
      <dgm:spPr/>
      <dgm:t>
        <a:bodyPr/>
        <a:lstStyle/>
        <a:p>
          <a:endParaRPr lang="ru-RU"/>
        </a:p>
      </dgm:t>
    </dgm:pt>
    <dgm:pt modelId="{11AB0613-7EE5-4922-AFC4-C0FA60921D1C}">
      <dgm:prSet phldrT="[Текст]" custT="1"/>
      <dgm:spPr>
        <a:solidFill>
          <a:schemeClr val="accent2">
            <a:lumMod val="60000"/>
            <a:lumOff val="40000"/>
          </a:schemeClr>
        </a:solidFill>
      </dgm:spPr>
      <dgm:t>
        <a:bodyPr/>
        <a:lstStyle/>
        <a:p>
          <a:r>
            <a:rPr lang="ru-RU" sz="1200" b="1" i="0" baseline="0" dirty="0" smtClean="0">
              <a:solidFill>
                <a:schemeClr val="tx1"/>
              </a:solidFill>
            </a:rPr>
            <a:t>Безвозмездные поступления  из других уровней бюджета, </a:t>
          </a:r>
        </a:p>
        <a:p>
          <a:r>
            <a:rPr lang="ru-RU" sz="1400" b="1" i="0" baseline="0" dirty="0" smtClean="0">
              <a:solidFill>
                <a:schemeClr val="tx1"/>
              </a:solidFill>
              <a:effectLst>
                <a:outerShdw blurRad="38100" dist="38100" dir="2700000" algn="tl">
                  <a:srgbClr val="000000">
                    <a:alpha val="43137"/>
                  </a:srgbClr>
                </a:outerShdw>
              </a:effectLst>
            </a:rPr>
            <a:t>всего 1 млрд. 527 млн. руб. </a:t>
          </a:r>
          <a:endParaRPr lang="ru-RU" sz="1400" b="1" i="0" baseline="0" dirty="0">
            <a:solidFill>
              <a:schemeClr val="tx1"/>
            </a:solidFill>
            <a:effectLst>
              <a:outerShdw blurRad="38100" dist="38100" dir="2700000" algn="tl">
                <a:srgbClr val="000000">
                  <a:alpha val="43137"/>
                </a:srgbClr>
              </a:outerShdw>
            </a:effectLst>
          </a:endParaRPr>
        </a:p>
      </dgm:t>
    </dgm:pt>
    <dgm:pt modelId="{76BA6B00-2D42-44B6-BC7B-41DAA11C5BF8}" type="parTrans" cxnId="{E590A757-EBC2-43B7-A024-04CCB7D152C4}">
      <dgm:prSet/>
      <dgm:spPr/>
      <dgm:t>
        <a:bodyPr/>
        <a:lstStyle/>
        <a:p>
          <a:endParaRPr lang="ru-RU"/>
        </a:p>
      </dgm:t>
    </dgm:pt>
    <dgm:pt modelId="{EAF7D39E-0199-43AB-AB26-905D73AE1D2C}" type="sibTrans" cxnId="{E590A757-EBC2-43B7-A024-04CCB7D152C4}">
      <dgm:prSet/>
      <dgm:spPr/>
      <dgm:t>
        <a:bodyPr/>
        <a:lstStyle/>
        <a:p>
          <a:endParaRPr lang="ru-RU"/>
        </a:p>
      </dgm:t>
    </dgm:pt>
    <dgm:pt modelId="{5242CE38-6055-4EA7-A354-D327D9C14D54}">
      <dgm:prSet phldrT="[Текст]" custT="1"/>
      <dgm:spPr>
        <a:solidFill>
          <a:schemeClr val="accent2">
            <a:lumMod val="60000"/>
            <a:lumOff val="40000"/>
          </a:schemeClr>
        </a:solidFill>
      </dgm:spPr>
      <dgm:t>
        <a:bodyPr/>
        <a:lstStyle/>
        <a:p>
          <a:r>
            <a:rPr lang="ru-RU" sz="1300" dirty="0" smtClean="0">
              <a:solidFill>
                <a:schemeClr val="tx1"/>
              </a:solidFill>
            </a:rPr>
            <a:t>Субсидии из краевого бюджета </a:t>
          </a:r>
        </a:p>
        <a:p>
          <a:r>
            <a:rPr lang="ru-RU" sz="1400" b="1" dirty="0" smtClean="0">
              <a:solidFill>
                <a:schemeClr val="tx1"/>
              </a:solidFill>
              <a:effectLst>
                <a:outerShdw blurRad="38100" dist="38100" dir="2700000" algn="tl">
                  <a:srgbClr val="000000">
                    <a:alpha val="43137"/>
                  </a:srgbClr>
                </a:outerShdw>
              </a:effectLst>
            </a:rPr>
            <a:t>322,2 млн. руб. </a:t>
          </a:r>
          <a:endParaRPr lang="ru-RU" sz="1400" b="1" dirty="0">
            <a:solidFill>
              <a:schemeClr val="tx1"/>
            </a:solidFill>
            <a:effectLst>
              <a:outerShdw blurRad="38100" dist="38100" dir="2700000" algn="tl">
                <a:srgbClr val="000000">
                  <a:alpha val="43137"/>
                </a:srgbClr>
              </a:outerShdw>
            </a:effectLst>
          </a:endParaRPr>
        </a:p>
      </dgm:t>
    </dgm:pt>
    <dgm:pt modelId="{9787A222-4CC3-4902-91D5-1962D8EC6DF3}" type="parTrans" cxnId="{8A3C097A-FE84-4D1C-BED7-D770C2C702F4}">
      <dgm:prSet/>
      <dgm:spPr/>
      <dgm:t>
        <a:bodyPr/>
        <a:lstStyle/>
        <a:p>
          <a:endParaRPr lang="ru-RU"/>
        </a:p>
      </dgm:t>
    </dgm:pt>
    <dgm:pt modelId="{91091502-6C13-41B8-977D-1C2B292FC3A0}" type="sibTrans" cxnId="{8A3C097A-FE84-4D1C-BED7-D770C2C702F4}">
      <dgm:prSet/>
      <dgm:spPr/>
      <dgm:t>
        <a:bodyPr/>
        <a:lstStyle/>
        <a:p>
          <a:endParaRPr lang="ru-RU"/>
        </a:p>
      </dgm:t>
    </dgm:pt>
    <dgm:pt modelId="{A7EB7E29-B40F-49B8-9C2A-5EE2032CEA7C}">
      <dgm:prSet phldrT="[Текст]" custT="1"/>
      <dgm:spPr>
        <a:solidFill>
          <a:schemeClr val="accent2">
            <a:lumMod val="60000"/>
            <a:lumOff val="40000"/>
          </a:schemeClr>
        </a:solidFill>
      </dgm:spPr>
      <dgm:t>
        <a:bodyPr/>
        <a:lstStyle/>
        <a:p>
          <a:r>
            <a:rPr lang="ru-RU" sz="1300" dirty="0" smtClean="0">
              <a:solidFill>
                <a:schemeClr val="tx1"/>
              </a:solidFill>
            </a:rPr>
            <a:t>Межбюджетные трансферты из бюджетов поселений </a:t>
          </a:r>
        </a:p>
        <a:p>
          <a:r>
            <a:rPr lang="ru-RU" sz="1400" b="1" dirty="0" smtClean="0">
              <a:solidFill>
                <a:schemeClr val="tx1"/>
              </a:solidFill>
              <a:effectLst>
                <a:outerShdw blurRad="38100" dist="38100" dir="2700000" algn="tl">
                  <a:srgbClr val="000000">
                    <a:alpha val="43137"/>
                  </a:srgbClr>
                </a:outerShdw>
              </a:effectLst>
            </a:rPr>
            <a:t>5,5 млн. руб.</a:t>
          </a:r>
          <a:endParaRPr lang="ru-RU" sz="1400" b="1" dirty="0">
            <a:solidFill>
              <a:schemeClr val="tx1"/>
            </a:solidFill>
            <a:effectLst>
              <a:outerShdw blurRad="38100" dist="38100" dir="2700000" algn="tl">
                <a:srgbClr val="000000">
                  <a:alpha val="43137"/>
                </a:srgbClr>
              </a:outerShdw>
            </a:effectLst>
          </a:endParaRPr>
        </a:p>
      </dgm:t>
    </dgm:pt>
    <dgm:pt modelId="{62B0DB54-ED51-46D4-A2F3-EB21A89FD9B2}" type="parTrans" cxnId="{647B8704-61B0-47E6-AE0A-737146D1157C}">
      <dgm:prSet/>
      <dgm:spPr/>
      <dgm:t>
        <a:bodyPr/>
        <a:lstStyle/>
        <a:p>
          <a:endParaRPr lang="ru-RU"/>
        </a:p>
      </dgm:t>
    </dgm:pt>
    <dgm:pt modelId="{A003EF1B-8EE8-4788-A752-75E7FE4AF164}" type="sibTrans" cxnId="{647B8704-61B0-47E6-AE0A-737146D1157C}">
      <dgm:prSet/>
      <dgm:spPr/>
      <dgm:t>
        <a:bodyPr/>
        <a:lstStyle/>
        <a:p>
          <a:endParaRPr lang="ru-RU"/>
        </a:p>
      </dgm:t>
    </dgm:pt>
    <dgm:pt modelId="{F0D73342-FA05-4B57-92C9-7CFE36BF884D}">
      <dgm:prSet phldrT="[Текст]" custT="1"/>
      <dgm:spPr>
        <a:solidFill>
          <a:schemeClr val="accent2">
            <a:lumMod val="60000"/>
            <a:lumOff val="40000"/>
          </a:schemeClr>
        </a:solidFill>
      </dgm:spPr>
      <dgm:t>
        <a:bodyPr/>
        <a:lstStyle/>
        <a:p>
          <a:r>
            <a:rPr lang="ru-RU" sz="1300" dirty="0" smtClean="0">
              <a:solidFill>
                <a:schemeClr val="tx1"/>
              </a:solidFill>
            </a:rPr>
            <a:t>Дотации из краевого бюджета </a:t>
          </a:r>
        </a:p>
        <a:p>
          <a:r>
            <a:rPr lang="ru-RU" sz="1400" b="1" dirty="0" smtClean="0">
              <a:solidFill>
                <a:schemeClr val="tx1"/>
              </a:solidFill>
              <a:effectLst>
                <a:outerShdw blurRad="38100" dist="38100" dir="2700000" algn="tl">
                  <a:srgbClr val="000000">
                    <a:alpha val="43137"/>
                  </a:srgbClr>
                </a:outerShdw>
              </a:effectLst>
            </a:rPr>
            <a:t>180,2 млн. руб.</a:t>
          </a:r>
          <a:endParaRPr lang="ru-RU" sz="1400" b="1" dirty="0">
            <a:solidFill>
              <a:schemeClr val="tx1"/>
            </a:solidFill>
            <a:effectLst>
              <a:outerShdw blurRad="38100" dist="38100" dir="2700000" algn="tl">
                <a:srgbClr val="000000">
                  <a:alpha val="43137"/>
                </a:srgbClr>
              </a:outerShdw>
            </a:effectLst>
          </a:endParaRPr>
        </a:p>
      </dgm:t>
    </dgm:pt>
    <dgm:pt modelId="{C9F62AD2-EF8D-4F94-920C-57CAA29D2E8A}" type="parTrans" cxnId="{FE406493-3C48-4361-BC25-B3324D6AA5CC}">
      <dgm:prSet/>
      <dgm:spPr/>
      <dgm:t>
        <a:bodyPr/>
        <a:lstStyle/>
        <a:p>
          <a:endParaRPr lang="ru-RU"/>
        </a:p>
      </dgm:t>
    </dgm:pt>
    <dgm:pt modelId="{473A94CB-8A93-4711-9204-7EC56604B63B}" type="sibTrans" cxnId="{FE406493-3C48-4361-BC25-B3324D6AA5CC}">
      <dgm:prSet/>
      <dgm:spPr/>
      <dgm:t>
        <a:bodyPr/>
        <a:lstStyle/>
        <a:p>
          <a:endParaRPr lang="ru-RU"/>
        </a:p>
      </dgm:t>
    </dgm:pt>
    <dgm:pt modelId="{51A4708B-7787-49F7-B381-490E2118E606}">
      <dgm:prSet phldrT="[Текст]" custT="1"/>
      <dgm:spPr>
        <a:solidFill>
          <a:schemeClr val="accent2">
            <a:lumMod val="60000"/>
            <a:lumOff val="40000"/>
          </a:schemeClr>
        </a:solidFill>
      </dgm:spPr>
      <dgm:t>
        <a:bodyPr/>
        <a:lstStyle/>
        <a:p>
          <a:r>
            <a:rPr lang="ru-RU" sz="1300" dirty="0" smtClean="0">
              <a:solidFill>
                <a:schemeClr val="tx1"/>
              </a:solidFill>
            </a:rPr>
            <a:t>Субвенции из краевого бюджета</a:t>
          </a:r>
        </a:p>
        <a:p>
          <a:r>
            <a:rPr lang="ru-RU" sz="1400" b="1" dirty="0" smtClean="0">
              <a:solidFill>
                <a:schemeClr val="tx1"/>
              </a:solidFill>
              <a:effectLst>
                <a:outerShdw blurRad="38100" dist="38100" dir="2700000" algn="tl">
                  <a:srgbClr val="000000">
                    <a:alpha val="43137"/>
                  </a:srgbClr>
                </a:outerShdw>
              </a:effectLst>
            </a:rPr>
            <a:t>1 млрд. 20 млн. руб.</a:t>
          </a:r>
          <a:endParaRPr lang="ru-RU" sz="1400" b="1" dirty="0">
            <a:solidFill>
              <a:schemeClr val="tx1"/>
            </a:solidFill>
            <a:effectLst>
              <a:outerShdw blurRad="38100" dist="38100" dir="2700000" algn="tl">
                <a:srgbClr val="000000">
                  <a:alpha val="43137"/>
                </a:srgbClr>
              </a:outerShdw>
            </a:effectLst>
          </a:endParaRPr>
        </a:p>
      </dgm:t>
    </dgm:pt>
    <dgm:pt modelId="{FC8E0C61-4F3C-43FF-9D42-FEBA1981D33B}" type="parTrans" cxnId="{3D872CFB-7716-45FE-8591-A400541B3218}">
      <dgm:prSet/>
      <dgm:spPr/>
      <dgm:t>
        <a:bodyPr/>
        <a:lstStyle/>
        <a:p>
          <a:endParaRPr lang="ru-RU"/>
        </a:p>
      </dgm:t>
    </dgm:pt>
    <dgm:pt modelId="{DB9B2C29-87FA-41E6-A037-43FA4F826F24}" type="sibTrans" cxnId="{3D872CFB-7716-45FE-8591-A400541B3218}">
      <dgm:prSet/>
      <dgm:spPr/>
      <dgm:t>
        <a:bodyPr/>
        <a:lstStyle/>
        <a:p>
          <a:endParaRPr lang="ru-RU"/>
        </a:p>
      </dgm:t>
    </dgm:pt>
    <dgm:pt modelId="{702D6859-E148-4F95-BBED-BAC3CE00AE08}" type="pres">
      <dgm:prSet presAssocID="{801FECE0-5927-4574-9F04-4E5F1CB8E356}" presName="Name0" presStyleCnt="0">
        <dgm:presLayoutVars>
          <dgm:chMax val="1"/>
          <dgm:dir/>
          <dgm:animLvl val="ctr"/>
          <dgm:resizeHandles val="exact"/>
        </dgm:presLayoutVars>
      </dgm:prSet>
      <dgm:spPr/>
      <dgm:t>
        <a:bodyPr/>
        <a:lstStyle/>
        <a:p>
          <a:endParaRPr lang="ru-RU"/>
        </a:p>
      </dgm:t>
    </dgm:pt>
    <dgm:pt modelId="{B72301BE-056D-4D9D-B7CB-D4803FA9D646}" type="pres">
      <dgm:prSet presAssocID="{11AB0613-7EE5-4922-AFC4-C0FA60921D1C}" presName="centerShape" presStyleLbl="node0" presStyleIdx="0" presStyleCnt="1" custScaleX="244708" custScaleY="141720"/>
      <dgm:spPr/>
      <dgm:t>
        <a:bodyPr/>
        <a:lstStyle/>
        <a:p>
          <a:endParaRPr lang="ru-RU"/>
        </a:p>
      </dgm:t>
    </dgm:pt>
    <dgm:pt modelId="{B5C79569-5DD9-440E-B161-BC67DA47DD0A}" type="pres">
      <dgm:prSet presAssocID="{9787A222-4CC3-4902-91D5-1962D8EC6DF3}" presName="parTrans" presStyleLbl="sibTrans2D1" presStyleIdx="0" presStyleCnt="4"/>
      <dgm:spPr/>
      <dgm:t>
        <a:bodyPr/>
        <a:lstStyle/>
        <a:p>
          <a:endParaRPr lang="ru-RU"/>
        </a:p>
      </dgm:t>
    </dgm:pt>
    <dgm:pt modelId="{C064D74A-C2E5-40FD-80F1-E29EAFD5D6E0}" type="pres">
      <dgm:prSet presAssocID="{9787A222-4CC3-4902-91D5-1962D8EC6DF3}" presName="connectorText" presStyleLbl="sibTrans2D1" presStyleIdx="0" presStyleCnt="4"/>
      <dgm:spPr/>
      <dgm:t>
        <a:bodyPr/>
        <a:lstStyle/>
        <a:p>
          <a:endParaRPr lang="ru-RU"/>
        </a:p>
      </dgm:t>
    </dgm:pt>
    <dgm:pt modelId="{0DC5D9BF-1ED1-4CE9-AF7E-A1F24AF64B31}" type="pres">
      <dgm:prSet presAssocID="{5242CE38-6055-4EA7-A354-D327D9C14D54}" presName="node" presStyleLbl="node1" presStyleIdx="0" presStyleCnt="4" custScaleX="247399">
        <dgm:presLayoutVars>
          <dgm:bulletEnabled val="1"/>
        </dgm:presLayoutVars>
      </dgm:prSet>
      <dgm:spPr/>
      <dgm:t>
        <a:bodyPr/>
        <a:lstStyle/>
        <a:p>
          <a:endParaRPr lang="ru-RU"/>
        </a:p>
      </dgm:t>
    </dgm:pt>
    <dgm:pt modelId="{F94F1359-F48A-4D16-9DD1-AD110C28C148}" type="pres">
      <dgm:prSet presAssocID="{62B0DB54-ED51-46D4-A2F3-EB21A89FD9B2}" presName="parTrans" presStyleLbl="sibTrans2D1" presStyleIdx="1" presStyleCnt="4"/>
      <dgm:spPr/>
      <dgm:t>
        <a:bodyPr/>
        <a:lstStyle/>
        <a:p>
          <a:endParaRPr lang="ru-RU"/>
        </a:p>
      </dgm:t>
    </dgm:pt>
    <dgm:pt modelId="{8593A931-9B53-4890-9BDD-54136B3A5B9F}" type="pres">
      <dgm:prSet presAssocID="{62B0DB54-ED51-46D4-A2F3-EB21A89FD9B2}" presName="connectorText" presStyleLbl="sibTrans2D1" presStyleIdx="1" presStyleCnt="4"/>
      <dgm:spPr/>
      <dgm:t>
        <a:bodyPr/>
        <a:lstStyle/>
        <a:p>
          <a:endParaRPr lang="ru-RU"/>
        </a:p>
      </dgm:t>
    </dgm:pt>
    <dgm:pt modelId="{A341CB8A-9DE3-4711-89FF-7A2961068B76}" type="pres">
      <dgm:prSet presAssocID="{A7EB7E29-B40F-49B8-9C2A-5EE2032CEA7C}" presName="node" presStyleLbl="node1" presStyleIdx="1" presStyleCnt="4" custScaleX="203202" custRadScaleRad="177373" custRadScaleInc="5640">
        <dgm:presLayoutVars>
          <dgm:bulletEnabled val="1"/>
        </dgm:presLayoutVars>
      </dgm:prSet>
      <dgm:spPr/>
      <dgm:t>
        <a:bodyPr/>
        <a:lstStyle/>
        <a:p>
          <a:endParaRPr lang="ru-RU"/>
        </a:p>
      </dgm:t>
    </dgm:pt>
    <dgm:pt modelId="{083A9814-C586-469D-93E3-CF7EDD8617BE}" type="pres">
      <dgm:prSet presAssocID="{C9F62AD2-EF8D-4F94-920C-57CAA29D2E8A}" presName="parTrans" presStyleLbl="sibTrans2D1" presStyleIdx="2" presStyleCnt="4"/>
      <dgm:spPr/>
      <dgm:t>
        <a:bodyPr/>
        <a:lstStyle/>
        <a:p>
          <a:endParaRPr lang="ru-RU"/>
        </a:p>
      </dgm:t>
    </dgm:pt>
    <dgm:pt modelId="{4B879BD2-4D1E-40A4-AE35-ABC59B40AF0C}" type="pres">
      <dgm:prSet presAssocID="{C9F62AD2-EF8D-4F94-920C-57CAA29D2E8A}" presName="connectorText" presStyleLbl="sibTrans2D1" presStyleIdx="2" presStyleCnt="4"/>
      <dgm:spPr/>
      <dgm:t>
        <a:bodyPr/>
        <a:lstStyle/>
        <a:p>
          <a:endParaRPr lang="ru-RU"/>
        </a:p>
      </dgm:t>
    </dgm:pt>
    <dgm:pt modelId="{03159F01-8F72-47AF-88CA-B8B268FD04E4}" type="pres">
      <dgm:prSet presAssocID="{F0D73342-FA05-4B57-92C9-7CFE36BF884D}" presName="node" presStyleLbl="node1" presStyleIdx="2" presStyleCnt="4" custScaleX="260862" custRadScaleRad="101998" custRadScaleInc="-1652">
        <dgm:presLayoutVars>
          <dgm:bulletEnabled val="1"/>
        </dgm:presLayoutVars>
      </dgm:prSet>
      <dgm:spPr/>
      <dgm:t>
        <a:bodyPr/>
        <a:lstStyle/>
        <a:p>
          <a:endParaRPr lang="ru-RU"/>
        </a:p>
      </dgm:t>
    </dgm:pt>
    <dgm:pt modelId="{AFC5E4F2-70D6-43F3-9D2D-B2E565E60D1F}" type="pres">
      <dgm:prSet presAssocID="{FC8E0C61-4F3C-43FF-9D42-FEBA1981D33B}" presName="parTrans" presStyleLbl="sibTrans2D1" presStyleIdx="3" presStyleCnt="4"/>
      <dgm:spPr/>
      <dgm:t>
        <a:bodyPr/>
        <a:lstStyle/>
        <a:p>
          <a:endParaRPr lang="ru-RU"/>
        </a:p>
      </dgm:t>
    </dgm:pt>
    <dgm:pt modelId="{5ABF65C0-9FAD-4454-A9C2-760E103F87D4}" type="pres">
      <dgm:prSet presAssocID="{FC8E0C61-4F3C-43FF-9D42-FEBA1981D33B}" presName="connectorText" presStyleLbl="sibTrans2D1" presStyleIdx="3" presStyleCnt="4"/>
      <dgm:spPr/>
      <dgm:t>
        <a:bodyPr/>
        <a:lstStyle/>
        <a:p>
          <a:endParaRPr lang="ru-RU"/>
        </a:p>
      </dgm:t>
    </dgm:pt>
    <dgm:pt modelId="{3ACD2388-362B-43EC-AE9A-6E49B43F6374}" type="pres">
      <dgm:prSet presAssocID="{51A4708B-7787-49F7-B381-490E2118E606}" presName="node" presStyleLbl="node1" presStyleIdx="3" presStyleCnt="4" custScaleX="218081" custRadScaleRad="178972" custRadScaleInc="-8506">
        <dgm:presLayoutVars>
          <dgm:bulletEnabled val="1"/>
        </dgm:presLayoutVars>
      </dgm:prSet>
      <dgm:spPr/>
      <dgm:t>
        <a:bodyPr/>
        <a:lstStyle/>
        <a:p>
          <a:endParaRPr lang="ru-RU"/>
        </a:p>
      </dgm:t>
    </dgm:pt>
  </dgm:ptLst>
  <dgm:cxnLst>
    <dgm:cxn modelId="{63AFA8AA-5073-4EEC-AA24-D5BD6F523D24}" type="presOf" srcId="{51A4708B-7787-49F7-B381-490E2118E606}" destId="{3ACD2388-362B-43EC-AE9A-6E49B43F6374}" srcOrd="0" destOrd="0" presId="urn:microsoft.com/office/officeart/2005/8/layout/radial5"/>
    <dgm:cxn modelId="{3D872CFB-7716-45FE-8591-A400541B3218}" srcId="{11AB0613-7EE5-4922-AFC4-C0FA60921D1C}" destId="{51A4708B-7787-49F7-B381-490E2118E606}" srcOrd="3" destOrd="0" parTransId="{FC8E0C61-4F3C-43FF-9D42-FEBA1981D33B}" sibTransId="{DB9B2C29-87FA-41E6-A037-43FA4F826F24}"/>
    <dgm:cxn modelId="{2124A139-9B5B-4BFD-BDE7-CC21DD9B528D}" type="presOf" srcId="{FC8E0C61-4F3C-43FF-9D42-FEBA1981D33B}" destId="{AFC5E4F2-70D6-43F3-9D2D-B2E565E60D1F}" srcOrd="0" destOrd="0" presId="urn:microsoft.com/office/officeart/2005/8/layout/radial5"/>
    <dgm:cxn modelId="{E590A757-EBC2-43B7-A024-04CCB7D152C4}" srcId="{801FECE0-5927-4574-9F04-4E5F1CB8E356}" destId="{11AB0613-7EE5-4922-AFC4-C0FA60921D1C}" srcOrd="0" destOrd="0" parTransId="{76BA6B00-2D42-44B6-BC7B-41DAA11C5BF8}" sibTransId="{EAF7D39E-0199-43AB-AB26-905D73AE1D2C}"/>
    <dgm:cxn modelId="{F32A1C73-A843-44F2-A1C7-F3561C37A04D}" type="presOf" srcId="{62B0DB54-ED51-46D4-A2F3-EB21A89FD9B2}" destId="{8593A931-9B53-4890-9BDD-54136B3A5B9F}" srcOrd="1" destOrd="0" presId="urn:microsoft.com/office/officeart/2005/8/layout/radial5"/>
    <dgm:cxn modelId="{C972740D-12F1-476A-9065-FD4F36EAE967}" type="presOf" srcId="{801FECE0-5927-4574-9F04-4E5F1CB8E356}" destId="{702D6859-E148-4F95-BBED-BAC3CE00AE08}" srcOrd="0" destOrd="0" presId="urn:microsoft.com/office/officeart/2005/8/layout/radial5"/>
    <dgm:cxn modelId="{1ABCD843-654E-41D2-91E0-E27E4D619EB2}" type="presOf" srcId="{C9F62AD2-EF8D-4F94-920C-57CAA29D2E8A}" destId="{083A9814-C586-469D-93E3-CF7EDD8617BE}" srcOrd="0" destOrd="0" presId="urn:microsoft.com/office/officeart/2005/8/layout/radial5"/>
    <dgm:cxn modelId="{7FDBCCD4-EFF4-4776-B4C9-6582B147A09F}" type="presOf" srcId="{5242CE38-6055-4EA7-A354-D327D9C14D54}" destId="{0DC5D9BF-1ED1-4CE9-AF7E-A1F24AF64B31}" srcOrd="0" destOrd="0" presId="urn:microsoft.com/office/officeart/2005/8/layout/radial5"/>
    <dgm:cxn modelId="{8A3C097A-FE84-4D1C-BED7-D770C2C702F4}" srcId="{11AB0613-7EE5-4922-AFC4-C0FA60921D1C}" destId="{5242CE38-6055-4EA7-A354-D327D9C14D54}" srcOrd="0" destOrd="0" parTransId="{9787A222-4CC3-4902-91D5-1962D8EC6DF3}" sibTransId="{91091502-6C13-41B8-977D-1C2B292FC3A0}"/>
    <dgm:cxn modelId="{C6E2ED33-23A5-4777-A63A-A90A9D2C8293}" type="presOf" srcId="{F0D73342-FA05-4B57-92C9-7CFE36BF884D}" destId="{03159F01-8F72-47AF-88CA-B8B268FD04E4}" srcOrd="0" destOrd="0" presId="urn:microsoft.com/office/officeart/2005/8/layout/radial5"/>
    <dgm:cxn modelId="{FE406493-3C48-4361-BC25-B3324D6AA5CC}" srcId="{11AB0613-7EE5-4922-AFC4-C0FA60921D1C}" destId="{F0D73342-FA05-4B57-92C9-7CFE36BF884D}" srcOrd="2" destOrd="0" parTransId="{C9F62AD2-EF8D-4F94-920C-57CAA29D2E8A}" sibTransId="{473A94CB-8A93-4711-9204-7EC56604B63B}"/>
    <dgm:cxn modelId="{9F5E1BF7-475D-46A6-9F92-64BACD07243D}" type="presOf" srcId="{9787A222-4CC3-4902-91D5-1962D8EC6DF3}" destId="{B5C79569-5DD9-440E-B161-BC67DA47DD0A}" srcOrd="0" destOrd="0" presId="urn:microsoft.com/office/officeart/2005/8/layout/radial5"/>
    <dgm:cxn modelId="{647B8704-61B0-47E6-AE0A-737146D1157C}" srcId="{11AB0613-7EE5-4922-AFC4-C0FA60921D1C}" destId="{A7EB7E29-B40F-49B8-9C2A-5EE2032CEA7C}" srcOrd="1" destOrd="0" parTransId="{62B0DB54-ED51-46D4-A2F3-EB21A89FD9B2}" sibTransId="{A003EF1B-8EE8-4788-A752-75E7FE4AF164}"/>
    <dgm:cxn modelId="{689E7171-40CE-45D8-9D55-D3C130CE54B1}" type="presOf" srcId="{C9F62AD2-EF8D-4F94-920C-57CAA29D2E8A}" destId="{4B879BD2-4D1E-40A4-AE35-ABC59B40AF0C}" srcOrd="1" destOrd="0" presId="urn:microsoft.com/office/officeart/2005/8/layout/radial5"/>
    <dgm:cxn modelId="{B8D2118B-70CC-4DD2-924E-9EC14C911CCC}" type="presOf" srcId="{62B0DB54-ED51-46D4-A2F3-EB21A89FD9B2}" destId="{F94F1359-F48A-4D16-9DD1-AD110C28C148}" srcOrd="0" destOrd="0" presId="urn:microsoft.com/office/officeart/2005/8/layout/radial5"/>
    <dgm:cxn modelId="{A7CAC764-156E-42B8-9CE1-1AB83791BED9}" type="presOf" srcId="{FC8E0C61-4F3C-43FF-9D42-FEBA1981D33B}" destId="{5ABF65C0-9FAD-4454-A9C2-760E103F87D4}" srcOrd="1" destOrd="0" presId="urn:microsoft.com/office/officeart/2005/8/layout/radial5"/>
    <dgm:cxn modelId="{9AC6E97B-E0AF-4810-A380-9C4315AB1DCC}" type="presOf" srcId="{A7EB7E29-B40F-49B8-9C2A-5EE2032CEA7C}" destId="{A341CB8A-9DE3-4711-89FF-7A2961068B76}" srcOrd="0" destOrd="0" presId="urn:microsoft.com/office/officeart/2005/8/layout/radial5"/>
    <dgm:cxn modelId="{23C3F8A5-C106-422B-8EC4-D35A82A37B90}" type="presOf" srcId="{11AB0613-7EE5-4922-AFC4-C0FA60921D1C}" destId="{B72301BE-056D-4D9D-B7CB-D4803FA9D646}" srcOrd="0" destOrd="0" presId="urn:microsoft.com/office/officeart/2005/8/layout/radial5"/>
    <dgm:cxn modelId="{4C1764F2-4A21-4357-BF20-2662CB406CFE}" type="presOf" srcId="{9787A222-4CC3-4902-91D5-1962D8EC6DF3}" destId="{C064D74A-C2E5-40FD-80F1-E29EAFD5D6E0}" srcOrd="1" destOrd="0" presId="urn:microsoft.com/office/officeart/2005/8/layout/radial5"/>
    <dgm:cxn modelId="{7F4FED09-9570-453C-B833-06298C5C5592}" type="presParOf" srcId="{702D6859-E148-4F95-BBED-BAC3CE00AE08}" destId="{B72301BE-056D-4D9D-B7CB-D4803FA9D646}" srcOrd="0" destOrd="0" presId="urn:microsoft.com/office/officeart/2005/8/layout/radial5"/>
    <dgm:cxn modelId="{0FF0EF09-A288-4D70-8235-05025D9F39BF}" type="presParOf" srcId="{702D6859-E148-4F95-BBED-BAC3CE00AE08}" destId="{B5C79569-5DD9-440E-B161-BC67DA47DD0A}" srcOrd="1" destOrd="0" presId="urn:microsoft.com/office/officeart/2005/8/layout/radial5"/>
    <dgm:cxn modelId="{EFAE7A8B-5AF7-4BDF-BA1C-432B4B200831}" type="presParOf" srcId="{B5C79569-5DD9-440E-B161-BC67DA47DD0A}" destId="{C064D74A-C2E5-40FD-80F1-E29EAFD5D6E0}" srcOrd="0" destOrd="0" presId="urn:microsoft.com/office/officeart/2005/8/layout/radial5"/>
    <dgm:cxn modelId="{B03C5EDE-D7CE-493D-801F-E0D9992B07BA}" type="presParOf" srcId="{702D6859-E148-4F95-BBED-BAC3CE00AE08}" destId="{0DC5D9BF-1ED1-4CE9-AF7E-A1F24AF64B31}" srcOrd="2" destOrd="0" presId="urn:microsoft.com/office/officeart/2005/8/layout/radial5"/>
    <dgm:cxn modelId="{E06B7FBE-B440-45E0-A4CB-E73C45C16335}" type="presParOf" srcId="{702D6859-E148-4F95-BBED-BAC3CE00AE08}" destId="{F94F1359-F48A-4D16-9DD1-AD110C28C148}" srcOrd="3" destOrd="0" presId="urn:microsoft.com/office/officeart/2005/8/layout/radial5"/>
    <dgm:cxn modelId="{318E64FD-2F40-435E-B2E9-73884E862ED5}" type="presParOf" srcId="{F94F1359-F48A-4D16-9DD1-AD110C28C148}" destId="{8593A931-9B53-4890-9BDD-54136B3A5B9F}" srcOrd="0" destOrd="0" presId="urn:microsoft.com/office/officeart/2005/8/layout/radial5"/>
    <dgm:cxn modelId="{EB4C073C-7CCA-40E8-B975-56FD37E18391}" type="presParOf" srcId="{702D6859-E148-4F95-BBED-BAC3CE00AE08}" destId="{A341CB8A-9DE3-4711-89FF-7A2961068B76}" srcOrd="4" destOrd="0" presId="urn:microsoft.com/office/officeart/2005/8/layout/radial5"/>
    <dgm:cxn modelId="{491C0030-D3E9-4CB2-88C5-CAF83D606A81}" type="presParOf" srcId="{702D6859-E148-4F95-BBED-BAC3CE00AE08}" destId="{083A9814-C586-469D-93E3-CF7EDD8617BE}" srcOrd="5" destOrd="0" presId="urn:microsoft.com/office/officeart/2005/8/layout/radial5"/>
    <dgm:cxn modelId="{0C0883DD-EE49-471E-A745-822E6EE63B80}" type="presParOf" srcId="{083A9814-C586-469D-93E3-CF7EDD8617BE}" destId="{4B879BD2-4D1E-40A4-AE35-ABC59B40AF0C}" srcOrd="0" destOrd="0" presId="urn:microsoft.com/office/officeart/2005/8/layout/radial5"/>
    <dgm:cxn modelId="{88CDA01E-4767-42C3-A181-AEE953AB5952}" type="presParOf" srcId="{702D6859-E148-4F95-BBED-BAC3CE00AE08}" destId="{03159F01-8F72-47AF-88CA-B8B268FD04E4}" srcOrd="6" destOrd="0" presId="urn:microsoft.com/office/officeart/2005/8/layout/radial5"/>
    <dgm:cxn modelId="{1BE091B9-58EB-4B22-98CA-ABD8E1152BA0}" type="presParOf" srcId="{702D6859-E148-4F95-BBED-BAC3CE00AE08}" destId="{AFC5E4F2-70D6-43F3-9D2D-B2E565E60D1F}" srcOrd="7" destOrd="0" presId="urn:microsoft.com/office/officeart/2005/8/layout/radial5"/>
    <dgm:cxn modelId="{657F9338-CC77-4CF4-9C3F-E8084B9D14D6}" type="presParOf" srcId="{AFC5E4F2-70D6-43F3-9D2D-B2E565E60D1F}" destId="{5ABF65C0-9FAD-4454-A9C2-760E103F87D4}" srcOrd="0" destOrd="0" presId="urn:microsoft.com/office/officeart/2005/8/layout/radial5"/>
    <dgm:cxn modelId="{49B8F438-9473-4988-A46D-BC8EC56BFB43}" type="presParOf" srcId="{702D6859-E148-4F95-BBED-BAC3CE00AE08}" destId="{3ACD2388-362B-43EC-AE9A-6E49B43F6374}" srcOrd="8"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73BE021-2D15-4115-97EE-7BE0F5A2A3DD}" type="doc">
      <dgm:prSet loTypeId="urn:microsoft.com/office/officeart/2005/8/layout/default#1" loCatId="list" qsTypeId="urn:microsoft.com/office/officeart/2005/8/quickstyle/simple1" qsCatId="simple" csTypeId="urn:microsoft.com/office/officeart/2005/8/colors/accent1_2" csCatId="accent1" phldr="1"/>
      <dgm:spPr/>
      <dgm:t>
        <a:bodyPr/>
        <a:lstStyle/>
        <a:p>
          <a:endParaRPr lang="ru-RU"/>
        </a:p>
      </dgm:t>
    </dgm:pt>
    <dgm:pt modelId="{C541AEF4-DDC4-45C8-81E5-8EACA58AA496}">
      <dgm:prSet phldrT="[Текст]" custT="1"/>
      <dgm:spPr>
        <a:solidFill>
          <a:schemeClr val="accent1">
            <a:lumMod val="60000"/>
            <a:lumOff val="40000"/>
          </a:schemeClr>
        </a:solidFill>
      </dgm:spPr>
      <dgm:t>
        <a:bodyPr/>
        <a:lstStyle/>
        <a:p>
          <a:r>
            <a:rPr lang="ru-RU" sz="2000" b="1" dirty="0" smtClean="0">
              <a:solidFill>
                <a:schemeClr val="tx1"/>
              </a:solidFill>
              <a:effectLst/>
            </a:rPr>
            <a:t>Казенные учреждения </a:t>
          </a:r>
        </a:p>
        <a:p>
          <a:r>
            <a:rPr lang="ru-RU" sz="2000" b="1" baseline="0" dirty="0" smtClean="0">
              <a:solidFill>
                <a:schemeClr val="tx1"/>
              </a:solidFill>
              <a:effectLst/>
            </a:rPr>
            <a:t>11</a:t>
          </a:r>
        </a:p>
      </dgm:t>
    </dgm:pt>
    <dgm:pt modelId="{DF414415-478E-4CF5-9AA5-F13908AB6164}" type="parTrans" cxnId="{6E0689E8-9E54-4C09-A6AF-CC9D64BCA2FD}">
      <dgm:prSet/>
      <dgm:spPr/>
      <dgm:t>
        <a:bodyPr/>
        <a:lstStyle/>
        <a:p>
          <a:endParaRPr lang="ru-RU">
            <a:solidFill>
              <a:schemeClr val="accent4">
                <a:lumMod val="75000"/>
              </a:schemeClr>
            </a:solidFill>
          </a:endParaRPr>
        </a:p>
      </dgm:t>
    </dgm:pt>
    <dgm:pt modelId="{839DD6F4-2393-4B97-9CAE-FC247A323DC8}" type="sibTrans" cxnId="{6E0689E8-9E54-4C09-A6AF-CC9D64BCA2FD}">
      <dgm:prSet/>
      <dgm:spPr/>
      <dgm:t>
        <a:bodyPr/>
        <a:lstStyle/>
        <a:p>
          <a:endParaRPr lang="ru-RU">
            <a:solidFill>
              <a:schemeClr val="accent4">
                <a:lumMod val="75000"/>
              </a:schemeClr>
            </a:solidFill>
          </a:endParaRPr>
        </a:p>
      </dgm:t>
    </dgm:pt>
    <dgm:pt modelId="{0AEC2735-B055-4572-8353-D2B3381CC92F}">
      <dgm:prSet phldrT="[Текст]" custT="1"/>
      <dgm:spPr>
        <a:solidFill>
          <a:schemeClr val="accent1">
            <a:lumMod val="60000"/>
            <a:lumOff val="40000"/>
          </a:schemeClr>
        </a:solidFill>
      </dgm:spPr>
      <dgm:t>
        <a:bodyPr/>
        <a:lstStyle/>
        <a:p>
          <a:r>
            <a:rPr lang="ru-RU" sz="2000" b="1" dirty="0" smtClean="0">
              <a:solidFill>
                <a:schemeClr val="tx1"/>
              </a:solidFill>
              <a:effectLst/>
            </a:rPr>
            <a:t>Органы власти</a:t>
          </a:r>
        </a:p>
        <a:p>
          <a:r>
            <a:rPr lang="ru-RU" sz="2000" b="1" i="0" baseline="0" dirty="0" smtClean="0">
              <a:solidFill>
                <a:schemeClr val="tx1"/>
              </a:solidFill>
              <a:effectLst/>
            </a:rPr>
            <a:t>10</a:t>
          </a:r>
          <a:endParaRPr lang="ru-RU" sz="2000" b="1" i="0" baseline="0" dirty="0">
            <a:solidFill>
              <a:schemeClr val="tx1"/>
            </a:solidFill>
            <a:effectLst/>
          </a:endParaRPr>
        </a:p>
      </dgm:t>
    </dgm:pt>
    <dgm:pt modelId="{0A9994E8-70FA-429C-8E11-B487DB66CC22}" type="parTrans" cxnId="{23FF9600-8477-4C0A-AA78-F25019D7721B}">
      <dgm:prSet/>
      <dgm:spPr/>
      <dgm:t>
        <a:bodyPr/>
        <a:lstStyle/>
        <a:p>
          <a:endParaRPr lang="ru-RU">
            <a:solidFill>
              <a:schemeClr val="accent4">
                <a:lumMod val="75000"/>
              </a:schemeClr>
            </a:solidFill>
          </a:endParaRPr>
        </a:p>
      </dgm:t>
    </dgm:pt>
    <dgm:pt modelId="{28A899F4-8F09-4107-880C-A1F3D1543B2B}" type="sibTrans" cxnId="{23FF9600-8477-4C0A-AA78-F25019D7721B}">
      <dgm:prSet/>
      <dgm:spPr/>
      <dgm:t>
        <a:bodyPr/>
        <a:lstStyle/>
        <a:p>
          <a:endParaRPr lang="ru-RU">
            <a:solidFill>
              <a:schemeClr val="accent4">
                <a:lumMod val="75000"/>
              </a:schemeClr>
            </a:solidFill>
          </a:endParaRPr>
        </a:p>
      </dgm:t>
    </dgm:pt>
    <dgm:pt modelId="{36C05A6A-4D1E-48ED-862B-2E0B1BA78DD6}">
      <dgm:prSet phldrT="[Текст]" custT="1"/>
      <dgm:spPr>
        <a:solidFill>
          <a:schemeClr val="accent1">
            <a:lumMod val="60000"/>
            <a:lumOff val="40000"/>
          </a:schemeClr>
        </a:solidFill>
      </dgm:spPr>
      <dgm:t>
        <a:bodyPr/>
        <a:lstStyle/>
        <a:p>
          <a:r>
            <a:rPr lang="ru-RU" sz="2000" b="1" dirty="0" smtClean="0">
              <a:solidFill>
                <a:schemeClr val="tx1"/>
              </a:solidFill>
              <a:effectLst/>
            </a:rPr>
            <a:t>Бюджетные учреждения</a:t>
          </a:r>
        </a:p>
        <a:p>
          <a:r>
            <a:rPr lang="ru-RU" sz="2000" b="1" i="0" baseline="0" dirty="0" smtClean="0">
              <a:solidFill>
                <a:schemeClr val="tx1"/>
              </a:solidFill>
              <a:effectLst/>
            </a:rPr>
            <a:t>67</a:t>
          </a:r>
          <a:endParaRPr lang="ru-RU" sz="2000" b="1" i="0" baseline="0" dirty="0">
            <a:solidFill>
              <a:schemeClr val="tx1"/>
            </a:solidFill>
            <a:effectLst/>
          </a:endParaRPr>
        </a:p>
      </dgm:t>
    </dgm:pt>
    <dgm:pt modelId="{6FE1EE5A-AE46-41F6-96B0-8F1903515A1F}" type="parTrans" cxnId="{DF3B1CF3-7A5C-4DB3-A0D8-28B7387A6C5A}">
      <dgm:prSet/>
      <dgm:spPr/>
      <dgm:t>
        <a:bodyPr/>
        <a:lstStyle/>
        <a:p>
          <a:endParaRPr lang="ru-RU">
            <a:solidFill>
              <a:schemeClr val="accent4">
                <a:lumMod val="75000"/>
              </a:schemeClr>
            </a:solidFill>
          </a:endParaRPr>
        </a:p>
      </dgm:t>
    </dgm:pt>
    <dgm:pt modelId="{6F8F999B-D11C-43F5-B8D6-E2824B6F358B}" type="sibTrans" cxnId="{DF3B1CF3-7A5C-4DB3-A0D8-28B7387A6C5A}">
      <dgm:prSet/>
      <dgm:spPr/>
      <dgm:t>
        <a:bodyPr/>
        <a:lstStyle/>
        <a:p>
          <a:endParaRPr lang="ru-RU">
            <a:solidFill>
              <a:schemeClr val="accent4">
                <a:lumMod val="75000"/>
              </a:schemeClr>
            </a:solidFill>
          </a:endParaRPr>
        </a:p>
      </dgm:t>
    </dgm:pt>
    <dgm:pt modelId="{30971EE7-B61B-4D92-966D-F2C673D5F7FF}">
      <dgm:prSet phldrT="[Текст]" custT="1"/>
      <dgm:spPr>
        <a:solidFill>
          <a:schemeClr val="accent1">
            <a:lumMod val="60000"/>
            <a:lumOff val="40000"/>
          </a:schemeClr>
        </a:solidFill>
      </dgm:spPr>
      <dgm:t>
        <a:bodyPr/>
        <a:lstStyle/>
        <a:p>
          <a:r>
            <a:rPr lang="ru-RU" sz="2000" b="1" dirty="0" smtClean="0">
              <a:solidFill>
                <a:schemeClr val="tx1"/>
              </a:solidFill>
              <a:effectLst/>
            </a:rPr>
            <a:t>Автономные учреждения</a:t>
          </a:r>
        </a:p>
        <a:p>
          <a:r>
            <a:rPr lang="ru-RU" sz="2000" b="1" i="0" baseline="0" dirty="0" smtClean="0">
              <a:solidFill>
                <a:schemeClr val="tx1"/>
              </a:solidFill>
              <a:effectLst/>
            </a:rPr>
            <a:t>10</a:t>
          </a:r>
          <a:endParaRPr lang="ru-RU" sz="2000" b="1" i="0" baseline="0" dirty="0">
            <a:solidFill>
              <a:schemeClr val="tx1"/>
            </a:solidFill>
            <a:effectLst/>
          </a:endParaRPr>
        </a:p>
      </dgm:t>
    </dgm:pt>
    <dgm:pt modelId="{71641E02-13FF-44AA-B6DE-34B3D0B8D5E2}" type="parTrans" cxnId="{3062B806-AAEC-4E28-B62C-462850FCD4A3}">
      <dgm:prSet/>
      <dgm:spPr/>
      <dgm:t>
        <a:bodyPr/>
        <a:lstStyle/>
        <a:p>
          <a:endParaRPr lang="ru-RU">
            <a:solidFill>
              <a:schemeClr val="accent4">
                <a:lumMod val="75000"/>
              </a:schemeClr>
            </a:solidFill>
          </a:endParaRPr>
        </a:p>
      </dgm:t>
    </dgm:pt>
    <dgm:pt modelId="{6C593F0A-01B2-4E4A-B489-E66F1F4594DE}" type="sibTrans" cxnId="{3062B806-AAEC-4E28-B62C-462850FCD4A3}">
      <dgm:prSet/>
      <dgm:spPr/>
      <dgm:t>
        <a:bodyPr/>
        <a:lstStyle/>
        <a:p>
          <a:endParaRPr lang="ru-RU">
            <a:solidFill>
              <a:schemeClr val="accent4">
                <a:lumMod val="75000"/>
              </a:schemeClr>
            </a:solidFill>
          </a:endParaRPr>
        </a:p>
      </dgm:t>
    </dgm:pt>
    <dgm:pt modelId="{1A9143D0-90FB-404F-A90C-67715BF5F3F6}" type="pres">
      <dgm:prSet presAssocID="{073BE021-2D15-4115-97EE-7BE0F5A2A3DD}" presName="diagram" presStyleCnt="0">
        <dgm:presLayoutVars>
          <dgm:dir/>
          <dgm:resizeHandles val="exact"/>
        </dgm:presLayoutVars>
      </dgm:prSet>
      <dgm:spPr/>
      <dgm:t>
        <a:bodyPr/>
        <a:lstStyle/>
        <a:p>
          <a:endParaRPr lang="ru-RU"/>
        </a:p>
      </dgm:t>
    </dgm:pt>
    <dgm:pt modelId="{121BDD66-341A-4AD5-9CBF-4097EED7C14C}" type="pres">
      <dgm:prSet presAssocID="{C541AEF4-DDC4-45C8-81E5-8EACA58AA496}" presName="node" presStyleLbl="node1" presStyleIdx="0" presStyleCnt="4" custLinFactNeighborX="4075" custLinFactNeighborY="-94">
        <dgm:presLayoutVars>
          <dgm:bulletEnabled val="1"/>
        </dgm:presLayoutVars>
      </dgm:prSet>
      <dgm:spPr>
        <a:prstGeom prst="flowChartPreparation">
          <a:avLst/>
        </a:prstGeom>
      </dgm:spPr>
      <dgm:t>
        <a:bodyPr/>
        <a:lstStyle/>
        <a:p>
          <a:endParaRPr lang="ru-RU"/>
        </a:p>
      </dgm:t>
    </dgm:pt>
    <dgm:pt modelId="{1D4AF124-7A12-4F76-B957-F3DA10B7EDF3}" type="pres">
      <dgm:prSet presAssocID="{839DD6F4-2393-4B97-9CAE-FC247A323DC8}" presName="sibTrans" presStyleCnt="0"/>
      <dgm:spPr/>
    </dgm:pt>
    <dgm:pt modelId="{8DB6BFCB-190E-4B2B-9558-1863C012441E}" type="pres">
      <dgm:prSet presAssocID="{0AEC2735-B055-4572-8353-D2B3381CC92F}" presName="node" presStyleLbl="node1" presStyleIdx="1" presStyleCnt="4" custLinFactY="4568" custLinFactNeighborX="8457" custLinFactNeighborY="100000">
        <dgm:presLayoutVars>
          <dgm:bulletEnabled val="1"/>
        </dgm:presLayoutVars>
      </dgm:prSet>
      <dgm:spPr>
        <a:prstGeom prst="flowChartPreparation">
          <a:avLst/>
        </a:prstGeom>
      </dgm:spPr>
      <dgm:t>
        <a:bodyPr/>
        <a:lstStyle/>
        <a:p>
          <a:endParaRPr lang="ru-RU"/>
        </a:p>
      </dgm:t>
    </dgm:pt>
    <dgm:pt modelId="{51F2E7C8-94DB-4B41-AB34-3C4DE84A0F1F}" type="pres">
      <dgm:prSet presAssocID="{28A899F4-8F09-4107-880C-A1F3D1543B2B}" presName="sibTrans" presStyleCnt="0"/>
      <dgm:spPr/>
    </dgm:pt>
    <dgm:pt modelId="{872F8F00-E400-42B3-AF15-5CD550150E06}" type="pres">
      <dgm:prSet presAssocID="{36C05A6A-4D1E-48ED-862B-2E0B1BA78DD6}" presName="node" presStyleLbl="node1" presStyleIdx="2" presStyleCnt="4" custScaleX="97379" custLinFactNeighborX="5008" custLinFactNeighborY="-12098">
        <dgm:presLayoutVars>
          <dgm:bulletEnabled val="1"/>
        </dgm:presLayoutVars>
      </dgm:prSet>
      <dgm:spPr>
        <a:prstGeom prst="flowChartPreparation">
          <a:avLst/>
        </a:prstGeom>
      </dgm:spPr>
      <dgm:t>
        <a:bodyPr/>
        <a:lstStyle/>
        <a:p>
          <a:endParaRPr lang="ru-RU"/>
        </a:p>
      </dgm:t>
    </dgm:pt>
    <dgm:pt modelId="{D3DF44C2-7157-4207-993B-4B6E12E90B34}" type="pres">
      <dgm:prSet presAssocID="{6F8F999B-D11C-43F5-B8D6-E2824B6F358B}" presName="sibTrans" presStyleCnt="0"/>
      <dgm:spPr/>
    </dgm:pt>
    <dgm:pt modelId="{9DAEFEBE-3CF3-44CD-B638-F3CF8A582EF4}" type="pres">
      <dgm:prSet presAssocID="{30971EE7-B61B-4D92-966D-F2C673D5F7FF}" presName="node" presStyleLbl="node1" presStyleIdx="3" presStyleCnt="4" custLinFactY="-16761" custLinFactNeighborX="7524" custLinFactNeighborY="-100000">
        <dgm:presLayoutVars>
          <dgm:bulletEnabled val="1"/>
        </dgm:presLayoutVars>
      </dgm:prSet>
      <dgm:spPr>
        <a:prstGeom prst="flowChartPreparation">
          <a:avLst/>
        </a:prstGeom>
      </dgm:spPr>
      <dgm:t>
        <a:bodyPr/>
        <a:lstStyle/>
        <a:p>
          <a:endParaRPr lang="ru-RU"/>
        </a:p>
      </dgm:t>
    </dgm:pt>
  </dgm:ptLst>
  <dgm:cxnLst>
    <dgm:cxn modelId="{3062B806-AAEC-4E28-B62C-462850FCD4A3}" srcId="{073BE021-2D15-4115-97EE-7BE0F5A2A3DD}" destId="{30971EE7-B61B-4D92-966D-F2C673D5F7FF}" srcOrd="3" destOrd="0" parTransId="{71641E02-13FF-44AA-B6DE-34B3D0B8D5E2}" sibTransId="{6C593F0A-01B2-4E4A-B489-E66F1F4594DE}"/>
    <dgm:cxn modelId="{23FF9600-8477-4C0A-AA78-F25019D7721B}" srcId="{073BE021-2D15-4115-97EE-7BE0F5A2A3DD}" destId="{0AEC2735-B055-4572-8353-D2B3381CC92F}" srcOrd="1" destOrd="0" parTransId="{0A9994E8-70FA-429C-8E11-B487DB66CC22}" sibTransId="{28A899F4-8F09-4107-880C-A1F3D1543B2B}"/>
    <dgm:cxn modelId="{DF3B1CF3-7A5C-4DB3-A0D8-28B7387A6C5A}" srcId="{073BE021-2D15-4115-97EE-7BE0F5A2A3DD}" destId="{36C05A6A-4D1E-48ED-862B-2E0B1BA78DD6}" srcOrd="2" destOrd="0" parTransId="{6FE1EE5A-AE46-41F6-96B0-8F1903515A1F}" sibTransId="{6F8F999B-D11C-43F5-B8D6-E2824B6F358B}"/>
    <dgm:cxn modelId="{0A3E3FE0-D051-4AC4-814A-6E080EA30DCB}" type="presOf" srcId="{30971EE7-B61B-4D92-966D-F2C673D5F7FF}" destId="{9DAEFEBE-3CF3-44CD-B638-F3CF8A582EF4}" srcOrd="0" destOrd="0" presId="urn:microsoft.com/office/officeart/2005/8/layout/default#1"/>
    <dgm:cxn modelId="{F16FCE75-3571-4977-A5BA-FAB10F21D2CA}" type="presOf" srcId="{0AEC2735-B055-4572-8353-D2B3381CC92F}" destId="{8DB6BFCB-190E-4B2B-9558-1863C012441E}" srcOrd="0" destOrd="0" presId="urn:microsoft.com/office/officeart/2005/8/layout/default#1"/>
    <dgm:cxn modelId="{6E0689E8-9E54-4C09-A6AF-CC9D64BCA2FD}" srcId="{073BE021-2D15-4115-97EE-7BE0F5A2A3DD}" destId="{C541AEF4-DDC4-45C8-81E5-8EACA58AA496}" srcOrd="0" destOrd="0" parTransId="{DF414415-478E-4CF5-9AA5-F13908AB6164}" sibTransId="{839DD6F4-2393-4B97-9CAE-FC247A323DC8}"/>
    <dgm:cxn modelId="{79DAD0AD-14EB-442C-86F8-39009E27E40D}" type="presOf" srcId="{C541AEF4-DDC4-45C8-81E5-8EACA58AA496}" destId="{121BDD66-341A-4AD5-9CBF-4097EED7C14C}" srcOrd="0" destOrd="0" presId="urn:microsoft.com/office/officeart/2005/8/layout/default#1"/>
    <dgm:cxn modelId="{910F50F6-84DF-4630-B785-5AC2F64FB2E6}" type="presOf" srcId="{36C05A6A-4D1E-48ED-862B-2E0B1BA78DD6}" destId="{872F8F00-E400-42B3-AF15-5CD550150E06}" srcOrd="0" destOrd="0" presId="urn:microsoft.com/office/officeart/2005/8/layout/default#1"/>
    <dgm:cxn modelId="{FAF04959-BD8B-4FFB-B6E4-51253AB2978B}" type="presOf" srcId="{073BE021-2D15-4115-97EE-7BE0F5A2A3DD}" destId="{1A9143D0-90FB-404F-A90C-67715BF5F3F6}" srcOrd="0" destOrd="0" presId="urn:microsoft.com/office/officeart/2005/8/layout/default#1"/>
    <dgm:cxn modelId="{C0ED32B1-6D65-4B5F-8A7B-D32924ED570B}" type="presParOf" srcId="{1A9143D0-90FB-404F-A90C-67715BF5F3F6}" destId="{121BDD66-341A-4AD5-9CBF-4097EED7C14C}" srcOrd="0" destOrd="0" presId="urn:microsoft.com/office/officeart/2005/8/layout/default#1"/>
    <dgm:cxn modelId="{A1294867-0415-4BA0-8AA6-CA42519827FD}" type="presParOf" srcId="{1A9143D0-90FB-404F-A90C-67715BF5F3F6}" destId="{1D4AF124-7A12-4F76-B957-F3DA10B7EDF3}" srcOrd="1" destOrd="0" presId="urn:microsoft.com/office/officeart/2005/8/layout/default#1"/>
    <dgm:cxn modelId="{882B315F-A9A0-44CD-ADEC-B604E3023A6D}" type="presParOf" srcId="{1A9143D0-90FB-404F-A90C-67715BF5F3F6}" destId="{8DB6BFCB-190E-4B2B-9558-1863C012441E}" srcOrd="2" destOrd="0" presId="urn:microsoft.com/office/officeart/2005/8/layout/default#1"/>
    <dgm:cxn modelId="{102000F6-3E5F-4522-9B37-82BB54C052D5}" type="presParOf" srcId="{1A9143D0-90FB-404F-A90C-67715BF5F3F6}" destId="{51F2E7C8-94DB-4B41-AB34-3C4DE84A0F1F}" srcOrd="3" destOrd="0" presId="urn:microsoft.com/office/officeart/2005/8/layout/default#1"/>
    <dgm:cxn modelId="{0E75BF71-8C33-4BCC-B12B-2BBE5296ABCD}" type="presParOf" srcId="{1A9143D0-90FB-404F-A90C-67715BF5F3F6}" destId="{872F8F00-E400-42B3-AF15-5CD550150E06}" srcOrd="4" destOrd="0" presId="urn:microsoft.com/office/officeart/2005/8/layout/default#1"/>
    <dgm:cxn modelId="{2541B153-FDE0-4AFA-B3E5-ABB00B98C3E9}" type="presParOf" srcId="{1A9143D0-90FB-404F-A90C-67715BF5F3F6}" destId="{D3DF44C2-7157-4207-993B-4B6E12E90B34}" srcOrd="5" destOrd="0" presId="urn:microsoft.com/office/officeart/2005/8/layout/default#1"/>
    <dgm:cxn modelId="{B41A008C-D2BC-4B6B-AD38-BAC11B1B1121}" type="presParOf" srcId="{1A9143D0-90FB-404F-A90C-67715BF5F3F6}" destId="{9DAEFEBE-3CF3-44CD-B638-F3CF8A582EF4}" srcOrd="6" destOrd="0" presId="urn:microsoft.com/office/officeart/2005/8/layout/default#1"/>
  </dgm:cxnLst>
  <dgm:bg>
    <a:effectLst>
      <a:innerShdw blurRad="63500" dist="50800" dir="13500000">
        <a:prstClr val="black">
          <a:alpha val="50000"/>
        </a:prstClr>
      </a:innerShdw>
    </a:effect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46D6FA-7574-4BA2-86B4-A83A3EF89FC0}">
      <dsp:nvSpPr>
        <dsp:cNvPr id="0" name=""/>
        <dsp:cNvSpPr/>
      </dsp:nvSpPr>
      <dsp:spPr>
        <a:xfrm>
          <a:off x="11200" y="144031"/>
          <a:ext cx="4292277" cy="3744436"/>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ru-RU" sz="1600" kern="1200" dirty="0" smtClean="0">
              <a:effectLst/>
            </a:rPr>
            <a:t>Публичные слушания по проекту бюджета на 2019 год и плановый период 2020 и 2021 годов</a:t>
          </a:r>
          <a:endParaRPr lang="ru-RU" sz="1600" kern="1200" dirty="0">
            <a:effectLst/>
          </a:endParaRPr>
        </a:p>
      </dsp:txBody>
      <dsp:txXfrm>
        <a:off x="11200" y="144031"/>
        <a:ext cx="4292277" cy="1123330"/>
      </dsp:txXfrm>
    </dsp:sp>
    <dsp:sp modelId="{7DFDF365-15E2-423C-B377-0247E3DA72A5}">
      <dsp:nvSpPr>
        <dsp:cNvPr id="0" name=""/>
        <dsp:cNvSpPr/>
      </dsp:nvSpPr>
      <dsp:spPr>
        <a:xfrm>
          <a:off x="401240" y="1656188"/>
          <a:ext cx="3433822" cy="180019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lvl="0" algn="ctr" defTabSz="889000">
            <a:lnSpc>
              <a:spcPct val="90000"/>
            </a:lnSpc>
            <a:spcBef>
              <a:spcPct val="0"/>
            </a:spcBef>
            <a:spcAft>
              <a:spcPct val="35000"/>
            </a:spcAft>
          </a:pPr>
          <a:r>
            <a:rPr lang="ru-RU" sz="2000" kern="1200" baseline="0" dirty="0" smtClean="0">
              <a:solidFill>
                <a:schemeClr val="tx1"/>
              </a:solidFill>
            </a:rPr>
            <a:t>Проведены </a:t>
          </a:r>
        </a:p>
        <a:p>
          <a:pPr lvl="0" algn="ctr" defTabSz="889000">
            <a:lnSpc>
              <a:spcPct val="90000"/>
            </a:lnSpc>
            <a:spcBef>
              <a:spcPct val="0"/>
            </a:spcBef>
            <a:spcAft>
              <a:spcPct val="35000"/>
            </a:spcAft>
          </a:pPr>
          <a:r>
            <a:rPr lang="ru-RU" sz="2000" kern="1200" baseline="0" dirty="0" smtClean="0">
              <a:solidFill>
                <a:schemeClr val="tx1"/>
              </a:solidFill>
            </a:rPr>
            <a:t>20 ноября 2018 года</a:t>
          </a:r>
          <a:endParaRPr lang="ru-RU" sz="2000" kern="1200" baseline="0" dirty="0">
            <a:solidFill>
              <a:schemeClr val="tx1"/>
            </a:solidFill>
          </a:endParaRPr>
        </a:p>
      </dsp:txBody>
      <dsp:txXfrm>
        <a:off x="453966" y="1708914"/>
        <a:ext cx="3328370" cy="1694745"/>
      </dsp:txXfrm>
    </dsp:sp>
    <dsp:sp modelId="{A39B19BA-6D79-4B3E-A517-6FD519966E82}">
      <dsp:nvSpPr>
        <dsp:cNvPr id="0" name=""/>
        <dsp:cNvSpPr/>
      </dsp:nvSpPr>
      <dsp:spPr>
        <a:xfrm>
          <a:off x="4613724" y="144031"/>
          <a:ext cx="4292277" cy="3744436"/>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ru-RU" sz="1600" kern="1200" dirty="0" smtClean="0">
              <a:effectLst/>
            </a:rPr>
            <a:t>Публичные слушания по годовому отчету об исполнении районного бюджета за 2019 год</a:t>
          </a:r>
          <a:endParaRPr lang="ru-RU" sz="1600" kern="1200" dirty="0">
            <a:effectLst/>
          </a:endParaRPr>
        </a:p>
      </dsp:txBody>
      <dsp:txXfrm>
        <a:off x="4613724" y="144031"/>
        <a:ext cx="4292277" cy="1123330"/>
      </dsp:txXfrm>
    </dsp:sp>
    <dsp:sp modelId="{472839B5-38E2-44FC-83D3-00F5A9C8974D}">
      <dsp:nvSpPr>
        <dsp:cNvPr id="0" name=""/>
        <dsp:cNvSpPr/>
      </dsp:nvSpPr>
      <dsp:spPr>
        <a:xfrm>
          <a:off x="5003763" y="1656188"/>
          <a:ext cx="3433822" cy="180019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lvl="0" algn="ctr" defTabSz="889000">
            <a:lnSpc>
              <a:spcPct val="90000"/>
            </a:lnSpc>
            <a:spcBef>
              <a:spcPct val="0"/>
            </a:spcBef>
            <a:spcAft>
              <a:spcPct val="35000"/>
            </a:spcAft>
          </a:pPr>
          <a:r>
            <a:rPr lang="ru-RU" sz="2000" kern="1200" baseline="0" dirty="0" smtClean="0">
              <a:solidFill>
                <a:schemeClr val="tx1"/>
              </a:solidFill>
            </a:rPr>
            <a:t>Назначены </a:t>
          </a:r>
        </a:p>
        <a:p>
          <a:pPr lvl="0" algn="ctr" defTabSz="889000">
            <a:lnSpc>
              <a:spcPct val="90000"/>
            </a:lnSpc>
            <a:spcBef>
              <a:spcPct val="0"/>
            </a:spcBef>
            <a:spcAft>
              <a:spcPct val="35000"/>
            </a:spcAft>
          </a:pPr>
          <a:r>
            <a:rPr lang="ru-RU" sz="2000" kern="1200" baseline="0" dirty="0" smtClean="0">
              <a:solidFill>
                <a:schemeClr val="tx1"/>
              </a:solidFill>
            </a:rPr>
            <a:t>на 19 мая 2020 года </a:t>
          </a:r>
          <a:endParaRPr lang="ru-RU" sz="2000" kern="1200" baseline="0" dirty="0">
            <a:solidFill>
              <a:schemeClr val="tx1"/>
            </a:solidFill>
          </a:endParaRPr>
        </a:p>
      </dsp:txBody>
      <dsp:txXfrm>
        <a:off x="5056489" y="1708914"/>
        <a:ext cx="3328370" cy="169474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2301BE-056D-4D9D-B7CB-D4803FA9D646}">
      <dsp:nvSpPr>
        <dsp:cNvPr id="0" name=""/>
        <dsp:cNvSpPr/>
      </dsp:nvSpPr>
      <dsp:spPr>
        <a:xfrm>
          <a:off x="2887718" y="1582533"/>
          <a:ext cx="3238415" cy="1875493"/>
        </a:xfrm>
        <a:prstGeom prst="ellipse">
          <a:avLst/>
        </a:prstGeom>
        <a:solidFill>
          <a:schemeClr val="accent2">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ru-RU" sz="1200" b="1" i="0" kern="1200" baseline="0" dirty="0" smtClean="0">
              <a:solidFill>
                <a:schemeClr val="tx1"/>
              </a:solidFill>
            </a:rPr>
            <a:t>Безвозмездные поступления  из других уровней бюджета, </a:t>
          </a:r>
        </a:p>
        <a:p>
          <a:pPr lvl="0" algn="ctr" defTabSz="533400">
            <a:lnSpc>
              <a:spcPct val="90000"/>
            </a:lnSpc>
            <a:spcBef>
              <a:spcPct val="0"/>
            </a:spcBef>
            <a:spcAft>
              <a:spcPct val="35000"/>
            </a:spcAft>
          </a:pPr>
          <a:r>
            <a:rPr lang="ru-RU" sz="1400" b="1" i="0" kern="1200" baseline="0" dirty="0" smtClean="0">
              <a:solidFill>
                <a:schemeClr val="tx1"/>
              </a:solidFill>
              <a:effectLst>
                <a:outerShdw blurRad="38100" dist="38100" dir="2700000" algn="tl">
                  <a:srgbClr val="000000">
                    <a:alpha val="43137"/>
                  </a:srgbClr>
                </a:outerShdw>
              </a:effectLst>
            </a:rPr>
            <a:t>всего 1 млрд. 527 млн. руб. </a:t>
          </a:r>
          <a:endParaRPr lang="ru-RU" sz="1400" b="1" i="0" kern="1200" baseline="0" dirty="0">
            <a:solidFill>
              <a:schemeClr val="tx1"/>
            </a:solidFill>
            <a:effectLst>
              <a:outerShdw blurRad="38100" dist="38100" dir="2700000" algn="tl">
                <a:srgbClr val="000000">
                  <a:alpha val="43137"/>
                </a:srgbClr>
              </a:outerShdw>
            </a:effectLst>
          </a:endParaRPr>
        </a:p>
      </dsp:txBody>
      <dsp:txXfrm>
        <a:off x="3361973" y="1857193"/>
        <a:ext cx="2289905" cy="1326173"/>
      </dsp:txXfrm>
    </dsp:sp>
    <dsp:sp modelId="{B5C79569-5DD9-440E-B161-BC67DA47DD0A}">
      <dsp:nvSpPr>
        <dsp:cNvPr id="0" name=""/>
        <dsp:cNvSpPr/>
      </dsp:nvSpPr>
      <dsp:spPr>
        <a:xfrm rot="16200000">
          <a:off x="4439018" y="1233274"/>
          <a:ext cx="135815" cy="44994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ru-RU" sz="2000" kern="1200"/>
        </a:p>
      </dsp:txBody>
      <dsp:txXfrm>
        <a:off x="4459390" y="1343636"/>
        <a:ext cx="95071" cy="269969"/>
      </dsp:txXfrm>
    </dsp:sp>
    <dsp:sp modelId="{0DC5D9BF-1ED1-4CE9-AF7E-A1F24AF64B31}">
      <dsp:nvSpPr>
        <dsp:cNvPr id="0" name=""/>
        <dsp:cNvSpPr/>
      </dsp:nvSpPr>
      <dsp:spPr>
        <a:xfrm>
          <a:off x="2869912" y="2898"/>
          <a:ext cx="3274028" cy="1323379"/>
        </a:xfrm>
        <a:prstGeom prst="ellipse">
          <a:avLst/>
        </a:prstGeom>
        <a:solidFill>
          <a:schemeClr val="accent2">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ru-RU" sz="1300" kern="1200" dirty="0" smtClean="0">
              <a:solidFill>
                <a:schemeClr val="tx1"/>
              </a:solidFill>
            </a:rPr>
            <a:t>Субсидии из краевого бюджета </a:t>
          </a:r>
        </a:p>
        <a:p>
          <a:pPr lvl="0" algn="ctr" defTabSz="577850">
            <a:lnSpc>
              <a:spcPct val="90000"/>
            </a:lnSpc>
            <a:spcBef>
              <a:spcPct val="0"/>
            </a:spcBef>
            <a:spcAft>
              <a:spcPct val="35000"/>
            </a:spcAft>
          </a:pPr>
          <a:r>
            <a:rPr lang="ru-RU" sz="1400" b="1" kern="1200" dirty="0" smtClean="0">
              <a:solidFill>
                <a:schemeClr val="tx1"/>
              </a:solidFill>
              <a:effectLst>
                <a:outerShdw blurRad="38100" dist="38100" dir="2700000" algn="tl">
                  <a:srgbClr val="000000">
                    <a:alpha val="43137"/>
                  </a:srgbClr>
                </a:outerShdw>
              </a:effectLst>
            </a:rPr>
            <a:t>322,2 млн. руб. </a:t>
          </a:r>
          <a:endParaRPr lang="ru-RU" sz="1400" b="1" kern="1200" dirty="0">
            <a:solidFill>
              <a:schemeClr val="tx1"/>
            </a:solidFill>
            <a:effectLst>
              <a:outerShdw blurRad="38100" dist="38100" dir="2700000" algn="tl">
                <a:srgbClr val="000000">
                  <a:alpha val="43137"/>
                </a:srgbClr>
              </a:outerShdw>
            </a:effectLst>
          </a:endParaRPr>
        </a:p>
      </dsp:txBody>
      <dsp:txXfrm>
        <a:off x="3349382" y="196702"/>
        <a:ext cx="2315088" cy="935771"/>
      </dsp:txXfrm>
    </dsp:sp>
    <dsp:sp modelId="{F94F1359-F48A-4D16-9DD1-AD110C28C148}">
      <dsp:nvSpPr>
        <dsp:cNvPr id="0" name=""/>
        <dsp:cNvSpPr/>
      </dsp:nvSpPr>
      <dsp:spPr>
        <a:xfrm rot="163415">
          <a:off x="6145262" y="2374654"/>
          <a:ext cx="59323" cy="44994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ru-RU" sz="2000" kern="1200"/>
        </a:p>
      </dsp:txBody>
      <dsp:txXfrm>
        <a:off x="6145272" y="2464221"/>
        <a:ext cx="41526" cy="269969"/>
      </dsp:txXfrm>
    </dsp:sp>
    <dsp:sp modelId="{A341CB8A-9DE3-4711-89FF-7A2961068B76}">
      <dsp:nvSpPr>
        <dsp:cNvPr id="0" name=""/>
        <dsp:cNvSpPr/>
      </dsp:nvSpPr>
      <dsp:spPr>
        <a:xfrm>
          <a:off x="6226266" y="2004344"/>
          <a:ext cx="2689133" cy="1323379"/>
        </a:xfrm>
        <a:prstGeom prst="ellipse">
          <a:avLst/>
        </a:prstGeom>
        <a:solidFill>
          <a:schemeClr val="accent2">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ru-RU" sz="1300" kern="1200" dirty="0" smtClean="0">
              <a:solidFill>
                <a:schemeClr val="tx1"/>
              </a:solidFill>
            </a:rPr>
            <a:t>Межбюджетные трансферты из бюджетов поселений </a:t>
          </a:r>
        </a:p>
        <a:p>
          <a:pPr lvl="0" algn="ctr" defTabSz="577850">
            <a:lnSpc>
              <a:spcPct val="90000"/>
            </a:lnSpc>
            <a:spcBef>
              <a:spcPct val="0"/>
            </a:spcBef>
            <a:spcAft>
              <a:spcPct val="35000"/>
            </a:spcAft>
          </a:pPr>
          <a:r>
            <a:rPr lang="ru-RU" sz="1400" b="1" kern="1200" dirty="0" smtClean="0">
              <a:solidFill>
                <a:schemeClr val="tx1"/>
              </a:solidFill>
              <a:effectLst>
                <a:outerShdw blurRad="38100" dist="38100" dir="2700000" algn="tl">
                  <a:srgbClr val="000000">
                    <a:alpha val="43137"/>
                  </a:srgbClr>
                </a:outerShdw>
              </a:effectLst>
            </a:rPr>
            <a:t>5,5 млн. руб.</a:t>
          </a:r>
          <a:endParaRPr lang="ru-RU" sz="1400" b="1" kern="1200" dirty="0">
            <a:solidFill>
              <a:schemeClr val="tx1"/>
            </a:solidFill>
            <a:effectLst>
              <a:outerShdw blurRad="38100" dist="38100" dir="2700000" algn="tl">
                <a:srgbClr val="000000">
                  <a:alpha val="43137"/>
                </a:srgbClr>
              </a:outerShdw>
            </a:effectLst>
          </a:endParaRPr>
        </a:p>
      </dsp:txBody>
      <dsp:txXfrm>
        <a:off x="6620080" y="2198148"/>
        <a:ext cx="1901505" cy="935771"/>
      </dsp:txXfrm>
    </dsp:sp>
    <dsp:sp modelId="{083A9814-C586-469D-93E3-CF7EDD8617BE}">
      <dsp:nvSpPr>
        <dsp:cNvPr id="0" name=""/>
        <dsp:cNvSpPr/>
      </dsp:nvSpPr>
      <dsp:spPr>
        <a:xfrm rot="5354580">
          <a:off x="4452286" y="3358731"/>
          <a:ext cx="137382" cy="44994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ru-RU" sz="2000" kern="1200"/>
        </a:p>
      </dsp:txBody>
      <dsp:txXfrm>
        <a:off x="4472621" y="3428115"/>
        <a:ext cx="96167" cy="269969"/>
      </dsp:txXfrm>
    </dsp:sp>
    <dsp:sp modelId="{03159F01-8F72-47AF-88CA-B8B268FD04E4}">
      <dsp:nvSpPr>
        <dsp:cNvPr id="0" name=""/>
        <dsp:cNvSpPr/>
      </dsp:nvSpPr>
      <dsp:spPr>
        <a:xfrm>
          <a:off x="2805386" y="3717180"/>
          <a:ext cx="3452194" cy="1323379"/>
        </a:xfrm>
        <a:prstGeom prst="ellipse">
          <a:avLst/>
        </a:prstGeom>
        <a:solidFill>
          <a:schemeClr val="accent2">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ru-RU" sz="1300" kern="1200" dirty="0" smtClean="0">
              <a:solidFill>
                <a:schemeClr val="tx1"/>
              </a:solidFill>
            </a:rPr>
            <a:t>Дотации из краевого бюджета </a:t>
          </a:r>
        </a:p>
        <a:p>
          <a:pPr lvl="0" algn="ctr" defTabSz="577850">
            <a:lnSpc>
              <a:spcPct val="90000"/>
            </a:lnSpc>
            <a:spcBef>
              <a:spcPct val="0"/>
            </a:spcBef>
            <a:spcAft>
              <a:spcPct val="35000"/>
            </a:spcAft>
          </a:pPr>
          <a:r>
            <a:rPr lang="ru-RU" sz="1400" b="1" kern="1200" dirty="0" smtClean="0">
              <a:solidFill>
                <a:schemeClr val="tx1"/>
              </a:solidFill>
              <a:effectLst>
                <a:outerShdw blurRad="38100" dist="38100" dir="2700000" algn="tl">
                  <a:srgbClr val="000000">
                    <a:alpha val="43137"/>
                  </a:srgbClr>
                </a:outerShdw>
              </a:effectLst>
            </a:rPr>
            <a:t>180,2 млн. руб.</a:t>
          </a:r>
          <a:endParaRPr lang="ru-RU" sz="1400" b="1" kern="1200" dirty="0">
            <a:solidFill>
              <a:schemeClr val="tx1"/>
            </a:solidFill>
            <a:effectLst>
              <a:outerShdw blurRad="38100" dist="38100" dir="2700000" algn="tl">
                <a:srgbClr val="000000">
                  <a:alpha val="43137"/>
                </a:srgbClr>
              </a:outerShdw>
            </a:effectLst>
          </a:endParaRPr>
        </a:p>
      </dsp:txBody>
      <dsp:txXfrm>
        <a:off x="3310948" y="3910984"/>
        <a:ext cx="2441070" cy="935771"/>
      </dsp:txXfrm>
    </dsp:sp>
    <dsp:sp modelId="{AFC5E4F2-70D6-43F3-9D2D-B2E565E60D1F}">
      <dsp:nvSpPr>
        <dsp:cNvPr id="0" name=""/>
        <dsp:cNvSpPr/>
      </dsp:nvSpPr>
      <dsp:spPr>
        <a:xfrm rot="10551672">
          <a:off x="2876331" y="2412686"/>
          <a:ext cx="16903" cy="44994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ru-RU" sz="2000" kern="1200"/>
        </a:p>
      </dsp:txBody>
      <dsp:txXfrm rot="10800000">
        <a:off x="2881395" y="2502493"/>
        <a:ext cx="11832" cy="269969"/>
      </dsp:txXfrm>
    </dsp:sp>
    <dsp:sp modelId="{3ACD2388-362B-43EC-AE9A-6E49B43F6374}">
      <dsp:nvSpPr>
        <dsp:cNvPr id="0" name=""/>
        <dsp:cNvSpPr/>
      </dsp:nvSpPr>
      <dsp:spPr>
        <a:xfrm>
          <a:off x="0" y="2080299"/>
          <a:ext cx="2886039" cy="1323379"/>
        </a:xfrm>
        <a:prstGeom prst="ellipse">
          <a:avLst/>
        </a:prstGeom>
        <a:solidFill>
          <a:schemeClr val="accent2">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ru-RU" sz="1300" kern="1200" dirty="0" smtClean="0">
              <a:solidFill>
                <a:schemeClr val="tx1"/>
              </a:solidFill>
            </a:rPr>
            <a:t>Субвенции из краевого бюджета</a:t>
          </a:r>
        </a:p>
        <a:p>
          <a:pPr lvl="0" algn="ctr" defTabSz="577850">
            <a:lnSpc>
              <a:spcPct val="90000"/>
            </a:lnSpc>
            <a:spcBef>
              <a:spcPct val="0"/>
            </a:spcBef>
            <a:spcAft>
              <a:spcPct val="35000"/>
            </a:spcAft>
          </a:pPr>
          <a:r>
            <a:rPr lang="ru-RU" sz="1400" b="1" kern="1200" dirty="0" smtClean="0">
              <a:solidFill>
                <a:schemeClr val="tx1"/>
              </a:solidFill>
              <a:effectLst>
                <a:outerShdw blurRad="38100" dist="38100" dir="2700000" algn="tl">
                  <a:srgbClr val="000000">
                    <a:alpha val="43137"/>
                  </a:srgbClr>
                </a:outerShdw>
              </a:effectLst>
            </a:rPr>
            <a:t>1 млрд. 20 млн. руб.</a:t>
          </a:r>
          <a:endParaRPr lang="ru-RU" sz="1400" b="1" kern="1200" dirty="0">
            <a:solidFill>
              <a:schemeClr val="tx1"/>
            </a:solidFill>
            <a:effectLst>
              <a:outerShdw blurRad="38100" dist="38100" dir="2700000" algn="tl">
                <a:srgbClr val="000000">
                  <a:alpha val="43137"/>
                </a:srgbClr>
              </a:outerShdw>
            </a:effectLst>
          </a:endParaRPr>
        </a:p>
      </dsp:txBody>
      <dsp:txXfrm>
        <a:off x="422651" y="2274103"/>
        <a:ext cx="2040737" cy="93577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1BDD66-341A-4AD5-9CBF-4097EED7C14C}">
      <dsp:nvSpPr>
        <dsp:cNvPr id="0" name=""/>
        <dsp:cNvSpPr/>
      </dsp:nvSpPr>
      <dsp:spPr>
        <a:xfrm>
          <a:off x="1215304" y="0"/>
          <a:ext cx="3212678" cy="1927606"/>
        </a:xfrm>
        <a:prstGeom prst="flowChartPreparation">
          <a:avLst/>
        </a:prstGeom>
        <a:solidFill>
          <a:schemeClr val="accent1">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ru-RU" sz="2000" b="1" kern="1200" dirty="0" smtClean="0">
              <a:solidFill>
                <a:schemeClr val="tx1"/>
              </a:solidFill>
              <a:effectLst/>
            </a:rPr>
            <a:t>Казенные учреждения </a:t>
          </a:r>
        </a:p>
        <a:p>
          <a:pPr lvl="0" algn="ctr" defTabSz="889000">
            <a:lnSpc>
              <a:spcPct val="90000"/>
            </a:lnSpc>
            <a:spcBef>
              <a:spcPct val="0"/>
            </a:spcBef>
            <a:spcAft>
              <a:spcPct val="35000"/>
            </a:spcAft>
          </a:pPr>
          <a:r>
            <a:rPr lang="ru-RU" sz="2000" b="1" kern="1200" baseline="0" dirty="0" smtClean="0">
              <a:solidFill>
                <a:schemeClr val="tx1"/>
              </a:solidFill>
              <a:effectLst/>
            </a:rPr>
            <a:t>11</a:t>
          </a:r>
        </a:p>
      </dsp:txBody>
      <dsp:txXfrm>
        <a:off x="1857840" y="0"/>
        <a:ext cx="1927606" cy="1927606"/>
      </dsp:txXfrm>
    </dsp:sp>
    <dsp:sp modelId="{8DB6BFCB-190E-4B2B-9558-1863C012441E}">
      <dsp:nvSpPr>
        <dsp:cNvPr id="0" name=""/>
        <dsp:cNvSpPr/>
      </dsp:nvSpPr>
      <dsp:spPr>
        <a:xfrm>
          <a:off x="4890030" y="2016569"/>
          <a:ext cx="3212678" cy="1927606"/>
        </a:xfrm>
        <a:prstGeom prst="flowChartPreparation">
          <a:avLst/>
        </a:prstGeom>
        <a:solidFill>
          <a:schemeClr val="accent1">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ru-RU" sz="2000" b="1" kern="1200" dirty="0" smtClean="0">
              <a:solidFill>
                <a:schemeClr val="tx1"/>
              </a:solidFill>
              <a:effectLst/>
            </a:rPr>
            <a:t>Органы власти</a:t>
          </a:r>
        </a:p>
        <a:p>
          <a:pPr lvl="0" algn="ctr" defTabSz="889000">
            <a:lnSpc>
              <a:spcPct val="90000"/>
            </a:lnSpc>
            <a:spcBef>
              <a:spcPct val="0"/>
            </a:spcBef>
            <a:spcAft>
              <a:spcPct val="35000"/>
            </a:spcAft>
          </a:pPr>
          <a:r>
            <a:rPr lang="ru-RU" sz="2000" b="1" i="0" kern="1200" baseline="0" dirty="0" smtClean="0">
              <a:solidFill>
                <a:schemeClr val="tx1"/>
              </a:solidFill>
              <a:effectLst/>
            </a:rPr>
            <a:t>10</a:t>
          </a:r>
          <a:endParaRPr lang="ru-RU" sz="2000" b="1" i="0" kern="1200" baseline="0" dirty="0">
            <a:solidFill>
              <a:schemeClr val="tx1"/>
            </a:solidFill>
            <a:effectLst/>
          </a:endParaRPr>
        </a:p>
      </dsp:txBody>
      <dsp:txXfrm>
        <a:off x="5532566" y="2016569"/>
        <a:ext cx="1927606" cy="1927606"/>
      </dsp:txXfrm>
    </dsp:sp>
    <dsp:sp modelId="{872F8F00-E400-42B3-AF15-5CD550150E06}">
      <dsp:nvSpPr>
        <dsp:cNvPr id="0" name=""/>
        <dsp:cNvSpPr/>
      </dsp:nvSpPr>
      <dsp:spPr>
        <a:xfrm>
          <a:off x="1287380" y="2016582"/>
          <a:ext cx="3128474" cy="1927606"/>
        </a:xfrm>
        <a:prstGeom prst="flowChartPreparation">
          <a:avLst/>
        </a:prstGeom>
        <a:solidFill>
          <a:schemeClr val="accent1">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ru-RU" sz="2000" b="1" kern="1200" dirty="0" smtClean="0">
              <a:solidFill>
                <a:schemeClr val="tx1"/>
              </a:solidFill>
              <a:effectLst/>
            </a:rPr>
            <a:t>Бюджетные учреждения</a:t>
          </a:r>
        </a:p>
        <a:p>
          <a:pPr lvl="0" algn="ctr" defTabSz="889000">
            <a:lnSpc>
              <a:spcPct val="90000"/>
            </a:lnSpc>
            <a:spcBef>
              <a:spcPct val="0"/>
            </a:spcBef>
            <a:spcAft>
              <a:spcPct val="35000"/>
            </a:spcAft>
          </a:pPr>
          <a:r>
            <a:rPr lang="ru-RU" sz="2000" b="1" i="0" kern="1200" baseline="0" dirty="0" smtClean="0">
              <a:solidFill>
                <a:schemeClr val="tx1"/>
              </a:solidFill>
              <a:effectLst/>
            </a:rPr>
            <a:t>67</a:t>
          </a:r>
          <a:endParaRPr lang="ru-RU" sz="2000" b="1" i="0" kern="1200" baseline="0" dirty="0">
            <a:solidFill>
              <a:schemeClr val="tx1"/>
            </a:solidFill>
            <a:effectLst/>
          </a:endParaRPr>
        </a:p>
      </dsp:txBody>
      <dsp:txXfrm>
        <a:off x="1913075" y="2016582"/>
        <a:ext cx="1877084" cy="1927606"/>
      </dsp:txXfrm>
    </dsp:sp>
    <dsp:sp modelId="{9DAEFEBE-3CF3-44CD-B638-F3CF8A582EF4}">
      <dsp:nvSpPr>
        <dsp:cNvPr id="0" name=""/>
        <dsp:cNvSpPr/>
      </dsp:nvSpPr>
      <dsp:spPr>
        <a:xfrm>
          <a:off x="4817953" y="0"/>
          <a:ext cx="3212678" cy="1927606"/>
        </a:xfrm>
        <a:prstGeom prst="flowChartPreparation">
          <a:avLst/>
        </a:prstGeom>
        <a:solidFill>
          <a:schemeClr val="accent1">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ru-RU" sz="2000" b="1" kern="1200" dirty="0" smtClean="0">
              <a:solidFill>
                <a:schemeClr val="tx1"/>
              </a:solidFill>
              <a:effectLst/>
            </a:rPr>
            <a:t>Автономные учреждения</a:t>
          </a:r>
        </a:p>
        <a:p>
          <a:pPr lvl="0" algn="ctr" defTabSz="889000">
            <a:lnSpc>
              <a:spcPct val="90000"/>
            </a:lnSpc>
            <a:spcBef>
              <a:spcPct val="0"/>
            </a:spcBef>
            <a:spcAft>
              <a:spcPct val="35000"/>
            </a:spcAft>
          </a:pPr>
          <a:r>
            <a:rPr lang="ru-RU" sz="2000" b="1" i="0" kern="1200" baseline="0" dirty="0" smtClean="0">
              <a:solidFill>
                <a:schemeClr val="tx1"/>
              </a:solidFill>
              <a:effectLst/>
            </a:rPr>
            <a:t>10</a:t>
          </a:r>
          <a:endParaRPr lang="ru-RU" sz="2000" b="1" i="0" kern="1200" baseline="0" dirty="0">
            <a:solidFill>
              <a:schemeClr val="tx1"/>
            </a:solidFill>
            <a:effectLst/>
          </a:endParaRPr>
        </a:p>
      </dsp:txBody>
      <dsp:txXfrm>
        <a:off x="5460489" y="0"/>
        <a:ext cx="1927606" cy="1927606"/>
      </dsp:txXfrm>
    </dsp:sp>
  </dsp:spTree>
</dsp:drawing>
</file>

<file path=ppt/diagrams/layout1.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1">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0.09917</cdr:x>
      <cdr:y>0.5407</cdr:y>
    </cdr:from>
    <cdr:to>
      <cdr:x>0.323</cdr:x>
      <cdr:y>0.60346</cdr:y>
    </cdr:to>
    <cdr:sp macro="" textlink="">
      <cdr:nvSpPr>
        <cdr:cNvPr id="2" name="Блок-схема: процесс 1"/>
        <cdr:cNvSpPr/>
      </cdr:nvSpPr>
      <cdr:spPr>
        <a:xfrm xmlns:a="http://schemas.openxmlformats.org/drawingml/2006/main">
          <a:off x="864096" y="2530765"/>
          <a:ext cx="1950224" cy="293750"/>
        </a:xfrm>
        <a:prstGeom xmlns:a="http://schemas.openxmlformats.org/drawingml/2006/main" prst="flowChartProcess">
          <a:avLst/>
        </a:prstGeom>
        <a:solidFill xmlns:a="http://schemas.openxmlformats.org/drawingml/2006/main">
          <a:schemeClr val="accent1">
            <a:lumMod val="20000"/>
            <a:lumOff val="80000"/>
          </a:schemeClr>
        </a:solidFill>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nchor="ctr"/>
        <a:lstStyle xmlns:a="http://schemas.openxmlformats.org/drawingml/2006/main"/>
        <a:p xmlns:a="http://schemas.openxmlformats.org/drawingml/2006/main">
          <a:pPr algn="ctr"/>
          <a:r>
            <a:rPr lang="ru-RU" sz="900" smtClean="0">
              <a:solidFill>
                <a:schemeClr val="tx1"/>
              </a:solidFill>
            </a:rPr>
            <a:t>17 542,4</a:t>
          </a:r>
          <a:endParaRPr lang="ru-RU" sz="900" dirty="0">
            <a:solidFill>
              <a:schemeClr val="tx1"/>
            </a:solidFill>
          </a:endParaRPr>
        </a:p>
      </cdr:txBody>
    </cdr:sp>
  </cdr:relSizeAnchor>
  <cdr:relSizeAnchor xmlns:cdr="http://schemas.openxmlformats.org/drawingml/2006/chartDrawing">
    <cdr:from>
      <cdr:x>0.30579</cdr:x>
      <cdr:y>0.69851</cdr:y>
    </cdr:from>
    <cdr:to>
      <cdr:x>0.52962</cdr:x>
      <cdr:y>0.76127</cdr:y>
    </cdr:to>
    <cdr:sp macro="" textlink="">
      <cdr:nvSpPr>
        <cdr:cNvPr id="3" name="Блок-схема: процесс 2"/>
        <cdr:cNvSpPr/>
      </cdr:nvSpPr>
      <cdr:spPr>
        <a:xfrm xmlns:a="http://schemas.openxmlformats.org/drawingml/2006/main">
          <a:off x="2664296" y="3312368"/>
          <a:ext cx="1950224" cy="297611"/>
        </a:xfrm>
        <a:prstGeom xmlns:a="http://schemas.openxmlformats.org/drawingml/2006/main" prst="flowChartProcess">
          <a:avLst/>
        </a:prstGeom>
        <a:solidFill xmlns:a="http://schemas.openxmlformats.org/drawingml/2006/main">
          <a:schemeClr val="accent1">
            <a:lumMod val="20000"/>
            <a:lumOff val="80000"/>
          </a:schemeClr>
        </a:solidFill>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ctr"/>
          <a:r>
            <a:rPr lang="ru-RU" sz="900" dirty="0" smtClean="0">
              <a:solidFill>
                <a:schemeClr val="tx1"/>
              </a:solidFill>
            </a:rPr>
            <a:t>19 249,2</a:t>
          </a:r>
          <a:endParaRPr lang="ru-RU" sz="900" dirty="0">
            <a:solidFill>
              <a:schemeClr val="tx1"/>
            </a:solidFill>
          </a:endParaRPr>
        </a:p>
      </cdr:txBody>
    </cdr:sp>
  </cdr:relSizeAnchor>
  <cdr:relSizeAnchor xmlns:cdr="http://schemas.openxmlformats.org/drawingml/2006/chartDrawing">
    <cdr:from>
      <cdr:x>0.55028</cdr:x>
      <cdr:y>0.54666</cdr:y>
    </cdr:from>
    <cdr:to>
      <cdr:x>0.7741</cdr:x>
      <cdr:y>0.60941</cdr:y>
    </cdr:to>
    <cdr:sp macro="" textlink="">
      <cdr:nvSpPr>
        <cdr:cNvPr id="4" name="Блок-схема: процесс 3"/>
        <cdr:cNvSpPr/>
      </cdr:nvSpPr>
      <cdr:spPr>
        <a:xfrm xmlns:a="http://schemas.openxmlformats.org/drawingml/2006/main">
          <a:off x="4794529" y="2592288"/>
          <a:ext cx="1950223" cy="297563"/>
        </a:xfrm>
        <a:prstGeom xmlns:a="http://schemas.openxmlformats.org/drawingml/2006/main" prst="flowChartProcess">
          <a:avLst/>
        </a:prstGeom>
        <a:solidFill xmlns:a="http://schemas.openxmlformats.org/drawingml/2006/main">
          <a:schemeClr val="accent1">
            <a:lumMod val="20000"/>
            <a:lumOff val="80000"/>
          </a:schemeClr>
        </a:solidFill>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ctr"/>
          <a:r>
            <a:rPr lang="ru-RU" sz="900" dirty="0" smtClean="0">
              <a:solidFill>
                <a:schemeClr val="tx1"/>
              </a:solidFill>
            </a:rPr>
            <a:t>20 750,2</a:t>
          </a:r>
          <a:endParaRPr lang="ru-RU" sz="900" dirty="0">
            <a:solidFill>
              <a:schemeClr val="tx1"/>
            </a:solidFill>
          </a:endParaRPr>
        </a:p>
      </cdr:txBody>
    </cdr:sp>
  </cdr:relSizeAnchor>
  <cdr:relSizeAnchor xmlns:cdr="http://schemas.openxmlformats.org/drawingml/2006/chartDrawing">
    <cdr:from>
      <cdr:x>0.7686</cdr:x>
      <cdr:y>0.3037</cdr:y>
    </cdr:from>
    <cdr:to>
      <cdr:x>0.99242</cdr:x>
      <cdr:y>0.36646</cdr:y>
    </cdr:to>
    <cdr:sp macro="" textlink="">
      <cdr:nvSpPr>
        <cdr:cNvPr id="5" name="Блок-схема: процесс 4"/>
        <cdr:cNvSpPr/>
      </cdr:nvSpPr>
      <cdr:spPr>
        <a:xfrm xmlns:a="http://schemas.openxmlformats.org/drawingml/2006/main">
          <a:off x="6696744" y="1440160"/>
          <a:ext cx="1950223" cy="297611"/>
        </a:xfrm>
        <a:prstGeom xmlns:a="http://schemas.openxmlformats.org/drawingml/2006/main" prst="flowChartProcess">
          <a:avLst/>
        </a:prstGeom>
        <a:solidFill xmlns:a="http://schemas.openxmlformats.org/drawingml/2006/main">
          <a:schemeClr val="accent1">
            <a:lumMod val="20000"/>
            <a:lumOff val="80000"/>
          </a:schemeClr>
        </a:solidFill>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ctr"/>
          <a:r>
            <a:rPr lang="ru-RU" sz="900" dirty="0" smtClean="0">
              <a:solidFill>
                <a:schemeClr val="tx1"/>
              </a:solidFill>
            </a:rPr>
            <a:t>24 687,0</a:t>
          </a:r>
          <a:endParaRPr lang="ru-RU" sz="900" dirty="0">
            <a:solidFill>
              <a:schemeClr val="tx1"/>
            </a:solidFill>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0.05128</cdr:x>
      <cdr:y>0.57974</cdr:y>
    </cdr:from>
    <cdr:to>
      <cdr:x>0.27511</cdr:x>
      <cdr:y>0.6425</cdr:y>
    </cdr:to>
    <cdr:sp macro="" textlink="">
      <cdr:nvSpPr>
        <cdr:cNvPr id="2" name="Блок-схема: процесс 1"/>
        <cdr:cNvSpPr/>
      </cdr:nvSpPr>
      <cdr:spPr>
        <a:xfrm xmlns:a="http://schemas.openxmlformats.org/drawingml/2006/main">
          <a:off x="432048" y="2713500"/>
          <a:ext cx="1885754" cy="293749"/>
        </a:xfrm>
        <a:prstGeom xmlns:a="http://schemas.openxmlformats.org/drawingml/2006/main" prst="flowChartProcess">
          <a:avLst/>
        </a:prstGeom>
        <a:solidFill xmlns:a="http://schemas.openxmlformats.org/drawingml/2006/main">
          <a:schemeClr val="accent1">
            <a:lumMod val="20000"/>
            <a:lumOff val="80000"/>
          </a:schemeClr>
        </a:solidFill>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nchor="ctr"/>
        <a:lstStyle xmlns:a="http://schemas.openxmlformats.org/drawingml/2006/main"/>
        <a:p xmlns:a="http://schemas.openxmlformats.org/drawingml/2006/main">
          <a:pPr algn="ctr"/>
          <a:r>
            <a:rPr lang="ru-RU" sz="900" dirty="0" smtClean="0">
              <a:solidFill>
                <a:schemeClr val="tx1"/>
              </a:solidFill>
            </a:rPr>
            <a:t>18 122,3</a:t>
          </a:r>
          <a:endParaRPr lang="ru-RU" sz="900" dirty="0">
            <a:solidFill>
              <a:schemeClr val="tx1"/>
            </a:solidFill>
          </a:endParaRPr>
        </a:p>
      </cdr:txBody>
    </cdr:sp>
  </cdr:relSizeAnchor>
  <cdr:relSizeAnchor xmlns:cdr="http://schemas.openxmlformats.org/drawingml/2006/chartDrawing">
    <cdr:from>
      <cdr:x>0.2906</cdr:x>
      <cdr:y>0.67205</cdr:y>
    </cdr:from>
    <cdr:to>
      <cdr:x>0.51443</cdr:x>
      <cdr:y>0.73481</cdr:y>
    </cdr:to>
    <cdr:sp macro="" textlink="">
      <cdr:nvSpPr>
        <cdr:cNvPr id="3" name="Блок-схема: процесс 2"/>
        <cdr:cNvSpPr/>
      </cdr:nvSpPr>
      <cdr:spPr>
        <a:xfrm xmlns:a="http://schemas.openxmlformats.org/drawingml/2006/main">
          <a:off x="2448272" y="3145548"/>
          <a:ext cx="1885754" cy="293750"/>
        </a:xfrm>
        <a:prstGeom xmlns:a="http://schemas.openxmlformats.org/drawingml/2006/main" prst="flowChartProcess">
          <a:avLst/>
        </a:prstGeom>
        <a:solidFill xmlns:a="http://schemas.openxmlformats.org/drawingml/2006/main">
          <a:schemeClr val="accent1">
            <a:lumMod val="20000"/>
            <a:lumOff val="80000"/>
          </a:schemeClr>
        </a:solidFill>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nchor="ct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ctr"/>
          <a:r>
            <a:rPr lang="ru-RU" sz="900" dirty="0" smtClean="0">
              <a:solidFill>
                <a:schemeClr val="tx1"/>
              </a:solidFill>
            </a:rPr>
            <a:t>17 150,7</a:t>
          </a:r>
          <a:endParaRPr lang="ru-RU" sz="900" dirty="0">
            <a:solidFill>
              <a:schemeClr val="tx1"/>
            </a:solidFill>
          </a:endParaRPr>
        </a:p>
      </cdr:txBody>
    </cdr:sp>
  </cdr:relSizeAnchor>
  <cdr:relSizeAnchor xmlns:cdr="http://schemas.openxmlformats.org/drawingml/2006/chartDrawing">
    <cdr:from>
      <cdr:x>0.52885</cdr:x>
      <cdr:y>0.58462</cdr:y>
    </cdr:from>
    <cdr:to>
      <cdr:x>0.75268</cdr:x>
      <cdr:y>0.64737</cdr:y>
    </cdr:to>
    <cdr:sp macro="" textlink="">
      <cdr:nvSpPr>
        <cdr:cNvPr id="4" name="Блок-схема: процесс 3"/>
        <cdr:cNvSpPr/>
      </cdr:nvSpPr>
      <cdr:spPr>
        <a:xfrm xmlns:a="http://schemas.openxmlformats.org/drawingml/2006/main">
          <a:off x="3960440" y="2736304"/>
          <a:ext cx="1676226" cy="293703"/>
        </a:xfrm>
        <a:prstGeom xmlns:a="http://schemas.openxmlformats.org/drawingml/2006/main" prst="flowChartProcess">
          <a:avLst/>
        </a:prstGeom>
        <a:solidFill xmlns:a="http://schemas.openxmlformats.org/drawingml/2006/main">
          <a:schemeClr val="accent1">
            <a:lumMod val="20000"/>
            <a:lumOff val="80000"/>
          </a:schemeClr>
        </a:solidFill>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nchor="ct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ctr"/>
          <a:r>
            <a:rPr lang="ru-RU" sz="900" dirty="0" smtClean="0">
              <a:solidFill>
                <a:schemeClr val="tx1"/>
              </a:solidFill>
            </a:rPr>
            <a:t>18 634,3</a:t>
          </a:r>
          <a:endParaRPr lang="ru-RU" sz="900" dirty="0">
            <a:solidFill>
              <a:schemeClr val="tx1"/>
            </a:solidFill>
          </a:endParaRPr>
        </a:p>
      </cdr:txBody>
    </cdr:sp>
  </cdr:relSizeAnchor>
  <cdr:relSizeAnchor xmlns:cdr="http://schemas.openxmlformats.org/drawingml/2006/chartDrawing">
    <cdr:from>
      <cdr:x>0.7449</cdr:x>
      <cdr:y>0.32075</cdr:y>
    </cdr:from>
    <cdr:to>
      <cdr:x>0.96873</cdr:x>
      <cdr:y>0.38351</cdr:y>
    </cdr:to>
    <cdr:sp macro="" textlink="">
      <cdr:nvSpPr>
        <cdr:cNvPr id="5" name="Блок-схема: процесс 4"/>
        <cdr:cNvSpPr/>
      </cdr:nvSpPr>
      <cdr:spPr>
        <a:xfrm xmlns:a="http://schemas.openxmlformats.org/drawingml/2006/main">
          <a:off x="5256584" y="1224136"/>
          <a:ext cx="1579545" cy="239509"/>
        </a:xfrm>
        <a:prstGeom xmlns:a="http://schemas.openxmlformats.org/drawingml/2006/main" prst="flowChartProcess">
          <a:avLst/>
        </a:prstGeom>
        <a:solidFill xmlns:a="http://schemas.openxmlformats.org/drawingml/2006/main">
          <a:schemeClr val="accent1">
            <a:lumMod val="20000"/>
            <a:lumOff val="80000"/>
          </a:schemeClr>
        </a:solidFill>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nchor="ct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ctr"/>
          <a:r>
            <a:rPr lang="ru-RU" sz="900" dirty="0" smtClean="0">
              <a:solidFill>
                <a:schemeClr val="tx1"/>
              </a:solidFill>
            </a:rPr>
            <a:t>25 095,0</a:t>
          </a:r>
          <a:endParaRPr lang="ru-RU" sz="900" dirty="0">
            <a:solidFill>
              <a:schemeClr val="tx1"/>
            </a:solidFill>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0.2432</cdr:x>
      <cdr:y>0.13497</cdr:y>
    </cdr:from>
    <cdr:to>
      <cdr:x>0.26926</cdr:x>
      <cdr:y>0.16199</cdr:y>
    </cdr:to>
    <cdr:cxnSp macro="">
      <cdr:nvCxnSpPr>
        <cdr:cNvPr id="3" name="Прямая соединительная линия 2"/>
        <cdr:cNvCxnSpPr/>
      </cdr:nvCxnSpPr>
      <cdr:spPr>
        <a:xfrm xmlns:a="http://schemas.openxmlformats.org/drawingml/2006/main">
          <a:off x="2016472" y="719286"/>
          <a:ext cx="216077" cy="143996"/>
        </a:xfrm>
        <a:prstGeom xmlns:a="http://schemas.openxmlformats.org/drawingml/2006/main" prst="line">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0.2953</cdr:x>
      <cdr:y>0.13497</cdr:y>
    </cdr:from>
    <cdr:to>
      <cdr:x>0.32135</cdr:x>
      <cdr:y>0.16199</cdr:y>
    </cdr:to>
    <cdr:cxnSp macro="">
      <cdr:nvCxnSpPr>
        <cdr:cNvPr id="5" name="Прямая соединительная линия 4"/>
        <cdr:cNvCxnSpPr/>
      </cdr:nvCxnSpPr>
      <cdr:spPr>
        <a:xfrm xmlns:a="http://schemas.openxmlformats.org/drawingml/2006/main" flipV="1">
          <a:off x="2448520" y="719286"/>
          <a:ext cx="215994" cy="143996"/>
        </a:xfrm>
        <a:prstGeom xmlns:a="http://schemas.openxmlformats.org/drawingml/2006/main" prst="line">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0.2953</cdr:x>
      <cdr:y>0.35116</cdr:y>
    </cdr:from>
    <cdr:to>
      <cdr:x>0.2953</cdr:x>
      <cdr:y>0.3917</cdr:y>
    </cdr:to>
    <cdr:cxnSp macro="">
      <cdr:nvCxnSpPr>
        <cdr:cNvPr id="7" name="Прямая соединительная линия 6"/>
        <cdr:cNvCxnSpPr/>
      </cdr:nvCxnSpPr>
      <cdr:spPr>
        <a:xfrm xmlns:a="http://schemas.openxmlformats.org/drawingml/2006/main">
          <a:off x="2448520" y="1871414"/>
          <a:ext cx="0" cy="216047"/>
        </a:xfrm>
        <a:prstGeom xmlns:a="http://schemas.openxmlformats.org/drawingml/2006/main" prst="line">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0.06213</cdr:x>
      <cdr:y>0.40536</cdr:y>
    </cdr:from>
    <cdr:to>
      <cdr:x>0.06213</cdr:x>
      <cdr:y>0.40536</cdr:y>
    </cdr:to>
    <cdr:cxnSp macro="">
      <cdr:nvCxnSpPr>
        <cdr:cNvPr id="4" name="Прямая соединительная линия 3"/>
        <cdr:cNvCxnSpPr/>
      </cdr:nvCxnSpPr>
      <cdr:spPr>
        <a:xfrm xmlns:a="http://schemas.openxmlformats.org/drawingml/2006/main">
          <a:off x="558062" y="2160239"/>
          <a:ext cx="0" cy="0"/>
        </a:xfrm>
        <a:prstGeom xmlns:a="http://schemas.openxmlformats.org/drawingml/2006/main" prst="line">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0.05411</cdr:x>
      <cdr:y>0.40536</cdr:y>
    </cdr:from>
    <cdr:to>
      <cdr:x>0.07816</cdr:x>
      <cdr:y>0.41887</cdr:y>
    </cdr:to>
    <cdr:cxnSp macro="">
      <cdr:nvCxnSpPr>
        <cdr:cNvPr id="8" name="Прямая соединительная линия 7"/>
        <cdr:cNvCxnSpPr/>
      </cdr:nvCxnSpPr>
      <cdr:spPr>
        <a:xfrm xmlns:a="http://schemas.openxmlformats.org/drawingml/2006/main" flipH="1">
          <a:off x="486054" y="2160239"/>
          <a:ext cx="216024" cy="72008"/>
        </a:xfrm>
        <a:prstGeom xmlns:a="http://schemas.openxmlformats.org/drawingml/2006/main" prst="line">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4.xml><?xml version="1.0" encoding="utf-8"?>
<c:userShapes xmlns:c="http://schemas.openxmlformats.org/drawingml/2006/chart">
  <cdr:relSizeAnchor xmlns:cdr="http://schemas.openxmlformats.org/drawingml/2006/chartDrawing">
    <cdr:from>
      <cdr:x>0.25846</cdr:x>
      <cdr:y>0.01408</cdr:y>
    </cdr:from>
    <cdr:to>
      <cdr:x>0.29346</cdr:x>
      <cdr:y>0.04225</cdr:y>
    </cdr:to>
    <cdr:cxnSp macro="">
      <cdr:nvCxnSpPr>
        <cdr:cNvPr id="3" name="Прямая соединительная линия 2"/>
        <cdr:cNvCxnSpPr/>
      </cdr:nvCxnSpPr>
      <cdr:spPr>
        <a:xfrm xmlns:a="http://schemas.openxmlformats.org/drawingml/2006/main">
          <a:off x="2304256" y="72008"/>
          <a:ext cx="312039" cy="144021"/>
        </a:xfrm>
        <a:prstGeom xmlns:a="http://schemas.openxmlformats.org/drawingml/2006/main" prst="line">
          <a:avLst/>
        </a:prstGeom>
      </cdr:spPr>
      <cdr:style>
        <a:lnRef xmlns:a="http://schemas.openxmlformats.org/drawingml/2006/main" idx="1">
          <a:schemeClr val="accent2"/>
        </a:lnRef>
        <a:fillRef xmlns:a="http://schemas.openxmlformats.org/drawingml/2006/main" idx="0">
          <a:schemeClr val="accent2"/>
        </a:fillRef>
        <a:effectRef xmlns:a="http://schemas.openxmlformats.org/drawingml/2006/main" idx="0">
          <a:schemeClr val="accent2"/>
        </a:effectRef>
        <a:fontRef xmlns:a="http://schemas.openxmlformats.org/drawingml/2006/main" idx="minor">
          <a:schemeClr val="tx1"/>
        </a:fontRef>
      </cdr:style>
    </cdr:cxnSp>
  </cdr:relSizeAnchor>
  <cdr:relSizeAnchor xmlns:cdr="http://schemas.openxmlformats.org/drawingml/2006/chartDrawing">
    <cdr:from>
      <cdr:x>0.29875</cdr:x>
      <cdr:y>0.05634</cdr:y>
    </cdr:from>
    <cdr:to>
      <cdr:x>0.33375</cdr:x>
      <cdr:y>0.11268</cdr:y>
    </cdr:to>
    <cdr:cxnSp macro="">
      <cdr:nvCxnSpPr>
        <cdr:cNvPr id="5" name="Прямая соединительная линия 4"/>
        <cdr:cNvCxnSpPr/>
      </cdr:nvCxnSpPr>
      <cdr:spPr>
        <a:xfrm xmlns:a="http://schemas.openxmlformats.org/drawingml/2006/main" flipH="1">
          <a:off x="2458616" y="288032"/>
          <a:ext cx="288032" cy="288032"/>
        </a:xfrm>
        <a:prstGeom xmlns:a="http://schemas.openxmlformats.org/drawingml/2006/main" prst="line">
          <a:avLst/>
        </a:prstGeom>
      </cdr:spPr>
      <cdr:style>
        <a:lnRef xmlns:a="http://schemas.openxmlformats.org/drawingml/2006/main" idx="1">
          <a:schemeClr val="accent2"/>
        </a:lnRef>
        <a:fillRef xmlns:a="http://schemas.openxmlformats.org/drawingml/2006/main" idx="0">
          <a:schemeClr val="accent2"/>
        </a:fillRef>
        <a:effectRef xmlns:a="http://schemas.openxmlformats.org/drawingml/2006/main" idx="0">
          <a:schemeClr val="accent2"/>
        </a:effectRef>
        <a:fontRef xmlns:a="http://schemas.openxmlformats.org/drawingml/2006/main" idx="minor">
          <a:schemeClr val="tx1"/>
        </a:fontRef>
      </cdr:style>
    </cdr:cxnSp>
  </cdr:relSizeAnchor>
  <cdr:relSizeAnchor xmlns:cdr="http://schemas.openxmlformats.org/drawingml/2006/chartDrawing">
    <cdr:from>
      <cdr:x>0.29077</cdr:x>
      <cdr:y>0.1831</cdr:y>
    </cdr:from>
    <cdr:to>
      <cdr:x>0.29875</cdr:x>
      <cdr:y>0.30986</cdr:y>
    </cdr:to>
    <cdr:cxnSp macro="">
      <cdr:nvCxnSpPr>
        <cdr:cNvPr id="7" name="Прямая соединительная линия 6"/>
        <cdr:cNvCxnSpPr/>
      </cdr:nvCxnSpPr>
      <cdr:spPr>
        <a:xfrm xmlns:a="http://schemas.openxmlformats.org/drawingml/2006/main">
          <a:off x="2592288" y="936104"/>
          <a:ext cx="71145" cy="648069"/>
        </a:xfrm>
        <a:prstGeom xmlns:a="http://schemas.openxmlformats.org/drawingml/2006/main" prst="line">
          <a:avLst/>
        </a:prstGeom>
      </cdr:spPr>
      <cdr:style>
        <a:lnRef xmlns:a="http://schemas.openxmlformats.org/drawingml/2006/main" idx="1">
          <a:schemeClr val="accent2"/>
        </a:lnRef>
        <a:fillRef xmlns:a="http://schemas.openxmlformats.org/drawingml/2006/main" idx="0">
          <a:schemeClr val="accent2"/>
        </a:fillRef>
        <a:effectRef xmlns:a="http://schemas.openxmlformats.org/drawingml/2006/main" idx="0">
          <a:schemeClr val="accent2"/>
        </a:effectRef>
        <a:fontRef xmlns:a="http://schemas.openxmlformats.org/drawingml/2006/main" idx="minor">
          <a:schemeClr val="tx1"/>
        </a:fontRef>
      </cdr:style>
    </cdr:cxnSp>
  </cdr:relSizeAnchor>
</c:userShapes>
</file>

<file path=ppt/drawings/drawing5.xml><?xml version="1.0" encoding="utf-8"?>
<c:userShapes xmlns:c="http://schemas.openxmlformats.org/drawingml/2006/chart">
  <cdr:relSizeAnchor xmlns:cdr="http://schemas.openxmlformats.org/drawingml/2006/chartDrawing">
    <cdr:from>
      <cdr:x>0.41923</cdr:x>
      <cdr:y>0.49008</cdr:y>
    </cdr:from>
    <cdr:to>
      <cdr:x>0.5218</cdr:x>
      <cdr:y>0.56359</cdr:y>
    </cdr:to>
    <cdr:sp macro="" textlink="">
      <cdr:nvSpPr>
        <cdr:cNvPr id="2" name="TextBox 1"/>
        <cdr:cNvSpPr txBox="1"/>
      </cdr:nvSpPr>
      <cdr:spPr>
        <a:xfrm xmlns:a="http://schemas.openxmlformats.org/drawingml/2006/main">
          <a:off x="3737620" y="2880320"/>
          <a:ext cx="914400" cy="432048"/>
        </a:xfrm>
        <a:prstGeom xmlns:a="http://schemas.openxmlformats.org/drawingml/2006/main" prst="rect">
          <a:avLst/>
        </a:prstGeom>
        <a:effectLst xmlns:a="http://schemas.openxmlformats.org/drawingml/2006/main"/>
      </cdr:spPr>
      <cdr:txBody>
        <a:bodyPr xmlns:a="http://schemas.openxmlformats.org/drawingml/2006/main" vertOverflow="clip" wrap="none" rtlCol="0"/>
        <a:lstStyle xmlns:a="http://schemas.openxmlformats.org/drawingml/2006/main"/>
        <a:p xmlns:a="http://schemas.openxmlformats.org/drawingml/2006/main">
          <a:r>
            <a:rPr lang="ru-RU" sz="1400" b="1" dirty="0" smtClean="0"/>
            <a:t>263,9</a:t>
          </a:r>
          <a:endParaRPr lang="ru-RU" sz="1400" b="1" dirty="0"/>
        </a:p>
      </cdr:txBody>
    </cdr:sp>
  </cdr:relSizeAnchor>
  <cdr:relSizeAnchor xmlns:cdr="http://schemas.openxmlformats.org/drawingml/2006/chartDrawing">
    <cdr:from>
      <cdr:x>0.02423</cdr:x>
      <cdr:y>0.22727</cdr:y>
    </cdr:from>
    <cdr:to>
      <cdr:x>0.03231</cdr:x>
      <cdr:y>0.27273</cdr:y>
    </cdr:to>
    <cdr:cxnSp macro="">
      <cdr:nvCxnSpPr>
        <cdr:cNvPr id="4" name="Прямая соединительная линия 3"/>
        <cdr:cNvCxnSpPr/>
      </cdr:nvCxnSpPr>
      <cdr:spPr>
        <a:xfrm xmlns:a="http://schemas.openxmlformats.org/drawingml/2006/main" flipH="1" flipV="1">
          <a:off x="216024" y="1080120"/>
          <a:ext cx="72008" cy="216024"/>
        </a:xfrm>
        <a:prstGeom xmlns:a="http://schemas.openxmlformats.org/drawingml/2006/main" prst="line">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0.30692</cdr:x>
      <cdr:y>0.06061</cdr:y>
    </cdr:from>
    <cdr:to>
      <cdr:x>0.32307</cdr:x>
      <cdr:y>0.09091</cdr:y>
    </cdr:to>
    <cdr:cxnSp macro="">
      <cdr:nvCxnSpPr>
        <cdr:cNvPr id="6" name="Прямая соединительная линия 5"/>
        <cdr:cNvCxnSpPr/>
      </cdr:nvCxnSpPr>
      <cdr:spPr>
        <a:xfrm xmlns:a="http://schemas.openxmlformats.org/drawingml/2006/main" flipH="1" flipV="1">
          <a:off x="2736304" y="288032"/>
          <a:ext cx="144016" cy="144016"/>
        </a:xfrm>
        <a:prstGeom xmlns:a="http://schemas.openxmlformats.org/drawingml/2006/main" prst="line">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0.3473</cdr:x>
      <cdr:y>0.06061</cdr:y>
    </cdr:from>
    <cdr:to>
      <cdr:x>0.35538</cdr:x>
      <cdr:y>0.09091</cdr:y>
    </cdr:to>
    <cdr:cxnSp macro="">
      <cdr:nvCxnSpPr>
        <cdr:cNvPr id="8" name="Прямая соединительная линия 7"/>
        <cdr:cNvCxnSpPr/>
      </cdr:nvCxnSpPr>
      <cdr:spPr>
        <a:xfrm xmlns:a="http://schemas.openxmlformats.org/drawingml/2006/main" flipV="1">
          <a:off x="3096344" y="288032"/>
          <a:ext cx="72008" cy="144016"/>
        </a:xfrm>
        <a:prstGeom xmlns:a="http://schemas.openxmlformats.org/drawingml/2006/main" prst="line">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6.xml><?xml version="1.0" encoding="utf-8"?>
<c:userShapes xmlns:c="http://schemas.openxmlformats.org/drawingml/2006/chart">
  <cdr:relSizeAnchor xmlns:cdr="http://schemas.openxmlformats.org/drawingml/2006/chartDrawing">
    <cdr:from>
      <cdr:x>0.77062</cdr:x>
      <cdr:y>0.70423</cdr:y>
    </cdr:from>
    <cdr:to>
      <cdr:x>0.79556</cdr:x>
      <cdr:y>0.76056</cdr:y>
    </cdr:to>
    <cdr:cxnSp macro="">
      <cdr:nvCxnSpPr>
        <cdr:cNvPr id="3" name="Прямая соединительная линия 2"/>
        <cdr:cNvCxnSpPr/>
      </cdr:nvCxnSpPr>
      <cdr:spPr>
        <a:xfrm xmlns:a="http://schemas.openxmlformats.org/drawingml/2006/main">
          <a:off x="6672741" y="3600400"/>
          <a:ext cx="216024" cy="288032"/>
        </a:xfrm>
        <a:prstGeom xmlns:a="http://schemas.openxmlformats.org/drawingml/2006/main" prst="line">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7.xml><?xml version="1.0" encoding="utf-8"?>
<c:userShapes xmlns:c="http://schemas.openxmlformats.org/drawingml/2006/chart">
  <cdr:relSizeAnchor xmlns:cdr="http://schemas.openxmlformats.org/drawingml/2006/chartDrawing">
    <cdr:from>
      <cdr:x>0.54725</cdr:x>
      <cdr:y>0.08955</cdr:y>
    </cdr:from>
    <cdr:to>
      <cdr:x>0.65827</cdr:x>
      <cdr:y>0.1507</cdr:y>
    </cdr:to>
    <cdr:cxnSp macro="">
      <cdr:nvCxnSpPr>
        <cdr:cNvPr id="3" name="Прямая соединительная линия 2"/>
        <cdr:cNvCxnSpPr/>
      </cdr:nvCxnSpPr>
      <cdr:spPr>
        <a:xfrm xmlns:a="http://schemas.openxmlformats.org/drawingml/2006/main" flipV="1">
          <a:off x="4823997" y="432048"/>
          <a:ext cx="978648" cy="295012"/>
        </a:xfrm>
        <a:prstGeom xmlns:a="http://schemas.openxmlformats.org/drawingml/2006/main" prst="line">
          <a:avLst/>
        </a:prstGeom>
        <a:ln xmlns:a="http://schemas.openxmlformats.org/drawingml/2006/main">
          <a:solidFill>
            <a:schemeClr val="tx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2"/>
            <a:ext cx="2946400" cy="4968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49688" y="2"/>
            <a:ext cx="2946400" cy="496888"/>
          </a:xfrm>
          <a:prstGeom prst="rect">
            <a:avLst/>
          </a:prstGeom>
        </p:spPr>
        <p:txBody>
          <a:bodyPr vert="horz" lIns="91440" tIns="45720" rIns="91440" bIns="45720" rtlCol="0"/>
          <a:lstStyle>
            <a:lvl1pPr algn="r">
              <a:defRPr sz="1200"/>
            </a:lvl1pPr>
          </a:lstStyle>
          <a:p>
            <a:fld id="{43045602-4C6E-4B44-9BC0-9946EB75AF0B}" type="datetimeFigureOut">
              <a:rPr lang="ru-RU" smtClean="0"/>
              <a:t>15.05.2020</a:t>
            </a:fld>
            <a:endParaRPr lang="ru-RU"/>
          </a:p>
        </p:txBody>
      </p:sp>
      <p:sp>
        <p:nvSpPr>
          <p:cNvPr id="4" name="Образ слайда 3"/>
          <p:cNvSpPr>
            <a:spLocks noGrp="1" noRot="1" noChangeAspect="1"/>
          </p:cNvSpPr>
          <p:nvPr>
            <p:ph type="sldImg" idx="2"/>
          </p:nvPr>
        </p:nvSpPr>
        <p:spPr>
          <a:xfrm>
            <a:off x="712788" y="746125"/>
            <a:ext cx="5372100" cy="3721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79451" y="4716465"/>
            <a:ext cx="5438775" cy="4467225"/>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9429753"/>
            <a:ext cx="2946400" cy="496888"/>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49688" y="9429753"/>
            <a:ext cx="2946400" cy="496888"/>
          </a:xfrm>
          <a:prstGeom prst="rect">
            <a:avLst/>
          </a:prstGeom>
        </p:spPr>
        <p:txBody>
          <a:bodyPr vert="horz" lIns="91440" tIns="45720" rIns="91440" bIns="45720" rtlCol="0" anchor="b"/>
          <a:lstStyle>
            <a:lvl1pPr algn="r">
              <a:defRPr sz="1200"/>
            </a:lvl1pPr>
          </a:lstStyle>
          <a:p>
            <a:fld id="{7AD7E047-5958-4F62-8FD7-D896B74B6377}" type="slidenum">
              <a:rPr lang="ru-RU" smtClean="0"/>
              <a:t>‹#›</a:t>
            </a:fld>
            <a:endParaRPr lang="ru-RU"/>
          </a:p>
        </p:txBody>
      </p:sp>
    </p:spTree>
    <p:extLst>
      <p:ext uri="{BB962C8B-B14F-4D97-AF65-F5344CB8AC3E}">
        <p14:creationId xmlns:p14="http://schemas.microsoft.com/office/powerpoint/2010/main" val="1059143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712788" y="746125"/>
            <a:ext cx="5372100" cy="3721100"/>
          </a:xfrm>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7AD7E047-5958-4F62-8FD7-D896B74B6377}" type="slidenum">
              <a:rPr lang="ru-RU" smtClean="0"/>
              <a:t>3</a:t>
            </a:fld>
            <a:endParaRPr lang="ru-RU"/>
          </a:p>
        </p:txBody>
      </p:sp>
    </p:spTree>
    <p:extLst>
      <p:ext uri="{BB962C8B-B14F-4D97-AF65-F5344CB8AC3E}">
        <p14:creationId xmlns:p14="http://schemas.microsoft.com/office/powerpoint/2010/main" val="15508234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7AD7E047-5958-4F62-8FD7-D896B74B6377}" type="slidenum">
              <a:rPr lang="ru-RU" smtClean="0"/>
              <a:t>28</a:t>
            </a:fld>
            <a:endParaRPr lang="ru-RU"/>
          </a:p>
        </p:txBody>
      </p:sp>
    </p:spTree>
    <p:extLst>
      <p:ext uri="{BB962C8B-B14F-4D97-AF65-F5344CB8AC3E}">
        <p14:creationId xmlns:p14="http://schemas.microsoft.com/office/powerpoint/2010/main" val="13326968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7AD7E047-5958-4F62-8FD7-D896B74B6377}" type="slidenum">
              <a:rPr lang="ru-RU" smtClean="0"/>
              <a:t>38</a:t>
            </a:fld>
            <a:endParaRPr lang="ru-RU"/>
          </a:p>
        </p:txBody>
      </p:sp>
    </p:spTree>
    <p:extLst>
      <p:ext uri="{BB962C8B-B14F-4D97-AF65-F5344CB8AC3E}">
        <p14:creationId xmlns:p14="http://schemas.microsoft.com/office/powerpoint/2010/main" val="9888923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7AD7E047-5958-4F62-8FD7-D896B74B6377}" type="slidenum">
              <a:rPr lang="ru-RU" smtClean="0"/>
              <a:t>39</a:t>
            </a:fld>
            <a:endParaRPr lang="ru-RU"/>
          </a:p>
        </p:txBody>
      </p:sp>
    </p:spTree>
    <p:extLst>
      <p:ext uri="{BB962C8B-B14F-4D97-AF65-F5344CB8AC3E}">
        <p14:creationId xmlns:p14="http://schemas.microsoft.com/office/powerpoint/2010/main" val="36983516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7AD7E047-5958-4F62-8FD7-D896B74B6377}" type="slidenum">
              <a:rPr lang="ru-RU" smtClean="0"/>
              <a:t>62</a:t>
            </a:fld>
            <a:endParaRPr lang="ru-RU"/>
          </a:p>
        </p:txBody>
      </p:sp>
    </p:spTree>
    <p:extLst>
      <p:ext uri="{BB962C8B-B14F-4D97-AF65-F5344CB8AC3E}">
        <p14:creationId xmlns:p14="http://schemas.microsoft.com/office/powerpoint/2010/main" val="38581791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712788" y="746125"/>
            <a:ext cx="5372100" cy="3721100"/>
          </a:xfrm>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7AD7E047-5958-4F62-8FD7-D896B74B6377}" type="slidenum">
              <a:rPr lang="ru-RU" smtClean="0"/>
              <a:pPr/>
              <a:t>64</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Равнобедренный треугольник 6"/>
          <p:cNvSpPr/>
          <p:nvPr/>
        </p:nvSpPr>
        <p:spPr>
          <a:xfrm rot="16200000">
            <a:off x="8262756" y="5200357"/>
            <a:ext cx="1892949" cy="1402080"/>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585590" y="776289"/>
            <a:ext cx="8734821" cy="1470025"/>
          </a:xfrm>
        </p:spPr>
        <p:txBody>
          <a:bodyPr anchor="b">
            <a:normAutofit/>
          </a:bodyPr>
          <a:lstStyle>
            <a:lvl1pPr algn="r">
              <a:defRPr sz="4400"/>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585590" y="2250280"/>
            <a:ext cx="8734821"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1485900" y="6012657"/>
            <a:ext cx="6273800" cy="365125"/>
          </a:xfrm>
        </p:spPr>
        <p:txBody>
          <a:bodyPr tIns="0" bIns="0" anchor="t"/>
          <a:lstStyle>
            <a:lvl1pPr algn="r">
              <a:defRPr sz="1000"/>
            </a:lvl1pPr>
          </a:lstStyle>
          <a:p>
            <a:fld id="{F3E9086D-3BD5-45FF-966C-562A2913DAA0}" type="datetime1">
              <a:rPr lang="ru-RU" smtClean="0"/>
              <a:t>15.05.2020</a:t>
            </a:fld>
            <a:endParaRPr lang="ru-RU"/>
          </a:p>
        </p:txBody>
      </p:sp>
      <p:sp>
        <p:nvSpPr>
          <p:cNvPr id="17" name="Нижний колонтитул 16"/>
          <p:cNvSpPr>
            <a:spLocks noGrp="1"/>
          </p:cNvSpPr>
          <p:nvPr>
            <p:ph type="ftr" sz="quarter" idx="11"/>
          </p:nvPr>
        </p:nvSpPr>
        <p:spPr>
          <a:xfrm>
            <a:off x="1485900" y="5650705"/>
            <a:ext cx="6273800" cy="365125"/>
          </a:xfrm>
        </p:spPr>
        <p:txBody>
          <a:bodyPr tIns="0" bIns="0" anchor="b"/>
          <a:lstStyle>
            <a:lvl1pPr algn="r">
              <a:defRPr sz="1100"/>
            </a:lvl1pPr>
          </a:lstStyle>
          <a:p>
            <a:endParaRPr lang="ru-RU"/>
          </a:p>
        </p:txBody>
      </p:sp>
      <p:sp>
        <p:nvSpPr>
          <p:cNvPr id="29" name="Номер слайда 28"/>
          <p:cNvSpPr>
            <a:spLocks noGrp="1"/>
          </p:cNvSpPr>
          <p:nvPr>
            <p:ph type="sldNum" sz="quarter" idx="12"/>
          </p:nvPr>
        </p:nvSpPr>
        <p:spPr>
          <a:xfrm>
            <a:off x="9091601" y="5752308"/>
            <a:ext cx="544830" cy="365125"/>
          </a:xfrm>
        </p:spPr>
        <p:txBody>
          <a:bodyPr anchor="ctr"/>
          <a:lstStyle>
            <a:lvl1pPr algn="ctr">
              <a:defRPr sz="1300">
                <a:solidFill>
                  <a:srgbClr val="FFFFFF"/>
                </a:solidFill>
              </a:defRPr>
            </a:lvl1pPr>
          </a:lstStyle>
          <a:p>
            <a:fld id="{DCD830A9-5F17-466D-9E40-1E5E06F64CC0}"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2C3D9552-65AC-481A-B56F-AA4F94CCFBE2}" type="datetime1">
              <a:rPr lang="ru-RU" smtClean="0"/>
              <a:t>15.05.2020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CD830A9-5F17-466D-9E40-1E5E06F64CC0}"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7346950" y="381000"/>
            <a:ext cx="2063750" cy="5486400"/>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95300" y="381000"/>
            <a:ext cx="6769100" cy="5486400"/>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19FA6380-07CA-40CF-8BB6-661C96C832F5}" type="datetime1">
              <a:rPr lang="ru-RU" smtClean="0"/>
              <a:t>15.05.2020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CD830A9-5F17-466D-9E40-1E5E06F64CC0}"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95300" y="267494"/>
            <a:ext cx="8915400" cy="1399032"/>
          </a:xfrm>
        </p:spPr>
        <p:txBody>
          <a:bodyPr/>
          <a:lstStyle/>
          <a:p>
            <a:r>
              <a:rPr kumimoji="0" lang="ru-RU" smtClean="0"/>
              <a:t>Образец заголовка</a:t>
            </a:r>
            <a:endParaRPr kumimoji="0" lang="en-US"/>
          </a:p>
        </p:txBody>
      </p:sp>
      <p:sp>
        <p:nvSpPr>
          <p:cNvPr id="3" name="Объект 2"/>
          <p:cNvSpPr>
            <a:spLocks noGrp="1"/>
          </p:cNvSpPr>
          <p:nvPr>
            <p:ph idx="1"/>
          </p:nvPr>
        </p:nvSpPr>
        <p:spPr>
          <a:xfrm>
            <a:off x="495300" y="1882808"/>
            <a:ext cx="89154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5190744" y="6480048"/>
            <a:ext cx="2311400" cy="301752"/>
          </a:xfrm>
        </p:spPr>
        <p:txBody>
          <a:bodyPr/>
          <a:lstStyle/>
          <a:p>
            <a:fld id="{C705D484-65C9-4A48-AD4D-011A07A13D3D}" type="datetime1">
              <a:rPr lang="ru-RU" smtClean="0"/>
              <a:t>15.05.2020</a:t>
            </a:fld>
            <a:endParaRPr lang="ru-RU"/>
          </a:p>
        </p:txBody>
      </p:sp>
      <p:sp>
        <p:nvSpPr>
          <p:cNvPr id="5" name="Нижний колонтитул 4"/>
          <p:cNvSpPr>
            <a:spLocks noGrp="1"/>
          </p:cNvSpPr>
          <p:nvPr>
            <p:ph type="ftr" sz="quarter" idx="11"/>
          </p:nvPr>
        </p:nvSpPr>
        <p:spPr>
          <a:xfrm>
            <a:off x="495300" y="6480970"/>
            <a:ext cx="4615061" cy="300831"/>
          </a:xfrm>
        </p:spPr>
        <p:txBody>
          <a:bodyPr/>
          <a:lstStyle/>
          <a:p>
            <a:endParaRPr lang="ru-RU"/>
          </a:p>
        </p:txBody>
      </p:sp>
      <p:sp>
        <p:nvSpPr>
          <p:cNvPr id="6" name="Номер слайда 5"/>
          <p:cNvSpPr>
            <a:spLocks noGrp="1"/>
          </p:cNvSpPr>
          <p:nvPr>
            <p:ph type="sldNum" sz="quarter" idx="12"/>
          </p:nvPr>
        </p:nvSpPr>
        <p:spPr/>
        <p:txBody>
          <a:bodyPr/>
          <a:lstStyle/>
          <a:p>
            <a:fld id="{DCD830A9-5F17-466D-9E40-1E5E06F64CC0}"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9" name="Прямоугольный треугольник 8"/>
          <p:cNvSpPr/>
          <p:nvPr/>
        </p:nvSpPr>
        <p:spPr>
          <a:xfrm flipV="1">
            <a:off x="7620" y="7035"/>
            <a:ext cx="9890760"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Равнобедренный треугольник 7"/>
          <p:cNvSpPr/>
          <p:nvPr/>
        </p:nvSpPr>
        <p:spPr>
          <a:xfrm rot="5400000" flipV="1">
            <a:off x="8262756" y="255564"/>
            <a:ext cx="1892949" cy="1402080"/>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Дата 3"/>
          <p:cNvSpPr>
            <a:spLocks noGrp="1"/>
          </p:cNvSpPr>
          <p:nvPr>
            <p:ph type="dt" sz="half" idx="10"/>
          </p:nvPr>
        </p:nvSpPr>
        <p:spPr>
          <a:xfrm>
            <a:off x="7535268" y="6477000"/>
            <a:ext cx="2311400" cy="304800"/>
          </a:xfrm>
        </p:spPr>
        <p:txBody>
          <a:bodyPr/>
          <a:lstStyle/>
          <a:p>
            <a:fld id="{055C4E59-558B-45F5-83AA-A11D1619183C}" type="datetime1">
              <a:rPr lang="ru-RU" smtClean="0"/>
              <a:t>15.05.2020</a:t>
            </a:fld>
            <a:endParaRPr lang="ru-RU"/>
          </a:p>
        </p:txBody>
      </p:sp>
      <p:sp>
        <p:nvSpPr>
          <p:cNvPr id="5" name="Нижний колонтитул 4"/>
          <p:cNvSpPr>
            <a:spLocks noGrp="1"/>
          </p:cNvSpPr>
          <p:nvPr>
            <p:ph type="ftr" sz="quarter" idx="11"/>
          </p:nvPr>
        </p:nvSpPr>
        <p:spPr>
          <a:xfrm>
            <a:off x="2837657" y="6480970"/>
            <a:ext cx="4615061" cy="300831"/>
          </a:xfrm>
        </p:spPr>
        <p:txBody>
          <a:bodyPr/>
          <a:lstStyle/>
          <a:p>
            <a:endParaRPr lang="ru-RU"/>
          </a:p>
        </p:txBody>
      </p:sp>
      <p:sp>
        <p:nvSpPr>
          <p:cNvPr id="6" name="Номер слайда 5"/>
          <p:cNvSpPr>
            <a:spLocks noGrp="1"/>
          </p:cNvSpPr>
          <p:nvPr>
            <p:ph type="sldNum" sz="quarter" idx="12"/>
          </p:nvPr>
        </p:nvSpPr>
        <p:spPr>
          <a:xfrm>
            <a:off x="9155311" y="809625"/>
            <a:ext cx="544830" cy="300831"/>
          </a:xfrm>
        </p:spPr>
        <p:txBody>
          <a:bodyPr/>
          <a:lstStyle/>
          <a:p>
            <a:fld id="{DCD830A9-5F17-466D-9E40-1E5E06F64CC0}" type="slidenum">
              <a:rPr lang="ru-RU" smtClean="0"/>
              <a:pPr/>
              <a:t>‹#›</a:t>
            </a:fld>
            <a:endParaRPr lang="ru-RU"/>
          </a:p>
        </p:txBody>
      </p:sp>
      <p:cxnSp>
        <p:nvCxnSpPr>
          <p:cNvPr id="11" name="Прямая соединительная линия 10"/>
          <p:cNvCxnSpPr/>
          <p:nvPr/>
        </p:nvCxnSpPr>
        <p:spPr>
          <a:xfrm rot="10800000">
            <a:off x="7007861" y="9381"/>
            <a:ext cx="2895599"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Прямая соединительная линия 9"/>
          <p:cNvCxnSpPr/>
          <p:nvPr/>
        </p:nvCxnSpPr>
        <p:spPr>
          <a:xfrm flipV="1">
            <a:off x="0" y="7035"/>
            <a:ext cx="9898380"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Заголовок 1"/>
          <p:cNvSpPr>
            <a:spLocks noGrp="1"/>
          </p:cNvSpPr>
          <p:nvPr>
            <p:ph type="title"/>
          </p:nvPr>
        </p:nvSpPr>
        <p:spPr>
          <a:xfrm>
            <a:off x="412750" y="271465"/>
            <a:ext cx="7842250" cy="1362075"/>
          </a:xfrm>
        </p:spPr>
        <p:txBody>
          <a:bodyPr anchor="ctr"/>
          <a:lstStyle>
            <a:lvl1pPr marL="0" algn="l">
              <a:buNone/>
              <a:defRPr sz="3600" b="1" cap="none"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412750" y="1633536"/>
            <a:ext cx="421005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marL="0" algn="l">
              <a:defRPr/>
            </a:lvl1pPr>
          </a:lstStyle>
          <a:p>
            <a:r>
              <a:rPr kumimoji="0" lang="ru-RU" smtClean="0"/>
              <a:t>Образец заголовка</a:t>
            </a:r>
            <a:endParaRPr kumimoji="0" lang="en-US"/>
          </a:p>
        </p:txBody>
      </p:sp>
      <p:sp>
        <p:nvSpPr>
          <p:cNvPr id="3" name="Объект 2"/>
          <p:cNvSpPr>
            <a:spLocks noGrp="1"/>
          </p:cNvSpPr>
          <p:nvPr>
            <p:ph sz="half" idx="1"/>
          </p:nvPr>
        </p:nvSpPr>
        <p:spPr>
          <a:xfrm>
            <a:off x="495300" y="1722438"/>
            <a:ext cx="437515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5035550" y="1722438"/>
            <a:ext cx="437515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5190744" y="6480969"/>
            <a:ext cx="2311400" cy="301752"/>
          </a:xfrm>
        </p:spPr>
        <p:txBody>
          <a:bodyPr/>
          <a:lstStyle/>
          <a:p>
            <a:fld id="{9D384073-4841-4122-B126-6A5F61F10BBC}" type="datetime1">
              <a:rPr lang="ru-RU" smtClean="0"/>
              <a:t>15.05.2020</a:t>
            </a:fld>
            <a:endParaRPr lang="ru-RU"/>
          </a:p>
        </p:txBody>
      </p:sp>
      <p:sp>
        <p:nvSpPr>
          <p:cNvPr id="6" name="Нижний колонтитул 5"/>
          <p:cNvSpPr>
            <a:spLocks noGrp="1"/>
          </p:cNvSpPr>
          <p:nvPr>
            <p:ph type="ftr" sz="quarter" idx="11"/>
          </p:nvPr>
        </p:nvSpPr>
        <p:spPr>
          <a:xfrm>
            <a:off x="495300" y="6480969"/>
            <a:ext cx="4615061" cy="301752"/>
          </a:xfrm>
        </p:spPr>
        <p:txBody>
          <a:bodyPr/>
          <a:lstStyle/>
          <a:p>
            <a:endParaRPr lang="ru-RU"/>
          </a:p>
        </p:txBody>
      </p:sp>
      <p:sp>
        <p:nvSpPr>
          <p:cNvPr id="7" name="Номер слайда 6"/>
          <p:cNvSpPr>
            <a:spLocks noGrp="1"/>
          </p:cNvSpPr>
          <p:nvPr>
            <p:ph type="sldNum" sz="quarter" idx="12"/>
          </p:nvPr>
        </p:nvSpPr>
        <p:spPr>
          <a:xfrm>
            <a:off x="8221980" y="6480969"/>
            <a:ext cx="544830" cy="301752"/>
          </a:xfrm>
        </p:spPr>
        <p:txBody>
          <a:bodyPr/>
          <a:lstStyle/>
          <a:p>
            <a:fld id="{DCD830A9-5F17-466D-9E40-1E5E06F64CC0}"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68881" y="290732"/>
            <a:ext cx="1155700" cy="6153912"/>
          </a:xfrm>
        </p:spPr>
        <p:txBody>
          <a:bodyPr vert="vert270" anchor="b"/>
          <a:lstStyle>
            <a:lvl1pPr marL="0" algn="ctr">
              <a:defRPr sz="3300" b="1">
                <a:ln w="6350">
                  <a:solidFill>
                    <a:schemeClr val="tx1"/>
                  </a:solidFill>
                </a:ln>
                <a:solidFill>
                  <a:schemeClr val="tx1"/>
                </a:solidFill>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478756" y="290732"/>
            <a:ext cx="629443"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1478756" y="3427124"/>
            <a:ext cx="629443"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Объект 4"/>
          <p:cNvSpPr>
            <a:spLocks noGrp="1"/>
          </p:cNvSpPr>
          <p:nvPr>
            <p:ph sz="quarter" idx="2"/>
          </p:nvPr>
        </p:nvSpPr>
        <p:spPr>
          <a:xfrm>
            <a:off x="2190749" y="290732"/>
            <a:ext cx="74295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2190749" y="3427124"/>
            <a:ext cx="74295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a:xfrm>
            <a:off x="5190744" y="6480969"/>
            <a:ext cx="2308098" cy="301752"/>
          </a:xfrm>
        </p:spPr>
        <p:txBody>
          <a:bodyPr/>
          <a:lstStyle/>
          <a:p>
            <a:fld id="{368C7AF3-2586-4278-AC25-E04FE4A2845E}" type="datetime1">
              <a:rPr lang="ru-RU" smtClean="0"/>
              <a:t>15.05.2020</a:t>
            </a:fld>
            <a:endParaRPr lang="ru-RU"/>
          </a:p>
        </p:txBody>
      </p:sp>
      <p:sp>
        <p:nvSpPr>
          <p:cNvPr id="8" name="Нижний колонтитул 7"/>
          <p:cNvSpPr>
            <a:spLocks noGrp="1"/>
          </p:cNvSpPr>
          <p:nvPr>
            <p:ph type="ftr" sz="quarter" idx="11"/>
          </p:nvPr>
        </p:nvSpPr>
        <p:spPr>
          <a:xfrm>
            <a:off x="495300" y="6480969"/>
            <a:ext cx="4616196" cy="301752"/>
          </a:xfrm>
        </p:spPr>
        <p:txBody>
          <a:bodyPr/>
          <a:lstStyle/>
          <a:p>
            <a:endParaRPr lang="ru-RU"/>
          </a:p>
        </p:txBody>
      </p:sp>
      <p:sp>
        <p:nvSpPr>
          <p:cNvPr id="9" name="Номер слайда 8"/>
          <p:cNvSpPr>
            <a:spLocks noGrp="1"/>
          </p:cNvSpPr>
          <p:nvPr>
            <p:ph type="sldNum" sz="quarter" idx="12"/>
          </p:nvPr>
        </p:nvSpPr>
        <p:spPr>
          <a:xfrm>
            <a:off x="8221980" y="6483096"/>
            <a:ext cx="544830" cy="301752"/>
          </a:xfrm>
        </p:spPr>
        <p:txBody>
          <a:bodyPr/>
          <a:lstStyle>
            <a:lvl1pPr algn="ctr">
              <a:defRPr/>
            </a:lvl1pPr>
          </a:lstStyle>
          <a:p>
            <a:fld id="{DCD830A9-5F17-466D-9E40-1E5E06F64CC0}"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b="0"/>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8CB832C3-257D-4C16-88D5-246324E42BEB}" type="datetime1">
              <a:rPr lang="ru-RU" smtClean="0"/>
              <a:t>15.05.2020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DCD830A9-5F17-466D-9E40-1E5E06F64CC0}"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a:xfrm>
            <a:off x="5190744" y="6480969"/>
            <a:ext cx="2311400" cy="301752"/>
          </a:xfrm>
        </p:spPr>
        <p:txBody>
          <a:bodyPr/>
          <a:lstStyle/>
          <a:p>
            <a:fld id="{F43132C1-5FC0-4808-8712-7CF25288F1A7}" type="datetime1">
              <a:rPr lang="ru-RU" smtClean="0"/>
              <a:t>15.05.2020</a:t>
            </a:fld>
            <a:endParaRPr lang="ru-RU"/>
          </a:p>
        </p:txBody>
      </p:sp>
      <p:sp>
        <p:nvSpPr>
          <p:cNvPr id="3" name="Нижний колонтитул 2"/>
          <p:cNvSpPr>
            <a:spLocks noGrp="1"/>
          </p:cNvSpPr>
          <p:nvPr>
            <p:ph type="ftr" sz="quarter" idx="11"/>
          </p:nvPr>
        </p:nvSpPr>
        <p:spPr>
          <a:xfrm>
            <a:off x="495300" y="6481891"/>
            <a:ext cx="4615061" cy="300831"/>
          </a:xfrm>
        </p:spPr>
        <p:txBody>
          <a:bodyPr/>
          <a:lstStyle/>
          <a:p>
            <a:endParaRPr lang="ru-RU"/>
          </a:p>
        </p:txBody>
      </p:sp>
      <p:sp>
        <p:nvSpPr>
          <p:cNvPr id="4" name="Номер слайда 3"/>
          <p:cNvSpPr>
            <a:spLocks noGrp="1"/>
          </p:cNvSpPr>
          <p:nvPr>
            <p:ph type="sldNum" sz="quarter" idx="12"/>
          </p:nvPr>
        </p:nvSpPr>
        <p:spPr>
          <a:xfrm>
            <a:off x="8221980" y="6480969"/>
            <a:ext cx="544830" cy="301752"/>
          </a:xfrm>
        </p:spPr>
        <p:txBody>
          <a:bodyPr/>
          <a:lstStyle/>
          <a:p>
            <a:fld id="{DCD830A9-5F17-466D-9E40-1E5E06F64CC0}"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37744" y="367664"/>
            <a:ext cx="990600" cy="5943600"/>
          </a:xfrm>
        </p:spPr>
        <p:txBody>
          <a:bodyPr vert="vert270" anchor="b"/>
          <a:lstStyle>
            <a:lvl1pPr marL="0" marR="18288" algn="r">
              <a:spcBef>
                <a:spcPts val="0"/>
              </a:spcBef>
              <a:buNone/>
              <a:defRPr sz="2900" b="0" cap="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1230511" y="367664"/>
            <a:ext cx="26416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Объект 3"/>
          <p:cNvSpPr>
            <a:spLocks noGrp="1"/>
          </p:cNvSpPr>
          <p:nvPr>
            <p:ph sz="half" idx="1"/>
          </p:nvPr>
        </p:nvSpPr>
        <p:spPr>
          <a:xfrm>
            <a:off x="3955521" y="320040"/>
            <a:ext cx="5715762"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802224" y="6556248"/>
            <a:ext cx="2311400" cy="301752"/>
          </a:xfrm>
        </p:spPr>
        <p:txBody>
          <a:bodyPr/>
          <a:lstStyle>
            <a:lvl1pPr>
              <a:defRPr sz="900"/>
            </a:lvl1pPr>
          </a:lstStyle>
          <a:p>
            <a:fld id="{69CC2D45-6A60-4A69-B8BF-D77A27C485CE}" type="datetime1">
              <a:rPr lang="ru-RU" smtClean="0"/>
              <a:t>15.05.2020</a:t>
            </a:fld>
            <a:endParaRPr lang="ru-RU"/>
          </a:p>
        </p:txBody>
      </p:sp>
      <p:sp>
        <p:nvSpPr>
          <p:cNvPr id="6" name="Нижний колонтитул 5"/>
          <p:cNvSpPr>
            <a:spLocks noGrp="1"/>
          </p:cNvSpPr>
          <p:nvPr>
            <p:ph type="ftr" sz="quarter" idx="11"/>
          </p:nvPr>
        </p:nvSpPr>
        <p:spPr>
          <a:xfrm>
            <a:off x="1230511" y="6556248"/>
            <a:ext cx="5571713" cy="301752"/>
          </a:xfrm>
        </p:spPr>
        <p:txBody>
          <a:bodyPr/>
          <a:lstStyle>
            <a:lvl1pPr>
              <a:defRPr sz="900"/>
            </a:lvl1pPr>
          </a:lstStyle>
          <a:p>
            <a:endParaRPr lang="ru-RU"/>
          </a:p>
        </p:txBody>
      </p:sp>
      <p:sp>
        <p:nvSpPr>
          <p:cNvPr id="7" name="Номер слайда 6"/>
          <p:cNvSpPr>
            <a:spLocks noGrp="1"/>
          </p:cNvSpPr>
          <p:nvPr>
            <p:ph type="sldNum" sz="quarter" idx="12"/>
          </p:nvPr>
        </p:nvSpPr>
        <p:spPr>
          <a:xfrm>
            <a:off x="9111457" y="6556248"/>
            <a:ext cx="544830" cy="301752"/>
          </a:xfrm>
        </p:spPr>
        <p:txBody>
          <a:bodyPr/>
          <a:lstStyle>
            <a:lvl1pPr>
              <a:defRPr sz="900"/>
            </a:lvl1pPr>
          </a:lstStyle>
          <a:p>
            <a:fld id="{DCD830A9-5F17-466D-9E40-1E5E06F64CC0}"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37744" y="150896"/>
            <a:ext cx="990600" cy="6400800"/>
          </a:xfrm>
        </p:spPr>
        <p:txBody>
          <a:bodyPr vert="vert270" anchor="b"/>
          <a:lstStyle>
            <a:lvl1pPr marL="0" algn="l">
              <a:buNone/>
              <a:defRPr sz="3000" b="0" cap="all" baseline="0"/>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233090" y="373966"/>
            <a:ext cx="7944612" cy="5486400"/>
          </a:xfrm>
          <a:solidFill>
            <a:schemeClr val="bg2">
              <a:shade val="50000"/>
            </a:schemeClr>
          </a:solidFill>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1238250" y="5867400"/>
            <a:ext cx="7944612"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a:xfrm>
            <a:off x="6617208" y="6556248"/>
            <a:ext cx="2278380" cy="301752"/>
          </a:xfrm>
        </p:spPr>
        <p:txBody>
          <a:bodyPr/>
          <a:lstStyle>
            <a:lvl1pPr>
              <a:defRPr sz="900"/>
            </a:lvl1pPr>
          </a:lstStyle>
          <a:p>
            <a:fld id="{F89D6AFF-FEDF-48B6-AF97-303FFC3147F2}" type="datetime1">
              <a:rPr lang="ru-RU" smtClean="0"/>
              <a:t>15.05.2020</a:t>
            </a:fld>
            <a:endParaRPr lang="ru-RU"/>
          </a:p>
        </p:txBody>
      </p:sp>
      <p:sp>
        <p:nvSpPr>
          <p:cNvPr id="6" name="Нижний колонтитул 5"/>
          <p:cNvSpPr>
            <a:spLocks noGrp="1"/>
          </p:cNvSpPr>
          <p:nvPr>
            <p:ph type="ftr" sz="quarter" idx="11"/>
          </p:nvPr>
        </p:nvSpPr>
        <p:spPr>
          <a:xfrm>
            <a:off x="1267968" y="6557169"/>
            <a:ext cx="5360411" cy="301752"/>
          </a:xfrm>
        </p:spPr>
        <p:txBody>
          <a:bodyPr/>
          <a:lstStyle>
            <a:lvl1pPr>
              <a:defRPr sz="900"/>
            </a:lvl1pPr>
          </a:lstStyle>
          <a:p>
            <a:endParaRPr lang="ru-RU"/>
          </a:p>
        </p:txBody>
      </p:sp>
      <p:sp>
        <p:nvSpPr>
          <p:cNvPr id="7" name="Номер слайда 6"/>
          <p:cNvSpPr>
            <a:spLocks noGrp="1"/>
          </p:cNvSpPr>
          <p:nvPr>
            <p:ph type="sldNum" sz="quarter" idx="12"/>
          </p:nvPr>
        </p:nvSpPr>
        <p:spPr>
          <a:xfrm>
            <a:off x="8901958" y="6556248"/>
            <a:ext cx="396240" cy="301752"/>
          </a:xfrm>
        </p:spPr>
        <p:txBody>
          <a:bodyPr/>
          <a:lstStyle>
            <a:lvl1pPr algn="ctr">
              <a:defRPr sz="900"/>
            </a:lvl1pPr>
          </a:lstStyle>
          <a:p>
            <a:fld id="{DCD830A9-5F17-466D-9E40-1E5E06F64CC0}"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A9F0F7"/>
            </a:gs>
            <a:gs pos="63000">
              <a:schemeClr val="bg1">
                <a:shade val="92000"/>
                <a:satMod val="230000"/>
              </a:schemeClr>
            </a:gs>
            <a:gs pos="100000">
              <a:schemeClr val="bg1">
                <a:tint val="85000"/>
                <a:satMod val="400000"/>
              </a:schemeClr>
            </a:gs>
          </a:gsLst>
          <a:lin ang="5400000" scaled="0"/>
          <a:tileRect/>
        </a:gradFill>
        <a:effectLst/>
      </p:bgPr>
    </p:bg>
    <p:spTree>
      <p:nvGrpSpPr>
        <p:cNvPr id="1" name=""/>
        <p:cNvGrpSpPr/>
        <p:nvPr/>
      </p:nvGrpSpPr>
      <p:grpSpPr>
        <a:xfrm>
          <a:off x="0" y="0"/>
          <a:ext cx="0" cy="0"/>
          <a:chOff x="0" y="0"/>
          <a:chExt cx="0" cy="0"/>
        </a:xfrm>
      </p:grpSpPr>
      <p:sp>
        <p:nvSpPr>
          <p:cNvPr id="11" name="Прямоугольный треугольник 10"/>
          <p:cNvSpPr/>
          <p:nvPr/>
        </p:nvSpPr>
        <p:spPr>
          <a:xfrm>
            <a:off x="7620" y="14069"/>
            <a:ext cx="9890760"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Прямая соединительная линия 7"/>
          <p:cNvCxnSpPr/>
          <p:nvPr/>
        </p:nvCxnSpPr>
        <p:spPr>
          <a:xfrm>
            <a:off x="0" y="7035"/>
            <a:ext cx="9898380"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Прямая соединительная линия 8"/>
          <p:cNvCxnSpPr/>
          <p:nvPr/>
        </p:nvCxnSpPr>
        <p:spPr>
          <a:xfrm rot="10800000" flipV="1">
            <a:off x="7007861" y="4948410"/>
            <a:ext cx="2895599"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Заголовок 21"/>
          <p:cNvSpPr>
            <a:spLocks noGrp="1"/>
          </p:cNvSpPr>
          <p:nvPr>
            <p:ph type="title"/>
          </p:nvPr>
        </p:nvSpPr>
        <p:spPr>
          <a:xfrm>
            <a:off x="495300" y="267494"/>
            <a:ext cx="8915400" cy="1399032"/>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95300" y="1882808"/>
            <a:ext cx="8915400" cy="4572000"/>
          </a:xfrm>
          <a:prstGeom prst="rect">
            <a:avLst/>
          </a:prstGeom>
        </p:spPr>
        <p:txBody>
          <a:bodyPr vert="horz" anchor="t">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5190744" y="6480969"/>
            <a:ext cx="2311400" cy="301752"/>
          </a:xfrm>
          <a:prstGeom prst="rect">
            <a:avLst/>
          </a:prstGeom>
        </p:spPr>
        <p:txBody>
          <a:bodyPr vert="horz" anchor="b"/>
          <a:lstStyle>
            <a:lvl1pPr algn="l" eaLnBrk="1" latinLnBrk="0" hangingPunct="1">
              <a:defRPr kumimoji="0" sz="1000" b="0">
                <a:solidFill>
                  <a:schemeClr val="tx1"/>
                </a:solidFill>
              </a:defRPr>
            </a:lvl1pPr>
          </a:lstStyle>
          <a:p>
            <a:fld id="{A7353975-7DEE-4950-8C83-CBF6383877B8}" type="datetime1">
              <a:rPr lang="ru-RU" smtClean="0"/>
              <a:t>15.05.2020</a:t>
            </a:fld>
            <a:endParaRPr lang="ru-RU"/>
          </a:p>
        </p:txBody>
      </p:sp>
      <p:sp>
        <p:nvSpPr>
          <p:cNvPr id="3" name="Нижний колонтитул 2"/>
          <p:cNvSpPr>
            <a:spLocks noGrp="1"/>
          </p:cNvSpPr>
          <p:nvPr>
            <p:ph type="ftr" sz="quarter" idx="3"/>
          </p:nvPr>
        </p:nvSpPr>
        <p:spPr>
          <a:xfrm>
            <a:off x="495300" y="6481891"/>
            <a:ext cx="4615061" cy="300831"/>
          </a:xfrm>
          <a:prstGeom prst="rect">
            <a:avLst/>
          </a:prstGeom>
        </p:spPr>
        <p:txBody>
          <a:bodyPr vert="horz" anchor="b"/>
          <a:lstStyle>
            <a:lvl1pPr algn="r" eaLnBrk="1" latinLnBrk="0" hangingPunct="1">
              <a:defRPr kumimoji="0" sz="1000">
                <a:solidFill>
                  <a:schemeClr val="tx1"/>
                </a:solidFill>
              </a:defRPr>
            </a:lvl1pPr>
          </a:lstStyle>
          <a:p>
            <a:endParaRPr lang="ru-RU"/>
          </a:p>
        </p:txBody>
      </p:sp>
      <p:sp>
        <p:nvSpPr>
          <p:cNvPr id="23" name="Номер слайда 22"/>
          <p:cNvSpPr>
            <a:spLocks noGrp="1"/>
          </p:cNvSpPr>
          <p:nvPr>
            <p:ph type="sldNum" sz="quarter" idx="4"/>
          </p:nvPr>
        </p:nvSpPr>
        <p:spPr>
          <a:xfrm>
            <a:off x="8221980" y="6480969"/>
            <a:ext cx="544830" cy="301752"/>
          </a:xfrm>
          <a:prstGeom prst="rect">
            <a:avLst/>
          </a:prstGeom>
        </p:spPr>
        <p:txBody>
          <a:bodyPr vert="horz" anchor="b"/>
          <a:lstStyle>
            <a:lvl1pPr algn="ctr" eaLnBrk="1" latinLnBrk="0" hangingPunct="1">
              <a:defRPr kumimoji="0" sz="1200">
                <a:solidFill>
                  <a:schemeClr val="tx1"/>
                </a:solidFill>
              </a:defRPr>
            </a:lvl1pPr>
          </a:lstStyle>
          <a:p>
            <a:fld id="{DCD830A9-5F17-466D-9E40-1E5E06F64CC0}"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4057" r:id="rId1"/>
    <p:sldLayoutId id="2147484058" r:id="rId2"/>
    <p:sldLayoutId id="2147484059" r:id="rId3"/>
    <p:sldLayoutId id="2147484060" r:id="rId4"/>
    <p:sldLayoutId id="2147484061" r:id="rId5"/>
    <p:sldLayoutId id="2147484062" r:id="rId6"/>
    <p:sldLayoutId id="2147484063" r:id="rId7"/>
    <p:sldLayoutId id="2147484064" r:id="rId8"/>
    <p:sldLayoutId id="2147484065" r:id="rId9"/>
    <p:sldLayoutId id="2147484066" r:id="rId10"/>
    <p:sldLayoutId id="2147484067" r:id="rId11"/>
  </p:sldLayoutIdLst>
  <p:hf hdr="0" ftr="0" dt="0"/>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8" Type="http://schemas.openxmlformats.org/officeDocument/2006/relationships/image" Target="../media/image9.jpeg"/><Relationship Id="rId13" Type="http://schemas.openxmlformats.org/officeDocument/2006/relationships/image" Target="../media/image13.jpeg"/><Relationship Id="rId3" Type="http://schemas.openxmlformats.org/officeDocument/2006/relationships/image" Target="../media/image4.jpeg"/><Relationship Id="rId7" Type="http://schemas.openxmlformats.org/officeDocument/2006/relationships/image" Target="../media/image8.jpeg"/><Relationship Id="rId12" Type="http://schemas.microsoft.com/office/2007/relationships/hdphoto" Target="../media/hdphoto1.wdp"/><Relationship Id="rId2" Type="http://schemas.openxmlformats.org/officeDocument/2006/relationships/image" Target="../media/image3.jpeg"/><Relationship Id="rId16" Type="http://schemas.openxmlformats.org/officeDocument/2006/relationships/image" Target="../media/image16.jpeg"/><Relationship Id="rId1" Type="http://schemas.openxmlformats.org/officeDocument/2006/relationships/slideLayout" Target="../slideLayouts/slideLayout2.x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6.jpeg"/><Relationship Id="rId15" Type="http://schemas.openxmlformats.org/officeDocument/2006/relationships/image" Target="../media/image15.jpeg"/><Relationship Id="rId10" Type="http://schemas.openxmlformats.org/officeDocument/2006/relationships/image" Target="../media/image11.jpeg"/><Relationship Id="rId4" Type="http://schemas.openxmlformats.org/officeDocument/2006/relationships/image" Target="../media/image5.jpeg"/><Relationship Id="rId9" Type="http://schemas.openxmlformats.org/officeDocument/2006/relationships/image" Target="../media/image10.gif"/><Relationship Id="rId14" Type="http://schemas.openxmlformats.org/officeDocument/2006/relationships/image" Target="../media/image14.jpeg"/></Relationships>
</file>

<file path=ppt/slides/_rels/slide65.xml.rels><?xml version="1.0" encoding="UTF-8" standalone="yes"?>
<Relationships xmlns="http://schemas.openxmlformats.org/package/2006/relationships"><Relationship Id="rId8" Type="http://schemas.openxmlformats.org/officeDocument/2006/relationships/image" Target="../media/image22.jpeg"/><Relationship Id="rId13" Type="http://schemas.openxmlformats.org/officeDocument/2006/relationships/image" Target="../media/image27.jpeg"/><Relationship Id="rId18" Type="http://schemas.openxmlformats.org/officeDocument/2006/relationships/image" Target="../media/image32.jpeg"/><Relationship Id="rId3" Type="http://schemas.openxmlformats.org/officeDocument/2006/relationships/image" Target="../media/image17.jpeg"/><Relationship Id="rId7" Type="http://schemas.openxmlformats.org/officeDocument/2006/relationships/image" Target="../media/image21.jpeg"/><Relationship Id="rId12" Type="http://schemas.openxmlformats.org/officeDocument/2006/relationships/image" Target="../media/image26.jpeg"/><Relationship Id="rId17" Type="http://schemas.openxmlformats.org/officeDocument/2006/relationships/image" Target="../media/image31.jpeg"/><Relationship Id="rId2" Type="http://schemas.openxmlformats.org/officeDocument/2006/relationships/notesSlide" Target="../notesSlides/notesSlide6.xml"/><Relationship Id="rId16" Type="http://schemas.openxmlformats.org/officeDocument/2006/relationships/image" Target="../media/image30.jpeg"/><Relationship Id="rId1" Type="http://schemas.openxmlformats.org/officeDocument/2006/relationships/slideLayout" Target="../slideLayouts/slideLayout2.xml"/><Relationship Id="rId6" Type="http://schemas.openxmlformats.org/officeDocument/2006/relationships/image" Target="../media/image20.jpeg"/><Relationship Id="rId11" Type="http://schemas.openxmlformats.org/officeDocument/2006/relationships/image" Target="../media/image25.jpeg"/><Relationship Id="rId5" Type="http://schemas.openxmlformats.org/officeDocument/2006/relationships/image" Target="../media/image19.jpeg"/><Relationship Id="rId15" Type="http://schemas.openxmlformats.org/officeDocument/2006/relationships/image" Target="../media/image29.jpeg"/><Relationship Id="rId10" Type="http://schemas.openxmlformats.org/officeDocument/2006/relationships/image" Target="../media/image24.jpeg"/><Relationship Id="rId19" Type="http://schemas.openxmlformats.org/officeDocument/2006/relationships/image" Target="../media/image33.jpeg"/><Relationship Id="rId4" Type="http://schemas.openxmlformats.org/officeDocument/2006/relationships/image" Target="../media/image18.jpeg"/><Relationship Id="rId9" Type="http://schemas.openxmlformats.org/officeDocument/2006/relationships/image" Target="../media/image23.jpeg"/><Relationship Id="rId14" Type="http://schemas.openxmlformats.org/officeDocument/2006/relationships/image" Target="../media/image28.png"/></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1"/>
          <p:cNvSpPr>
            <a:spLocks noGrp="1"/>
          </p:cNvSpPr>
          <p:nvPr>
            <p:ph type="ctrTitle"/>
          </p:nvPr>
        </p:nvSpPr>
        <p:spPr>
          <a:xfrm>
            <a:off x="1208584" y="1124744"/>
            <a:ext cx="7668691" cy="4032250"/>
          </a:xfrm>
        </p:spPr>
        <p:txBody>
          <a:bodyPr>
            <a:noAutofit/>
          </a:bodyPr>
          <a:lstStyle/>
          <a:p>
            <a:pPr algn="l" eaLnBrk="1" hangingPunct="1">
              <a:defRPr/>
            </a:pPr>
            <a:r>
              <a:rPr lang="ru-RU" altLang="ru-RU" b="1" dirty="0" smtClean="0">
                <a:solidFill>
                  <a:schemeClr val="bg2">
                    <a:lumMod val="25000"/>
                  </a:schemeClr>
                </a:solidFill>
                <a:latin typeface="+mn-lt"/>
                <a:cs typeface="Times New Roman" pitchFamily="18" charset="0"/>
              </a:rPr>
              <a:t>Исполнение бюджета муниципального образования КАВКАЗСКИЙ РАЙОН: </a:t>
            </a:r>
            <a:br>
              <a:rPr lang="ru-RU" altLang="ru-RU" b="1" dirty="0" smtClean="0">
                <a:solidFill>
                  <a:schemeClr val="bg2">
                    <a:lumMod val="25000"/>
                  </a:schemeClr>
                </a:solidFill>
                <a:latin typeface="+mn-lt"/>
                <a:cs typeface="Times New Roman" pitchFamily="18" charset="0"/>
              </a:rPr>
            </a:br>
            <a:r>
              <a:rPr lang="ru-RU" altLang="ru-RU" b="1" dirty="0" smtClean="0">
                <a:solidFill>
                  <a:schemeClr val="bg2">
                    <a:lumMod val="25000"/>
                  </a:schemeClr>
                </a:solidFill>
                <a:latin typeface="+mn-lt"/>
                <a:cs typeface="Times New Roman" pitchFamily="18" charset="0"/>
              </a:rPr>
              <a:t/>
            </a:r>
            <a:br>
              <a:rPr lang="ru-RU" altLang="ru-RU" b="1" dirty="0" smtClean="0">
                <a:solidFill>
                  <a:schemeClr val="bg2">
                    <a:lumMod val="25000"/>
                  </a:schemeClr>
                </a:solidFill>
                <a:latin typeface="+mn-lt"/>
                <a:cs typeface="Times New Roman" pitchFamily="18" charset="0"/>
              </a:rPr>
            </a:br>
            <a:r>
              <a:rPr lang="ru-RU" altLang="ru-RU" b="1" dirty="0" smtClean="0">
                <a:solidFill>
                  <a:schemeClr val="bg2">
                    <a:lumMod val="25000"/>
                  </a:schemeClr>
                </a:solidFill>
                <a:latin typeface="+mn-lt"/>
                <a:cs typeface="Times New Roman" pitchFamily="18" charset="0"/>
              </a:rPr>
              <a:t>за 2019 год</a:t>
            </a:r>
            <a:endParaRPr lang="ru-RU" dirty="0" smtClean="0">
              <a:solidFill>
                <a:schemeClr val="bg2">
                  <a:lumMod val="25000"/>
                </a:schemeClr>
              </a:solidFill>
              <a:latin typeface="+mn-lt"/>
              <a:cs typeface="Times New Roman" pitchFamily="18" charset="0"/>
            </a:endParaRPr>
          </a:p>
        </p:txBody>
      </p:sp>
    </p:spTree>
    <p:extLst>
      <p:ext uri="{BB962C8B-B14F-4D97-AF65-F5344CB8AC3E}">
        <p14:creationId xmlns:p14="http://schemas.microsoft.com/office/powerpoint/2010/main" val="34729017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632519" y="373142"/>
            <a:ext cx="8833305" cy="1143000"/>
          </a:xfrm>
        </p:spPr>
        <p:txBody>
          <a:bodyPr>
            <a:noAutofit/>
          </a:bodyPr>
          <a:lstStyle/>
          <a:p>
            <a:pPr marL="0" indent="0" algn="ctr">
              <a:buNone/>
            </a:pPr>
            <a:r>
              <a:rPr lang="ru-RU" sz="2400" dirty="0" smtClean="0">
                <a:solidFill>
                  <a:schemeClr val="tx1"/>
                </a:solidFill>
                <a:effectLst/>
                <a:latin typeface="+mn-lt"/>
                <a:cs typeface="Times New Roman" pitchFamily="18" charset="0"/>
              </a:rPr>
              <a:t>Расходы консолидированных </a:t>
            </a:r>
            <a:r>
              <a:rPr lang="ru-RU" sz="2400" dirty="0">
                <a:solidFill>
                  <a:schemeClr val="tx1"/>
                </a:solidFill>
                <a:effectLst/>
                <a:latin typeface="+mn-lt"/>
                <a:cs typeface="Times New Roman" pitchFamily="18" charset="0"/>
              </a:rPr>
              <a:t>бюджетов </a:t>
            </a:r>
            <a:r>
              <a:rPr lang="ru-RU" sz="2400" dirty="0" smtClean="0">
                <a:solidFill>
                  <a:schemeClr val="tx1"/>
                </a:solidFill>
                <a:effectLst/>
                <a:latin typeface="+mn-lt"/>
                <a:cs typeface="Times New Roman" pitchFamily="18" charset="0"/>
              </a:rPr>
              <a:t>районов </a:t>
            </a:r>
            <a:br>
              <a:rPr lang="ru-RU" sz="2400" dirty="0" smtClean="0">
                <a:solidFill>
                  <a:schemeClr val="tx1"/>
                </a:solidFill>
                <a:effectLst/>
                <a:latin typeface="+mn-lt"/>
                <a:cs typeface="Times New Roman" pitchFamily="18" charset="0"/>
              </a:rPr>
            </a:br>
            <a:r>
              <a:rPr lang="ru-RU" sz="2400" dirty="0" smtClean="0">
                <a:solidFill>
                  <a:schemeClr val="tx1"/>
                </a:solidFill>
                <a:effectLst/>
                <a:latin typeface="+mn-lt"/>
                <a:cs typeface="Times New Roman" pitchFamily="18" charset="0"/>
              </a:rPr>
              <a:t>Краснодарского края</a:t>
            </a:r>
            <a:endParaRPr lang="ru-RU" sz="2400" dirty="0">
              <a:effectLst/>
              <a:latin typeface="+mn-lt"/>
              <a:cs typeface="Times New Roman" pitchFamily="18" charset="0"/>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1632997906"/>
              </p:ext>
            </p:extLst>
          </p:nvPr>
        </p:nvGraphicFramePr>
        <p:xfrm>
          <a:off x="639642" y="1772816"/>
          <a:ext cx="8826183" cy="4032449"/>
        </p:xfrm>
        <a:graphic>
          <a:graphicData uri="http://schemas.openxmlformats.org/drawingml/2006/table">
            <a:tbl>
              <a:tblPr>
                <a:tableStyleId>{BC89EF96-8CEA-46FF-86C4-4CE0E7609802}</a:tableStyleId>
              </a:tblPr>
              <a:tblGrid>
                <a:gridCol w="2696892"/>
                <a:gridCol w="2043097"/>
                <a:gridCol w="2043097"/>
                <a:gridCol w="2043097"/>
              </a:tblGrid>
              <a:tr h="541777">
                <a:tc>
                  <a:txBody>
                    <a:bodyPr/>
                    <a:lstStyle/>
                    <a:p>
                      <a:pPr algn="ctr" fontAlgn="ctr"/>
                      <a:r>
                        <a:rPr lang="ru-RU" sz="1800" u="none" strike="noStrike" dirty="0">
                          <a:effectLst/>
                        </a:rPr>
                        <a:t>Наименование</a:t>
                      </a:r>
                      <a:endParaRPr lang="ru-RU" sz="1800" b="1" i="0" u="none" strike="noStrike" dirty="0">
                        <a:solidFill>
                          <a:srgbClr val="000000"/>
                        </a:solidFill>
                        <a:effectLst/>
                        <a:latin typeface="+mn-lt"/>
                        <a:cs typeface="Times New Roman" pitchFamily="18" charset="0"/>
                      </a:endParaRPr>
                    </a:p>
                  </a:txBody>
                  <a:tcPr marL="8255" marR="8255" marT="7620" marB="0" anchor="ctr"/>
                </a:tc>
                <a:tc>
                  <a:txBody>
                    <a:bodyPr/>
                    <a:lstStyle/>
                    <a:p>
                      <a:pPr algn="ctr" fontAlgn="ctr"/>
                      <a:r>
                        <a:rPr lang="ru-RU" sz="1800" u="none" strike="noStrike" dirty="0" smtClean="0">
                          <a:effectLst/>
                        </a:rPr>
                        <a:t>2018 </a:t>
                      </a:r>
                      <a:r>
                        <a:rPr lang="ru-RU" sz="1800" u="none" strike="noStrike" dirty="0">
                          <a:effectLst/>
                        </a:rPr>
                        <a:t>год</a:t>
                      </a:r>
                      <a:endParaRPr lang="ru-RU" sz="1800" b="1" i="0" u="none" strike="noStrike" dirty="0">
                        <a:solidFill>
                          <a:srgbClr val="000000"/>
                        </a:solidFill>
                        <a:effectLst/>
                        <a:latin typeface="+mn-lt"/>
                        <a:cs typeface="Times New Roman" pitchFamily="18" charset="0"/>
                      </a:endParaRPr>
                    </a:p>
                  </a:txBody>
                  <a:tcPr marL="8255" marR="8255" marT="7620" marB="0" anchor="ctr"/>
                </a:tc>
                <a:tc>
                  <a:txBody>
                    <a:bodyPr/>
                    <a:lstStyle/>
                    <a:p>
                      <a:pPr algn="ctr" fontAlgn="ctr"/>
                      <a:r>
                        <a:rPr lang="ru-RU" sz="1800" u="none" strike="noStrike" dirty="0" smtClean="0">
                          <a:effectLst/>
                        </a:rPr>
                        <a:t>2019 </a:t>
                      </a:r>
                      <a:r>
                        <a:rPr lang="ru-RU" sz="1800" u="none" strike="noStrike" dirty="0">
                          <a:effectLst/>
                        </a:rPr>
                        <a:t>год</a:t>
                      </a:r>
                      <a:endParaRPr lang="ru-RU" sz="1800" b="1" i="0" u="none" strike="noStrike" dirty="0">
                        <a:solidFill>
                          <a:srgbClr val="000000"/>
                        </a:solidFill>
                        <a:effectLst/>
                        <a:latin typeface="+mn-lt"/>
                        <a:cs typeface="Times New Roman" pitchFamily="18" charset="0"/>
                      </a:endParaRPr>
                    </a:p>
                  </a:txBody>
                  <a:tcPr marL="8255" marR="8255" marT="7620" marB="0" anchor="ctr"/>
                </a:tc>
                <a:tc>
                  <a:txBody>
                    <a:bodyPr/>
                    <a:lstStyle/>
                    <a:p>
                      <a:pPr algn="ctr" fontAlgn="ctr"/>
                      <a:r>
                        <a:rPr lang="ru-RU" sz="1800" u="none" strike="noStrike" dirty="0">
                          <a:effectLst/>
                        </a:rPr>
                        <a:t>Динамика, %</a:t>
                      </a:r>
                      <a:endParaRPr lang="ru-RU" sz="1800" b="1" i="0" u="none" strike="noStrike" dirty="0">
                        <a:solidFill>
                          <a:srgbClr val="000000"/>
                        </a:solidFill>
                        <a:effectLst/>
                        <a:latin typeface="+mn-lt"/>
                        <a:cs typeface="Times New Roman" pitchFamily="18" charset="0"/>
                      </a:endParaRPr>
                    </a:p>
                  </a:txBody>
                  <a:tcPr marL="8255" marR="8255" marT="7620" marB="0" anchor="ctr"/>
                </a:tc>
              </a:tr>
              <a:tr h="436334">
                <a:tc>
                  <a:txBody>
                    <a:bodyPr/>
                    <a:lstStyle/>
                    <a:p>
                      <a:pPr algn="l" fontAlgn="ctr"/>
                      <a:r>
                        <a:rPr lang="ru-RU" sz="1800" u="none" strike="noStrike" dirty="0" err="1">
                          <a:effectLst/>
                        </a:rPr>
                        <a:t>Белореченский</a:t>
                      </a:r>
                      <a:r>
                        <a:rPr lang="ru-RU" sz="1800" u="none" strike="noStrike" dirty="0">
                          <a:effectLst/>
                        </a:rPr>
                        <a:t> район</a:t>
                      </a:r>
                      <a:endParaRPr lang="ru-RU" sz="1800" b="0" i="0" u="none" strike="noStrike" dirty="0">
                        <a:solidFill>
                          <a:srgbClr val="000000"/>
                        </a:solidFill>
                        <a:effectLst/>
                        <a:latin typeface="+mn-lt"/>
                        <a:cs typeface="Times New Roman" pitchFamily="18" charset="0"/>
                      </a:endParaRPr>
                    </a:p>
                  </a:txBody>
                  <a:tcPr marL="8255" marR="8255" marT="7620" marB="0" anchor="ctr"/>
                </a:tc>
                <a:tc>
                  <a:txBody>
                    <a:bodyPr/>
                    <a:lstStyle/>
                    <a:p>
                      <a:pPr algn="ctr" fontAlgn="ctr"/>
                      <a:r>
                        <a:rPr lang="ru-RU" sz="1800" u="none" strike="noStrike" dirty="0" smtClean="0">
                          <a:effectLst/>
                        </a:rPr>
                        <a:t>2 617,9</a:t>
                      </a:r>
                      <a:endParaRPr lang="ru-RU" sz="1800" b="0" i="0" u="none" strike="noStrike" dirty="0">
                        <a:solidFill>
                          <a:srgbClr val="000000"/>
                        </a:solidFill>
                        <a:effectLst/>
                        <a:latin typeface="+mn-lt"/>
                        <a:cs typeface="Times New Roman" pitchFamily="18" charset="0"/>
                      </a:endParaRPr>
                    </a:p>
                  </a:txBody>
                  <a:tcPr marL="8255" marR="8255" marT="7620" marB="0" anchor="ctr"/>
                </a:tc>
                <a:tc>
                  <a:txBody>
                    <a:bodyPr/>
                    <a:lstStyle/>
                    <a:p>
                      <a:pPr algn="ctr" fontAlgn="ctr"/>
                      <a:r>
                        <a:rPr lang="ru-RU" sz="1800" u="none" strike="noStrike" dirty="0" smtClean="0">
                          <a:effectLst/>
                        </a:rPr>
                        <a:t>2 870,6</a:t>
                      </a:r>
                      <a:endParaRPr lang="ru-RU" sz="1800" b="0" i="0" u="none" strike="noStrike" dirty="0">
                        <a:solidFill>
                          <a:srgbClr val="000000"/>
                        </a:solidFill>
                        <a:effectLst/>
                        <a:latin typeface="+mn-lt"/>
                        <a:cs typeface="Times New Roman" pitchFamily="18" charset="0"/>
                      </a:endParaRPr>
                    </a:p>
                  </a:txBody>
                  <a:tcPr marL="8255" marR="8255" marT="7620" marB="0" anchor="ctr"/>
                </a:tc>
                <a:tc>
                  <a:txBody>
                    <a:bodyPr/>
                    <a:lstStyle/>
                    <a:p>
                      <a:pPr algn="ctr" fontAlgn="ctr"/>
                      <a:r>
                        <a:rPr lang="ru-RU" sz="1800" u="none" strike="noStrike" dirty="0" smtClean="0">
                          <a:effectLst/>
                        </a:rPr>
                        <a:t>109,6</a:t>
                      </a:r>
                      <a:endParaRPr lang="ru-RU" sz="1800" b="0" i="0" u="none" strike="noStrike" dirty="0">
                        <a:solidFill>
                          <a:srgbClr val="000000"/>
                        </a:solidFill>
                        <a:effectLst/>
                        <a:latin typeface="+mn-lt"/>
                        <a:cs typeface="Times New Roman" pitchFamily="18" charset="0"/>
                      </a:endParaRPr>
                    </a:p>
                  </a:txBody>
                  <a:tcPr marL="8255" marR="8255" marT="7620" marB="0" anchor="ctr"/>
                </a:tc>
              </a:tr>
              <a:tr h="436334">
                <a:tc>
                  <a:txBody>
                    <a:bodyPr/>
                    <a:lstStyle/>
                    <a:p>
                      <a:pPr algn="l" fontAlgn="ctr"/>
                      <a:r>
                        <a:rPr lang="ru-RU" sz="1800" u="none" strike="noStrike" dirty="0" err="1">
                          <a:effectLst/>
                        </a:rPr>
                        <a:t>Гулькевичский</a:t>
                      </a:r>
                      <a:r>
                        <a:rPr lang="ru-RU" sz="1800" u="none" strike="noStrike" dirty="0">
                          <a:effectLst/>
                        </a:rPr>
                        <a:t> район</a:t>
                      </a:r>
                      <a:endParaRPr lang="ru-RU" sz="1800" b="0" i="0" u="none" strike="noStrike" dirty="0">
                        <a:solidFill>
                          <a:srgbClr val="000000"/>
                        </a:solidFill>
                        <a:effectLst/>
                        <a:latin typeface="+mn-lt"/>
                        <a:cs typeface="Times New Roman" pitchFamily="18" charset="0"/>
                      </a:endParaRPr>
                    </a:p>
                  </a:txBody>
                  <a:tcPr marL="8255" marR="8255" marT="7620" marB="0" anchor="ctr"/>
                </a:tc>
                <a:tc>
                  <a:txBody>
                    <a:bodyPr/>
                    <a:lstStyle/>
                    <a:p>
                      <a:pPr algn="ctr" fontAlgn="ctr"/>
                      <a:r>
                        <a:rPr lang="ru-RU" sz="1800" u="none" strike="noStrike" dirty="0" smtClean="0">
                          <a:effectLst/>
                        </a:rPr>
                        <a:t>2 172,1</a:t>
                      </a:r>
                      <a:endParaRPr lang="ru-RU" sz="1800" b="0" i="0" u="none" strike="noStrike" dirty="0">
                        <a:solidFill>
                          <a:srgbClr val="000000"/>
                        </a:solidFill>
                        <a:effectLst/>
                        <a:latin typeface="+mn-lt"/>
                        <a:cs typeface="Times New Roman" pitchFamily="18" charset="0"/>
                      </a:endParaRPr>
                    </a:p>
                  </a:txBody>
                  <a:tcPr marL="8255" marR="8255" marT="7620" marB="0" anchor="ctr"/>
                </a:tc>
                <a:tc>
                  <a:txBody>
                    <a:bodyPr/>
                    <a:lstStyle/>
                    <a:p>
                      <a:pPr algn="ctr" fontAlgn="ctr"/>
                      <a:r>
                        <a:rPr lang="ru-RU" sz="1800" u="none" strike="noStrike" dirty="0" smtClean="0">
                          <a:effectLst/>
                        </a:rPr>
                        <a:t>2 124,2</a:t>
                      </a:r>
                      <a:endParaRPr lang="ru-RU" sz="1800" b="0" i="0" u="none" strike="noStrike" dirty="0">
                        <a:solidFill>
                          <a:srgbClr val="000000"/>
                        </a:solidFill>
                        <a:effectLst/>
                        <a:latin typeface="+mn-lt"/>
                        <a:cs typeface="Times New Roman" pitchFamily="18" charset="0"/>
                      </a:endParaRPr>
                    </a:p>
                  </a:txBody>
                  <a:tcPr marL="8255" marR="8255" marT="7620" marB="0" anchor="ctr"/>
                </a:tc>
                <a:tc>
                  <a:txBody>
                    <a:bodyPr/>
                    <a:lstStyle/>
                    <a:p>
                      <a:pPr algn="ctr" fontAlgn="ctr"/>
                      <a:r>
                        <a:rPr lang="ru-RU" sz="1800" u="none" strike="noStrike" dirty="0" smtClean="0">
                          <a:effectLst/>
                        </a:rPr>
                        <a:t>97,8</a:t>
                      </a:r>
                      <a:endParaRPr lang="ru-RU" sz="1800" b="0" i="0" u="none" strike="noStrike" dirty="0">
                        <a:solidFill>
                          <a:srgbClr val="000000"/>
                        </a:solidFill>
                        <a:effectLst/>
                        <a:latin typeface="+mn-lt"/>
                        <a:cs typeface="Times New Roman" pitchFamily="18" charset="0"/>
                      </a:endParaRPr>
                    </a:p>
                  </a:txBody>
                  <a:tcPr marL="8255" marR="8255" marT="7620" marB="0" anchor="ctr"/>
                </a:tc>
              </a:tr>
              <a:tr h="436334">
                <a:tc>
                  <a:txBody>
                    <a:bodyPr/>
                    <a:lstStyle/>
                    <a:p>
                      <a:pPr algn="l" fontAlgn="ctr"/>
                      <a:r>
                        <a:rPr lang="ru-RU" sz="1800" u="none" strike="noStrike" dirty="0" err="1">
                          <a:effectLst/>
                        </a:rPr>
                        <a:t>Ейский</a:t>
                      </a:r>
                      <a:r>
                        <a:rPr lang="ru-RU" sz="1800" u="none" strike="noStrike" dirty="0">
                          <a:effectLst/>
                        </a:rPr>
                        <a:t> район</a:t>
                      </a:r>
                      <a:endParaRPr lang="ru-RU" sz="1800" b="0" i="0" u="none" strike="noStrike" dirty="0">
                        <a:solidFill>
                          <a:srgbClr val="000000"/>
                        </a:solidFill>
                        <a:effectLst/>
                        <a:latin typeface="+mn-lt"/>
                        <a:cs typeface="Times New Roman" pitchFamily="18" charset="0"/>
                      </a:endParaRPr>
                    </a:p>
                  </a:txBody>
                  <a:tcPr marL="8255" marR="8255" marT="7620" marB="0" anchor="ctr"/>
                </a:tc>
                <a:tc>
                  <a:txBody>
                    <a:bodyPr/>
                    <a:lstStyle/>
                    <a:p>
                      <a:pPr algn="ctr" fontAlgn="ctr"/>
                      <a:r>
                        <a:rPr lang="ru-RU" sz="1800" u="none" strike="noStrike" dirty="0" smtClean="0">
                          <a:effectLst/>
                        </a:rPr>
                        <a:t>2 962,1</a:t>
                      </a:r>
                      <a:endParaRPr lang="ru-RU" sz="1800" b="0" i="0" u="none" strike="noStrike" dirty="0">
                        <a:solidFill>
                          <a:srgbClr val="000000"/>
                        </a:solidFill>
                        <a:effectLst/>
                        <a:latin typeface="+mn-lt"/>
                        <a:cs typeface="Times New Roman" pitchFamily="18" charset="0"/>
                      </a:endParaRPr>
                    </a:p>
                  </a:txBody>
                  <a:tcPr marL="8255" marR="8255" marT="7620" marB="0" anchor="ctr"/>
                </a:tc>
                <a:tc>
                  <a:txBody>
                    <a:bodyPr/>
                    <a:lstStyle/>
                    <a:p>
                      <a:pPr algn="ctr" fontAlgn="ctr"/>
                      <a:r>
                        <a:rPr lang="ru-RU" sz="1800" u="none" strike="noStrike" dirty="0" smtClean="0">
                          <a:effectLst/>
                        </a:rPr>
                        <a:t>2 940,0</a:t>
                      </a:r>
                      <a:endParaRPr lang="ru-RU" sz="1800" b="0" i="0" u="none" strike="noStrike" dirty="0">
                        <a:solidFill>
                          <a:srgbClr val="000000"/>
                        </a:solidFill>
                        <a:effectLst/>
                        <a:latin typeface="+mn-lt"/>
                        <a:cs typeface="Times New Roman" pitchFamily="18" charset="0"/>
                      </a:endParaRPr>
                    </a:p>
                  </a:txBody>
                  <a:tcPr marL="8255" marR="8255" marT="7620" marB="0" anchor="ctr"/>
                </a:tc>
                <a:tc>
                  <a:txBody>
                    <a:bodyPr/>
                    <a:lstStyle/>
                    <a:p>
                      <a:pPr algn="ctr" fontAlgn="ctr"/>
                      <a:r>
                        <a:rPr lang="ru-RU" sz="1800" u="none" strike="noStrike" dirty="0" smtClean="0">
                          <a:effectLst/>
                        </a:rPr>
                        <a:t>99,3</a:t>
                      </a:r>
                      <a:endParaRPr lang="ru-RU" sz="1800" b="0" i="0" u="none" strike="noStrike" dirty="0">
                        <a:solidFill>
                          <a:srgbClr val="000000"/>
                        </a:solidFill>
                        <a:effectLst/>
                        <a:latin typeface="+mn-lt"/>
                        <a:cs typeface="Times New Roman" pitchFamily="18" charset="0"/>
                      </a:endParaRPr>
                    </a:p>
                  </a:txBody>
                  <a:tcPr marL="8255" marR="8255" marT="7620" marB="0" anchor="ctr"/>
                </a:tc>
              </a:tr>
              <a:tr h="436334">
                <a:tc>
                  <a:txBody>
                    <a:bodyPr/>
                    <a:lstStyle/>
                    <a:p>
                      <a:pPr algn="l" fontAlgn="ctr"/>
                      <a:r>
                        <a:rPr lang="ru-RU" sz="1800" b="1" u="none" strike="noStrike">
                          <a:effectLst>
                            <a:outerShdw blurRad="38100" dist="38100" dir="2700000" algn="tl">
                              <a:srgbClr val="000000">
                                <a:alpha val="43137"/>
                              </a:srgbClr>
                            </a:outerShdw>
                          </a:effectLst>
                        </a:rPr>
                        <a:t>Кавказский район</a:t>
                      </a:r>
                      <a:endParaRPr lang="ru-RU" sz="1800" b="1" i="0" u="none" strike="noStrike">
                        <a:solidFill>
                          <a:srgbClr val="000000"/>
                        </a:solidFill>
                        <a:effectLst>
                          <a:outerShdw blurRad="38100" dist="38100" dir="2700000" algn="tl">
                            <a:srgbClr val="000000">
                              <a:alpha val="43137"/>
                            </a:srgbClr>
                          </a:outerShdw>
                        </a:effectLst>
                        <a:latin typeface="+mn-lt"/>
                        <a:cs typeface="Times New Roman" pitchFamily="18" charset="0"/>
                      </a:endParaRPr>
                    </a:p>
                  </a:txBody>
                  <a:tcPr marL="8255" marR="8255" marT="7620" marB="0" anchor="ctr"/>
                </a:tc>
                <a:tc>
                  <a:txBody>
                    <a:bodyPr/>
                    <a:lstStyle/>
                    <a:p>
                      <a:pPr algn="ctr" fontAlgn="ctr"/>
                      <a:r>
                        <a:rPr lang="ru-RU" sz="1800" b="1" u="none" strike="noStrike" dirty="0" smtClean="0">
                          <a:effectLst>
                            <a:outerShdw blurRad="38100" dist="38100" dir="2700000" algn="tl">
                              <a:srgbClr val="000000">
                                <a:alpha val="43137"/>
                              </a:srgbClr>
                            </a:outerShdw>
                          </a:effectLst>
                        </a:rPr>
                        <a:t>2 511,8</a:t>
                      </a:r>
                      <a:endParaRPr lang="ru-RU" sz="1800" b="1" i="0" u="none" strike="noStrike" dirty="0">
                        <a:solidFill>
                          <a:srgbClr val="000000"/>
                        </a:solidFill>
                        <a:effectLst>
                          <a:outerShdw blurRad="38100" dist="38100" dir="2700000" algn="tl">
                            <a:srgbClr val="000000">
                              <a:alpha val="43137"/>
                            </a:srgbClr>
                          </a:outerShdw>
                        </a:effectLst>
                        <a:latin typeface="+mn-lt"/>
                        <a:cs typeface="Times New Roman" pitchFamily="18" charset="0"/>
                      </a:endParaRPr>
                    </a:p>
                  </a:txBody>
                  <a:tcPr marL="8255" marR="8255" marT="7620" marB="0" anchor="ctr"/>
                </a:tc>
                <a:tc>
                  <a:txBody>
                    <a:bodyPr/>
                    <a:lstStyle/>
                    <a:p>
                      <a:pPr algn="ctr" fontAlgn="ctr"/>
                      <a:r>
                        <a:rPr lang="ru-RU" sz="1800" b="1" u="none" strike="noStrike" dirty="0" smtClean="0">
                          <a:effectLst>
                            <a:outerShdw blurRad="38100" dist="38100" dir="2700000" algn="tl">
                              <a:srgbClr val="000000">
                                <a:alpha val="43137"/>
                              </a:srgbClr>
                            </a:outerShdw>
                          </a:effectLst>
                        </a:rPr>
                        <a:t>3 030,9</a:t>
                      </a:r>
                      <a:endParaRPr lang="ru-RU" sz="1800" b="1" i="0" u="none" strike="noStrike" dirty="0">
                        <a:solidFill>
                          <a:srgbClr val="000000"/>
                        </a:solidFill>
                        <a:effectLst>
                          <a:outerShdw blurRad="38100" dist="38100" dir="2700000" algn="tl">
                            <a:srgbClr val="000000">
                              <a:alpha val="43137"/>
                            </a:srgbClr>
                          </a:outerShdw>
                        </a:effectLst>
                        <a:latin typeface="+mn-lt"/>
                        <a:cs typeface="Times New Roman" pitchFamily="18" charset="0"/>
                      </a:endParaRPr>
                    </a:p>
                  </a:txBody>
                  <a:tcPr marL="8255" marR="8255" marT="7620" marB="0" anchor="ctr"/>
                </a:tc>
                <a:tc>
                  <a:txBody>
                    <a:bodyPr/>
                    <a:lstStyle/>
                    <a:p>
                      <a:pPr algn="ctr" fontAlgn="ctr"/>
                      <a:r>
                        <a:rPr lang="ru-RU" sz="1800" b="1" u="none" strike="noStrike" dirty="0" smtClean="0">
                          <a:effectLst>
                            <a:outerShdw blurRad="38100" dist="38100" dir="2700000" algn="tl">
                              <a:srgbClr val="000000">
                                <a:alpha val="43137"/>
                              </a:srgbClr>
                            </a:outerShdw>
                          </a:effectLst>
                        </a:rPr>
                        <a:t>120,7</a:t>
                      </a:r>
                      <a:endParaRPr lang="ru-RU" sz="1800" b="1" i="0" u="none" strike="noStrike" dirty="0">
                        <a:solidFill>
                          <a:srgbClr val="000000"/>
                        </a:solidFill>
                        <a:effectLst>
                          <a:outerShdw blurRad="38100" dist="38100" dir="2700000" algn="tl">
                            <a:srgbClr val="000000">
                              <a:alpha val="43137"/>
                            </a:srgbClr>
                          </a:outerShdw>
                        </a:effectLst>
                        <a:latin typeface="+mn-lt"/>
                        <a:cs typeface="Times New Roman" pitchFamily="18" charset="0"/>
                      </a:endParaRPr>
                    </a:p>
                  </a:txBody>
                  <a:tcPr marL="8255" marR="8255" marT="7620" marB="0" anchor="ctr"/>
                </a:tc>
              </a:tr>
              <a:tr h="436334">
                <a:tc>
                  <a:txBody>
                    <a:bodyPr/>
                    <a:lstStyle/>
                    <a:p>
                      <a:pPr algn="l" fontAlgn="ctr"/>
                      <a:r>
                        <a:rPr lang="ru-RU" sz="1800" u="none" strike="noStrike">
                          <a:effectLst/>
                        </a:rPr>
                        <a:t>Каневской район</a:t>
                      </a:r>
                      <a:endParaRPr lang="ru-RU" sz="1800" b="0" i="0" u="none" strike="noStrike">
                        <a:solidFill>
                          <a:srgbClr val="000000"/>
                        </a:solidFill>
                        <a:effectLst/>
                        <a:latin typeface="+mn-lt"/>
                        <a:cs typeface="Times New Roman" pitchFamily="18" charset="0"/>
                      </a:endParaRPr>
                    </a:p>
                  </a:txBody>
                  <a:tcPr marL="8255" marR="8255" marT="7620" marB="0" anchor="ctr"/>
                </a:tc>
                <a:tc>
                  <a:txBody>
                    <a:bodyPr/>
                    <a:lstStyle/>
                    <a:p>
                      <a:pPr algn="ctr" fontAlgn="ctr"/>
                      <a:r>
                        <a:rPr lang="ru-RU" sz="1800" u="none" strike="noStrike" dirty="0" smtClean="0">
                          <a:effectLst/>
                        </a:rPr>
                        <a:t>2 527,4</a:t>
                      </a:r>
                      <a:endParaRPr lang="ru-RU" sz="1800" b="0" i="0" u="none" strike="noStrike" dirty="0">
                        <a:solidFill>
                          <a:srgbClr val="000000"/>
                        </a:solidFill>
                        <a:effectLst/>
                        <a:latin typeface="+mn-lt"/>
                        <a:cs typeface="Times New Roman" pitchFamily="18" charset="0"/>
                      </a:endParaRPr>
                    </a:p>
                  </a:txBody>
                  <a:tcPr marL="8255" marR="8255" marT="7620" marB="0" anchor="ctr"/>
                </a:tc>
                <a:tc>
                  <a:txBody>
                    <a:bodyPr/>
                    <a:lstStyle/>
                    <a:p>
                      <a:pPr algn="ctr" fontAlgn="ctr"/>
                      <a:r>
                        <a:rPr lang="ru-RU" sz="1800" u="none" strike="noStrike" dirty="0" smtClean="0">
                          <a:effectLst/>
                        </a:rPr>
                        <a:t>2</a:t>
                      </a:r>
                      <a:r>
                        <a:rPr lang="ru-RU" sz="1800" u="none" strike="noStrike" baseline="0" dirty="0" smtClean="0">
                          <a:effectLst/>
                        </a:rPr>
                        <a:t> 845,0</a:t>
                      </a:r>
                      <a:endParaRPr lang="ru-RU" sz="1800" b="0" i="0" u="none" strike="noStrike" dirty="0">
                        <a:solidFill>
                          <a:srgbClr val="000000"/>
                        </a:solidFill>
                        <a:effectLst/>
                        <a:latin typeface="+mn-lt"/>
                        <a:cs typeface="Times New Roman" pitchFamily="18" charset="0"/>
                      </a:endParaRPr>
                    </a:p>
                  </a:txBody>
                  <a:tcPr marL="8255" marR="8255" marT="7620" marB="0" anchor="ctr"/>
                </a:tc>
                <a:tc>
                  <a:txBody>
                    <a:bodyPr/>
                    <a:lstStyle/>
                    <a:p>
                      <a:pPr algn="ctr" fontAlgn="ctr"/>
                      <a:r>
                        <a:rPr lang="ru-RU" sz="1800" u="none" strike="noStrike" dirty="0" smtClean="0">
                          <a:effectLst/>
                        </a:rPr>
                        <a:t>112,6</a:t>
                      </a:r>
                      <a:endParaRPr lang="ru-RU" sz="1800" b="0" i="0" u="none" strike="noStrike" dirty="0">
                        <a:solidFill>
                          <a:srgbClr val="000000"/>
                        </a:solidFill>
                        <a:effectLst/>
                        <a:latin typeface="+mn-lt"/>
                        <a:cs typeface="Times New Roman" pitchFamily="18" charset="0"/>
                      </a:endParaRPr>
                    </a:p>
                  </a:txBody>
                  <a:tcPr marL="8255" marR="8255" marT="7620" marB="0" anchor="ctr"/>
                </a:tc>
              </a:tr>
              <a:tr h="436334">
                <a:tc>
                  <a:txBody>
                    <a:bodyPr/>
                    <a:lstStyle/>
                    <a:p>
                      <a:pPr algn="l" fontAlgn="ctr"/>
                      <a:r>
                        <a:rPr lang="ru-RU" sz="1800" u="none" strike="noStrike">
                          <a:effectLst/>
                        </a:rPr>
                        <a:t>Крымский район</a:t>
                      </a:r>
                      <a:endParaRPr lang="ru-RU" sz="1800" b="0" i="0" u="none" strike="noStrike">
                        <a:solidFill>
                          <a:srgbClr val="000000"/>
                        </a:solidFill>
                        <a:effectLst/>
                        <a:latin typeface="+mn-lt"/>
                        <a:cs typeface="Times New Roman" pitchFamily="18" charset="0"/>
                      </a:endParaRPr>
                    </a:p>
                  </a:txBody>
                  <a:tcPr marL="8255" marR="8255" marT="7620" marB="0" anchor="ctr"/>
                </a:tc>
                <a:tc>
                  <a:txBody>
                    <a:bodyPr/>
                    <a:lstStyle/>
                    <a:p>
                      <a:pPr algn="ctr" fontAlgn="ctr"/>
                      <a:r>
                        <a:rPr lang="ru-RU" sz="1800" u="none" strike="noStrike" dirty="0" smtClean="0">
                          <a:effectLst/>
                        </a:rPr>
                        <a:t>3 092,3</a:t>
                      </a:r>
                      <a:endParaRPr lang="ru-RU" sz="1800" b="0" i="0" u="none" strike="noStrike" dirty="0">
                        <a:solidFill>
                          <a:srgbClr val="000000"/>
                        </a:solidFill>
                        <a:effectLst/>
                        <a:latin typeface="+mn-lt"/>
                        <a:cs typeface="Times New Roman" pitchFamily="18" charset="0"/>
                      </a:endParaRPr>
                    </a:p>
                  </a:txBody>
                  <a:tcPr marL="8255" marR="8255" marT="7620" marB="0" anchor="ctr"/>
                </a:tc>
                <a:tc>
                  <a:txBody>
                    <a:bodyPr/>
                    <a:lstStyle/>
                    <a:p>
                      <a:pPr algn="ctr" fontAlgn="ctr"/>
                      <a:r>
                        <a:rPr lang="ru-RU" sz="1800" u="none" strike="noStrike" dirty="0" smtClean="0">
                          <a:effectLst/>
                        </a:rPr>
                        <a:t>3 304,2</a:t>
                      </a:r>
                      <a:endParaRPr lang="ru-RU" sz="1800" b="0" i="0" u="none" strike="noStrike" dirty="0">
                        <a:solidFill>
                          <a:srgbClr val="000000"/>
                        </a:solidFill>
                        <a:effectLst/>
                        <a:latin typeface="+mn-lt"/>
                        <a:cs typeface="Times New Roman" pitchFamily="18" charset="0"/>
                      </a:endParaRPr>
                    </a:p>
                  </a:txBody>
                  <a:tcPr marL="8255" marR="8255" marT="7620" marB="0" anchor="ctr"/>
                </a:tc>
                <a:tc>
                  <a:txBody>
                    <a:bodyPr/>
                    <a:lstStyle/>
                    <a:p>
                      <a:pPr algn="ctr" fontAlgn="ctr"/>
                      <a:r>
                        <a:rPr lang="ru-RU" sz="1800" u="none" strike="noStrike" dirty="0" smtClean="0">
                          <a:effectLst/>
                        </a:rPr>
                        <a:t>106,8</a:t>
                      </a:r>
                      <a:endParaRPr lang="ru-RU" sz="1800" b="0" i="0" u="none" strike="noStrike" dirty="0">
                        <a:solidFill>
                          <a:srgbClr val="000000"/>
                        </a:solidFill>
                        <a:effectLst/>
                        <a:latin typeface="+mn-lt"/>
                        <a:cs typeface="Times New Roman" pitchFamily="18" charset="0"/>
                      </a:endParaRPr>
                    </a:p>
                  </a:txBody>
                  <a:tcPr marL="8255" marR="8255" marT="7620" marB="0" anchor="ctr"/>
                </a:tc>
              </a:tr>
              <a:tr h="436334">
                <a:tc>
                  <a:txBody>
                    <a:bodyPr/>
                    <a:lstStyle/>
                    <a:p>
                      <a:pPr algn="l" fontAlgn="ctr"/>
                      <a:r>
                        <a:rPr lang="ru-RU" sz="1800" u="none" strike="noStrike">
                          <a:effectLst/>
                        </a:rPr>
                        <a:t>Новокубанский район</a:t>
                      </a:r>
                      <a:endParaRPr lang="ru-RU" sz="1800" b="0" i="0" u="none" strike="noStrike">
                        <a:solidFill>
                          <a:srgbClr val="000000"/>
                        </a:solidFill>
                        <a:effectLst/>
                        <a:latin typeface="+mn-lt"/>
                        <a:cs typeface="Times New Roman" pitchFamily="18" charset="0"/>
                      </a:endParaRPr>
                    </a:p>
                  </a:txBody>
                  <a:tcPr marL="8255" marR="8255" marT="7620" marB="0" anchor="ctr"/>
                </a:tc>
                <a:tc>
                  <a:txBody>
                    <a:bodyPr/>
                    <a:lstStyle/>
                    <a:p>
                      <a:pPr algn="ctr" fontAlgn="ctr"/>
                      <a:r>
                        <a:rPr lang="ru-RU" sz="1800" u="none" strike="noStrike" dirty="0" smtClean="0">
                          <a:effectLst/>
                        </a:rPr>
                        <a:t>2 071,8</a:t>
                      </a:r>
                      <a:endParaRPr lang="ru-RU" sz="1800" b="0" i="0" u="none" strike="noStrike" dirty="0">
                        <a:solidFill>
                          <a:srgbClr val="000000"/>
                        </a:solidFill>
                        <a:effectLst/>
                        <a:latin typeface="+mn-lt"/>
                        <a:cs typeface="Times New Roman" pitchFamily="18" charset="0"/>
                      </a:endParaRPr>
                    </a:p>
                  </a:txBody>
                  <a:tcPr marL="8255" marR="8255" marT="7620" marB="0" anchor="ctr"/>
                </a:tc>
                <a:tc>
                  <a:txBody>
                    <a:bodyPr/>
                    <a:lstStyle/>
                    <a:p>
                      <a:pPr algn="ctr" fontAlgn="ctr"/>
                      <a:r>
                        <a:rPr lang="ru-RU" sz="1800" u="none" strike="noStrike" dirty="0" smtClean="0">
                          <a:effectLst/>
                        </a:rPr>
                        <a:t>2 222,3</a:t>
                      </a:r>
                      <a:endParaRPr lang="ru-RU" sz="1800" b="0" i="0" u="none" strike="noStrike" dirty="0">
                        <a:solidFill>
                          <a:srgbClr val="000000"/>
                        </a:solidFill>
                        <a:effectLst/>
                        <a:latin typeface="+mn-lt"/>
                        <a:cs typeface="Times New Roman" pitchFamily="18" charset="0"/>
                      </a:endParaRPr>
                    </a:p>
                  </a:txBody>
                  <a:tcPr marL="8255" marR="8255" marT="7620" marB="0" anchor="ctr"/>
                </a:tc>
                <a:tc>
                  <a:txBody>
                    <a:bodyPr/>
                    <a:lstStyle/>
                    <a:p>
                      <a:pPr algn="ctr" fontAlgn="ctr"/>
                      <a:r>
                        <a:rPr lang="ru-RU" sz="1800" u="none" strike="noStrike" dirty="0" smtClean="0">
                          <a:effectLst/>
                        </a:rPr>
                        <a:t>107,3</a:t>
                      </a:r>
                      <a:endParaRPr lang="ru-RU" sz="1800" b="0" i="0" u="none" strike="noStrike" dirty="0">
                        <a:solidFill>
                          <a:srgbClr val="000000"/>
                        </a:solidFill>
                        <a:effectLst/>
                        <a:latin typeface="+mn-lt"/>
                        <a:cs typeface="Times New Roman" pitchFamily="18" charset="0"/>
                      </a:endParaRPr>
                    </a:p>
                  </a:txBody>
                  <a:tcPr marL="8255" marR="8255" marT="7620" marB="0" anchor="ctr"/>
                </a:tc>
              </a:tr>
              <a:tr h="436334">
                <a:tc>
                  <a:txBody>
                    <a:bodyPr/>
                    <a:lstStyle/>
                    <a:p>
                      <a:pPr algn="l" fontAlgn="ctr"/>
                      <a:r>
                        <a:rPr lang="ru-RU" sz="1800" u="none" strike="noStrike">
                          <a:effectLst/>
                        </a:rPr>
                        <a:t>Северский район</a:t>
                      </a:r>
                      <a:endParaRPr lang="ru-RU" sz="1800" b="0" i="0" u="none" strike="noStrike">
                        <a:solidFill>
                          <a:srgbClr val="000000"/>
                        </a:solidFill>
                        <a:effectLst/>
                        <a:latin typeface="+mn-lt"/>
                        <a:cs typeface="Times New Roman" pitchFamily="18" charset="0"/>
                      </a:endParaRPr>
                    </a:p>
                  </a:txBody>
                  <a:tcPr marL="8255" marR="8255" marT="7620" marB="0" anchor="ctr"/>
                </a:tc>
                <a:tc>
                  <a:txBody>
                    <a:bodyPr/>
                    <a:lstStyle/>
                    <a:p>
                      <a:pPr algn="ctr" fontAlgn="ctr"/>
                      <a:r>
                        <a:rPr lang="ru-RU" sz="1800" u="none" strike="noStrike" dirty="0" smtClean="0">
                          <a:effectLst/>
                        </a:rPr>
                        <a:t>2 890,6</a:t>
                      </a:r>
                      <a:endParaRPr lang="ru-RU" sz="1800" b="0" i="0" u="none" strike="noStrike" dirty="0">
                        <a:solidFill>
                          <a:srgbClr val="000000"/>
                        </a:solidFill>
                        <a:effectLst/>
                        <a:latin typeface="+mn-lt"/>
                        <a:cs typeface="Times New Roman" pitchFamily="18" charset="0"/>
                      </a:endParaRPr>
                    </a:p>
                  </a:txBody>
                  <a:tcPr marL="8255" marR="8255" marT="7620" marB="0" anchor="ctr"/>
                </a:tc>
                <a:tc>
                  <a:txBody>
                    <a:bodyPr/>
                    <a:lstStyle/>
                    <a:p>
                      <a:pPr algn="ctr" fontAlgn="ctr"/>
                      <a:r>
                        <a:rPr lang="ru-RU" sz="1800" u="none" strike="noStrike" dirty="0" smtClean="0">
                          <a:effectLst/>
                        </a:rPr>
                        <a:t>2 665,2</a:t>
                      </a:r>
                      <a:endParaRPr lang="ru-RU" sz="1800" b="0" i="0" u="none" strike="noStrike" dirty="0">
                        <a:solidFill>
                          <a:srgbClr val="000000"/>
                        </a:solidFill>
                        <a:effectLst/>
                        <a:latin typeface="+mn-lt"/>
                        <a:cs typeface="Times New Roman" pitchFamily="18" charset="0"/>
                      </a:endParaRPr>
                    </a:p>
                  </a:txBody>
                  <a:tcPr marL="8255" marR="8255" marT="7620" marB="0" anchor="ctr"/>
                </a:tc>
                <a:tc>
                  <a:txBody>
                    <a:bodyPr/>
                    <a:lstStyle/>
                    <a:p>
                      <a:pPr algn="ctr" fontAlgn="ctr"/>
                      <a:r>
                        <a:rPr lang="ru-RU" sz="1800" u="none" strike="noStrike" dirty="0" smtClean="0">
                          <a:effectLst/>
                        </a:rPr>
                        <a:t>92,2</a:t>
                      </a:r>
                      <a:endParaRPr lang="ru-RU" sz="1800" b="0" i="0" u="none" strike="noStrike" dirty="0">
                        <a:solidFill>
                          <a:srgbClr val="000000"/>
                        </a:solidFill>
                        <a:effectLst/>
                        <a:latin typeface="+mn-lt"/>
                        <a:cs typeface="Times New Roman" pitchFamily="18" charset="0"/>
                      </a:endParaRPr>
                    </a:p>
                  </a:txBody>
                  <a:tcPr marL="8255" marR="8255" marT="7620" marB="0" anchor="ctr"/>
                </a:tc>
              </a:tr>
            </a:tbl>
          </a:graphicData>
        </a:graphic>
      </p:graphicFrame>
      <p:sp>
        <p:nvSpPr>
          <p:cNvPr id="6" name="Номер слайда 5"/>
          <p:cNvSpPr>
            <a:spLocks noGrp="1"/>
          </p:cNvSpPr>
          <p:nvPr>
            <p:ph type="sldNum" sz="quarter" idx="12"/>
          </p:nvPr>
        </p:nvSpPr>
        <p:spPr>
          <a:xfrm>
            <a:off x="4754880" y="6407945"/>
            <a:ext cx="396240" cy="365125"/>
          </a:xfrm>
        </p:spPr>
        <p:txBody>
          <a:bodyPr/>
          <a:lstStyle/>
          <a:p>
            <a:fld id="{DCD830A9-5F17-466D-9E40-1E5E06F64CC0}" type="slidenum">
              <a:rPr lang="ru-RU" smtClean="0"/>
              <a:pPr/>
              <a:t>9</a:t>
            </a:fld>
            <a:endParaRPr lang="ru-RU"/>
          </a:p>
        </p:txBody>
      </p:sp>
      <p:sp>
        <p:nvSpPr>
          <p:cNvPr id="5" name="TextBox 4"/>
          <p:cNvSpPr txBox="1"/>
          <p:nvPr/>
        </p:nvSpPr>
        <p:spPr>
          <a:xfrm>
            <a:off x="8381489" y="1304052"/>
            <a:ext cx="1084336" cy="369332"/>
          </a:xfrm>
          <a:prstGeom prst="rect">
            <a:avLst/>
          </a:prstGeom>
          <a:noFill/>
        </p:spPr>
        <p:txBody>
          <a:bodyPr wrap="none" rtlCol="0">
            <a:spAutoFit/>
          </a:bodyPr>
          <a:lstStyle/>
          <a:p>
            <a:r>
              <a:rPr lang="ru-RU" dirty="0" smtClean="0">
                <a:latin typeface="Times New Roman" pitchFamily="18" charset="0"/>
                <a:cs typeface="Times New Roman" pitchFamily="18" charset="0"/>
              </a:rPr>
              <a:t>млн. руб.</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35061794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Диаграмма 3"/>
          <p:cNvGraphicFramePr>
            <a:graphicFrameLocks/>
          </p:cNvGraphicFramePr>
          <p:nvPr>
            <p:extLst>
              <p:ext uri="{D42A27DB-BD31-4B8C-83A1-F6EECF244321}">
                <p14:modId xmlns:p14="http://schemas.microsoft.com/office/powerpoint/2010/main" val="3164825113"/>
              </p:ext>
            </p:extLst>
          </p:nvPr>
        </p:nvGraphicFramePr>
        <p:xfrm>
          <a:off x="584515" y="620689"/>
          <a:ext cx="8775425" cy="532859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63943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Объект 6"/>
          <p:cNvGraphicFramePr>
            <a:graphicFrameLocks noGrp="1"/>
          </p:cNvGraphicFramePr>
          <p:nvPr>
            <p:ph idx="1"/>
            <p:extLst>
              <p:ext uri="{D42A27DB-BD31-4B8C-83A1-F6EECF244321}">
                <p14:modId xmlns:p14="http://schemas.microsoft.com/office/powerpoint/2010/main" val="4192896558"/>
              </p:ext>
            </p:extLst>
          </p:nvPr>
        </p:nvGraphicFramePr>
        <p:xfrm>
          <a:off x="662523" y="188631"/>
          <a:ext cx="8754973" cy="6308224"/>
        </p:xfrm>
        <a:graphic>
          <a:graphicData uri="http://schemas.openxmlformats.org/drawingml/2006/table">
            <a:tbl>
              <a:tblPr firstRow="1" firstCol="1" bandRow="1">
                <a:tableStyleId>{5940675A-B579-460E-94D1-54222C63F5DA}</a:tableStyleId>
              </a:tblPr>
              <a:tblGrid>
                <a:gridCol w="5277688"/>
                <a:gridCol w="1294213"/>
                <a:gridCol w="1218083"/>
                <a:gridCol w="964989"/>
              </a:tblGrid>
              <a:tr h="575294">
                <a:tc gridSpan="4">
                  <a:txBody>
                    <a:bodyPr/>
                    <a:lstStyle/>
                    <a:p>
                      <a:pPr marL="0" indent="0" algn="ctr">
                        <a:spcAft>
                          <a:spcPts val="0"/>
                        </a:spcAft>
                      </a:pPr>
                      <a:endParaRPr lang="ru-RU" sz="1400" strike="noStrike" baseline="0" dirty="0" smtClean="0">
                        <a:effectLst/>
                      </a:endParaRPr>
                    </a:p>
                    <a:p>
                      <a:pPr marL="0" indent="0" algn="ctr">
                        <a:spcAft>
                          <a:spcPts val="0"/>
                        </a:spcAft>
                      </a:pPr>
                      <a:r>
                        <a:rPr lang="ru-RU" sz="1400" b="1" strike="noStrike" baseline="0" dirty="0" smtClean="0">
                          <a:effectLst/>
                        </a:rPr>
                        <a:t>Исполнение бюджета муниципального образования Кавказский район по доходам</a:t>
                      </a:r>
                      <a:endParaRPr lang="ru-RU" sz="1400" b="1" i="0" strike="noStrike" baseline="0" dirty="0" smtClean="0">
                        <a:solidFill>
                          <a:schemeClr val="tx1"/>
                        </a:solidFill>
                        <a:effectLst/>
                        <a:latin typeface="+mn-lt"/>
                        <a:ea typeface="Calibri"/>
                        <a:cs typeface="Times New Roman"/>
                      </a:endParaRPr>
                    </a:p>
                  </a:txBody>
                  <a:tcPr marL="48409" marR="48409" marT="0" marB="0"/>
                </a:tc>
                <a:tc hMerge="1">
                  <a:txBody>
                    <a:bodyPr/>
                    <a:lstStyle/>
                    <a:p>
                      <a:endParaRPr lang="ru-RU"/>
                    </a:p>
                  </a:txBody>
                  <a:tcPr/>
                </a:tc>
                <a:tc hMerge="1">
                  <a:txBody>
                    <a:bodyPr/>
                    <a:lstStyle/>
                    <a:p>
                      <a:endParaRPr lang="ru-RU"/>
                    </a:p>
                  </a:txBody>
                  <a:tcPr/>
                </a:tc>
                <a:tc hMerge="1">
                  <a:txBody>
                    <a:bodyPr/>
                    <a:lstStyle/>
                    <a:p>
                      <a:endParaRPr lang="ru-RU"/>
                    </a:p>
                  </a:txBody>
                  <a:tcPr/>
                </a:tc>
              </a:tr>
              <a:tr h="334716">
                <a:tc>
                  <a:txBody>
                    <a:bodyPr/>
                    <a:lstStyle/>
                    <a:p>
                      <a:pPr indent="431800" algn="ctr">
                        <a:spcAft>
                          <a:spcPts val="0"/>
                        </a:spcAft>
                      </a:pPr>
                      <a:r>
                        <a:rPr lang="ru-RU" sz="800" dirty="0">
                          <a:effectLst/>
                        </a:rPr>
                        <a:t>Наименование</a:t>
                      </a:r>
                      <a:endParaRPr lang="ru-RU" sz="800" b="0" dirty="0">
                        <a:effectLst/>
                        <a:latin typeface="+mn-lt"/>
                        <a:ea typeface="Calibri"/>
                        <a:cs typeface="Times New Roman"/>
                      </a:endParaRPr>
                    </a:p>
                  </a:txBody>
                  <a:tcPr marL="48409" marR="48409" marT="0" marB="0" anchor="ctr"/>
                </a:tc>
                <a:tc>
                  <a:txBody>
                    <a:bodyPr/>
                    <a:lstStyle/>
                    <a:p>
                      <a:pPr indent="36000" algn="ctr">
                        <a:spcAft>
                          <a:spcPts val="0"/>
                        </a:spcAft>
                      </a:pPr>
                      <a:r>
                        <a:rPr lang="ru-RU" sz="800" dirty="0">
                          <a:effectLst/>
                        </a:rPr>
                        <a:t>Утверждённое бюджетное назначение на </a:t>
                      </a:r>
                      <a:r>
                        <a:rPr lang="ru-RU" sz="800" dirty="0" smtClean="0">
                          <a:effectLst/>
                        </a:rPr>
                        <a:t>2019 год</a:t>
                      </a:r>
                      <a:endParaRPr lang="ru-RU" sz="800" b="0" dirty="0">
                        <a:effectLst/>
                        <a:latin typeface="+mn-lt"/>
                        <a:ea typeface="Calibri"/>
                        <a:cs typeface="Times New Roman"/>
                      </a:endParaRPr>
                    </a:p>
                  </a:txBody>
                  <a:tcPr marL="48409" marR="48409" marT="0" marB="0" anchor="ctr"/>
                </a:tc>
                <a:tc>
                  <a:txBody>
                    <a:bodyPr/>
                    <a:lstStyle/>
                    <a:p>
                      <a:pPr indent="36000" algn="ctr">
                        <a:spcAft>
                          <a:spcPts val="0"/>
                        </a:spcAft>
                      </a:pPr>
                      <a:r>
                        <a:rPr lang="ru-RU" sz="800" dirty="0">
                          <a:effectLst/>
                        </a:rPr>
                        <a:t>Фактическое исполнение за </a:t>
                      </a:r>
                      <a:r>
                        <a:rPr lang="ru-RU" sz="800" dirty="0" smtClean="0">
                          <a:effectLst/>
                        </a:rPr>
                        <a:t>2019  </a:t>
                      </a:r>
                      <a:r>
                        <a:rPr lang="ru-RU" sz="800" dirty="0">
                          <a:effectLst/>
                        </a:rPr>
                        <a:t>год</a:t>
                      </a:r>
                      <a:endParaRPr lang="ru-RU" sz="800" b="0" dirty="0">
                        <a:effectLst/>
                        <a:latin typeface="+mn-lt"/>
                        <a:ea typeface="Calibri"/>
                        <a:cs typeface="Times New Roman"/>
                      </a:endParaRPr>
                    </a:p>
                  </a:txBody>
                  <a:tcPr marL="48409" marR="48409" marT="0" marB="0" anchor="ctr"/>
                </a:tc>
                <a:tc>
                  <a:txBody>
                    <a:bodyPr/>
                    <a:lstStyle/>
                    <a:p>
                      <a:pPr indent="36000" algn="ctr">
                        <a:spcAft>
                          <a:spcPts val="0"/>
                        </a:spcAft>
                      </a:pPr>
                      <a:r>
                        <a:rPr lang="ru-RU" sz="800" dirty="0">
                          <a:effectLst/>
                        </a:rPr>
                        <a:t>% исполнения</a:t>
                      </a:r>
                      <a:endParaRPr lang="ru-RU" sz="800" b="0" dirty="0">
                        <a:effectLst/>
                        <a:latin typeface="+mn-lt"/>
                        <a:ea typeface="Calibri"/>
                        <a:cs typeface="Times New Roman"/>
                      </a:endParaRPr>
                    </a:p>
                  </a:txBody>
                  <a:tcPr marL="48409" marR="48409" marT="0" marB="0" anchor="ctr"/>
                </a:tc>
              </a:tr>
              <a:tr h="168321">
                <a:tc>
                  <a:txBody>
                    <a:bodyPr/>
                    <a:lstStyle/>
                    <a:p>
                      <a:pPr marL="1165225" indent="0" algn="l">
                        <a:spcAft>
                          <a:spcPts val="0"/>
                        </a:spcAft>
                      </a:pPr>
                      <a:r>
                        <a:rPr lang="ru-RU" sz="900" dirty="0">
                          <a:effectLst/>
                        </a:rPr>
                        <a:t>НАЛОГОВЫЕ И НЕНАЛОГОВЫЕ ДОХОДЫ</a:t>
                      </a:r>
                      <a:endParaRPr lang="ru-RU" sz="900" b="1" dirty="0">
                        <a:effectLst/>
                        <a:latin typeface="+mn-lt"/>
                        <a:ea typeface="Calibri"/>
                        <a:cs typeface="Times New Roman"/>
                      </a:endParaRPr>
                    </a:p>
                  </a:txBody>
                  <a:tcPr marL="48409" marR="48409" marT="0" marB="0" anchor="ctr"/>
                </a:tc>
                <a:tc>
                  <a:txBody>
                    <a:bodyPr/>
                    <a:lstStyle/>
                    <a:p>
                      <a:pPr indent="36000" algn="ctr">
                        <a:spcAft>
                          <a:spcPts val="0"/>
                        </a:spcAft>
                      </a:pPr>
                      <a:r>
                        <a:rPr lang="ru-RU" sz="900" dirty="0" smtClean="0">
                          <a:effectLst/>
                        </a:rPr>
                        <a:t>615 490,6</a:t>
                      </a:r>
                      <a:endParaRPr lang="ru-RU" sz="900" b="1" dirty="0">
                        <a:effectLst/>
                        <a:latin typeface="+mn-lt"/>
                        <a:ea typeface="Calibri"/>
                        <a:cs typeface="Times New Roman"/>
                      </a:endParaRPr>
                    </a:p>
                  </a:txBody>
                  <a:tcPr marL="48409" marR="48409" marT="0" marB="0" anchor="ctr"/>
                </a:tc>
                <a:tc>
                  <a:txBody>
                    <a:bodyPr/>
                    <a:lstStyle/>
                    <a:p>
                      <a:pPr indent="36000" algn="ctr">
                        <a:spcAft>
                          <a:spcPts val="0"/>
                        </a:spcAft>
                      </a:pPr>
                      <a:r>
                        <a:rPr lang="ru-RU" sz="900" b="1" dirty="0" smtClean="0">
                          <a:effectLst/>
                          <a:latin typeface="+mn-lt"/>
                          <a:ea typeface="Calibri"/>
                          <a:cs typeface="Times New Roman"/>
                        </a:rPr>
                        <a:t>631 437,2</a:t>
                      </a:r>
                      <a:endParaRPr lang="ru-RU" sz="900" b="1" dirty="0">
                        <a:effectLst/>
                        <a:latin typeface="+mn-lt"/>
                        <a:ea typeface="Calibri"/>
                        <a:cs typeface="Times New Roman"/>
                      </a:endParaRPr>
                    </a:p>
                  </a:txBody>
                  <a:tcPr marL="48409" marR="48409" marT="0" marB="0" anchor="ctr"/>
                </a:tc>
                <a:tc>
                  <a:txBody>
                    <a:bodyPr/>
                    <a:lstStyle/>
                    <a:p>
                      <a:pPr indent="36000" algn="ctr">
                        <a:spcAft>
                          <a:spcPts val="0"/>
                        </a:spcAft>
                      </a:pPr>
                      <a:r>
                        <a:rPr lang="ru-RU" sz="900" b="1" dirty="0" smtClean="0">
                          <a:effectLst/>
                          <a:latin typeface="+mn-lt"/>
                          <a:ea typeface="Calibri"/>
                          <a:cs typeface="Times New Roman"/>
                        </a:rPr>
                        <a:t>102,6</a:t>
                      </a:r>
                      <a:endParaRPr lang="ru-RU" sz="900" b="1" dirty="0">
                        <a:effectLst/>
                        <a:latin typeface="+mn-lt"/>
                        <a:ea typeface="Calibri"/>
                        <a:cs typeface="Times New Roman"/>
                      </a:endParaRPr>
                    </a:p>
                  </a:txBody>
                  <a:tcPr marL="48409" marR="48409" marT="0" marB="0" anchor="ctr"/>
                </a:tc>
              </a:tr>
              <a:tr h="198066">
                <a:tc>
                  <a:txBody>
                    <a:bodyPr/>
                    <a:lstStyle/>
                    <a:p>
                      <a:pPr marL="0" indent="0" algn="l">
                        <a:spcAft>
                          <a:spcPts val="0"/>
                        </a:spcAft>
                      </a:pPr>
                      <a:r>
                        <a:rPr lang="ru-RU" sz="1000" dirty="0">
                          <a:effectLst/>
                        </a:rPr>
                        <a:t>Налог на прибыль организаций</a:t>
                      </a:r>
                      <a:endParaRPr lang="ru-RU" sz="1000" b="0" dirty="0">
                        <a:effectLst/>
                        <a:latin typeface="+mn-lt"/>
                        <a:ea typeface="Calibri"/>
                        <a:cs typeface="Times New Roman"/>
                      </a:endParaRPr>
                    </a:p>
                  </a:txBody>
                  <a:tcPr marL="48409" marR="48409" marT="0" marB="0" anchor="ctr"/>
                </a:tc>
                <a:tc>
                  <a:txBody>
                    <a:bodyPr/>
                    <a:lstStyle/>
                    <a:p>
                      <a:pPr indent="36000" algn="ctr">
                        <a:spcAft>
                          <a:spcPts val="0"/>
                        </a:spcAft>
                      </a:pPr>
                      <a:r>
                        <a:rPr lang="ru-RU" sz="1000" b="0" dirty="0" smtClean="0">
                          <a:effectLst/>
                          <a:latin typeface="+mn-lt"/>
                          <a:ea typeface="Calibri"/>
                          <a:cs typeface="Times New Roman"/>
                        </a:rPr>
                        <a:t>10 750,0</a:t>
                      </a:r>
                      <a:endParaRPr lang="ru-RU" sz="1000" b="0" dirty="0">
                        <a:effectLst/>
                        <a:latin typeface="+mn-lt"/>
                        <a:ea typeface="Calibri"/>
                        <a:cs typeface="Times New Roman"/>
                      </a:endParaRPr>
                    </a:p>
                  </a:txBody>
                  <a:tcPr marL="48409" marR="48409" marT="0" marB="0" anchor="ctr"/>
                </a:tc>
                <a:tc>
                  <a:txBody>
                    <a:bodyPr/>
                    <a:lstStyle/>
                    <a:p>
                      <a:pPr indent="36000" algn="ctr">
                        <a:spcAft>
                          <a:spcPts val="0"/>
                        </a:spcAft>
                      </a:pPr>
                      <a:r>
                        <a:rPr lang="ru-RU" sz="1000" b="0" dirty="0" smtClean="0">
                          <a:effectLst/>
                          <a:latin typeface="+mn-lt"/>
                          <a:ea typeface="Calibri"/>
                          <a:cs typeface="Times New Roman"/>
                        </a:rPr>
                        <a:t>10 603,1</a:t>
                      </a:r>
                      <a:endParaRPr lang="ru-RU" sz="1000" b="0" dirty="0">
                        <a:effectLst/>
                        <a:latin typeface="+mn-lt"/>
                        <a:ea typeface="Calibri"/>
                        <a:cs typeface="Times New Roman"/>
                      </a:endParaRPr>
                    </a:p>
                  </a:txBody>
                  <a:tcPr marL="48409" marR="48409" marT="0" marB="0" anchor="ctr"/>
                </a:tc>
                <a:tc>
                  <a:txBody>
                    <a:bodyPr/>
                    <a:lstStyle/>
                    <a:p>
                      <a:pPr indent="36000" algn="ctr">
                        <a:spcAft>
                          <a:spcPts val="0"/>
                        </a:spcAft>
                      </a:pPr>
                      <a:r>
                        <a:rPr lang="ru-RU" sz="1000" b="0" dirty="0" smtClean="0">
                          <a:effectLst/>
                          <a:latin typeface="+mn-lt"/>
                          <a:ea typeface="Calibri"/>
                          <a:cs typeface="Times New Roman"/>
                        </a:rPr>
                        <a:t>98,6</a:t>
                      </a:r>
                      <a:endParaRPr lang="ru-RU" sz="1000" b="0" dirty="0">
                        <a:effectLst/>
                        <a:latin typeface="+mn-lt"/>
                        <a:ea typeface="Calibri"/>
                        <a:cs typeface="Times New Roman"/>
                      </a:endParaRPr>
                    </a:p>
                  </a:txBody>
                  <a:tcPr marL="48409" marR="48409" marT="0" marB="0" anchor="ctr"/>
                </a:tc>
              </a:tr>
              <a:tr h="198066">
                <a:tc>
                  <a:txBody>
                    <a:bodyPr/>
                    <a:lstStyle/>
                    <a:p>
                      <a:pPr marL="1588" indent="-1588" algn="l">
                        <a:spcAft>
                          <a:spcPts val="0"/>
                        </a:spcAft>
                      </a:pPr>
                      <a:r>
                        <a:rPr lang="ru-RU" sz="1000" dirty="0">
                          <a:effectLst/>
                        </a:rPr>
                        <a:t>Налог на доходы физических лиц</a:t>
                      </a:r>
                      <a:endParaRPr lang="ru-RU" sz="1000" b="0" dirty="0">
                        <a:effectLst/>
                        <a:latin typeface="+mn-lt"/>
                        <a:ea typeface="Calibri"/>
                        <a:cs typeface="Times New Roman"/>
                      </a:endParaRPr>
                    </a:p>
                  </a:txBody>
                  <a:tcPr marL="48409" marR="48409" marT="0" marB="0" anchor="ctr"/>
                </a:tc>
                <a:tc>
                  <a:txBody>
                    <a:bodyPr/>
                    <a:lstStyle/>
                    <a:p>
                      <a:pPr indent="36000" algn="ctr">
                        <a:spcAft>
                          <a:spcPts val="0"/>
                        </a:spcAft>
                      </a:pPr>
                      <a:r>
                        <a:rPr lang="ru-RU" sz="1000" b="0" dirty="0" smtClean="0">
                          <a:effectLst/>
                          <a:latin typeface="+mn-lt"/>
                          <a:ea typeface="Calibri"/>
                          <a:cs typeface="Times New Roman"/>
                        </a:rPr>
                        <a:t>385 862,9</a:t>
                      </a:r>
                      <a:endParaRPr lang="ru-RU" sz="1000" b="0" dirty="0">
                        <a:effectLst/>
                        <a:latin typeface="+mn-lt"/>
                        <a:ea typeface="Calibri"/>
                        <a:cs typeface="Times New Roman"/>
                      </a:endParaRPr>
                    </a:p>
                  </a:txBody>
                  <a:tcPr marL="48409" marR="48409" marT="0" marB="0" anchor="ctr"/>
                </a:tc>
                <a:tc>
                  <a:txBody>
                    <a:bodyPr/>
                    <a:lstStyle/>
                    <a:p>
                      <a:pPr indent="36000" algn="ctr">
                        <a:spcAft>
                          <a:spcPts val="0"/>
                        </a:spcAft>
                      </a:pPr>
                      <a:r>
                        <a:rPr lang="ru-RU" sz="1000" b="0" dirty="0" smtClean="0">
                          <a:effectLst/>
                          <a:latin typeface="+mn-lt"/>
                          <a:ea typeface="Calibri"/>
                          <a:cs typeface="Times New Roman"/>
                        </a:rPr>
                        <a:t>393 239,5</a:t>
                      </a:r>
                      <a:endParaRPr lang="ru-RU" sz="1000" b="0" dirty="0">
                        <a:effectLst/>
                        <a:latin typeface="+mn-lt"/>
                        <a:ea typeface="Calibri"/>
                        <a:cs typeface="Times New Roman"/>
                      </a:endParaRPr>
                    </a:p>
                  </a:txBody>
                  <a:tcPr marL="48409" marR="48409" marT="0" marB="0" anchor="ctr"/>
                </a:tc>
                <a:tc>
                  <a:txBody>
                    <a:bodyPr/>
                    <a:lstStyle/>
                    <a:p>
                      <a:pPr indent="36000" algn="ctr">
                        <a:spcAft>
                          <a:spcPts val="0"/>
                        </a:spcAft>
                      </a:pPr>
                      <a:r>
                        <a:rPr lang="ru-RU" sz="1000" b="0" dirty="0" smtClean="0">
                          <a:effectLst/>
                          <a:latin typeface="+mn-lt"/>
                          <a:ea typeface="Calibri"/>
                          <a:cs typeface="Times New Roman"/>
                        </a:rPr>
                        <a:t>101,9</a:t>
                      </a:r>
                      <a:endParaRPr lang="ru-RU" sz="1000" b="0" dirty="0">
                        <a:effectLst/>
                        <a:latin typeface="+mn-lt"/>
                        <a:ea typeface="Calibri"/>
                        <a:cs typeface="Times New Roman"/>
                      </a:endParaRPr>
                    </a:p>
                  </a:txBody>
                  <a:tcPr marL="48409" marR="48409" marT="0" marB="0" anchor="ctr"/>
                </a:tc>
              </a:tr>
              <a:tr h="257774">
                <a:tc>
                  <a:txBody>
                    <a:bodyPr/>
                    <a:lstStyle/>
                    <a:p>
                      <a:pPr marL="0" indent="0" algn="l">
                        <a:spcAft>
                          <a:spcPts val="0"/>
                        </a:spcAft>
                      </a:pPr>
                      <a:r>
                        <a:rPr lang="ru-RU" sz="1000" dirty="0" smtClean="0">
                          <a:effectLst/>
                        </a:rPr>
                        <a:t>Акцизы по подакцизным товарам (продукции), производимым на территории Российской Федерации</a:t>
                      </a:r>
                      <a:endParaRPr lang="ru-RU" sz="1000" b="0" dirty="0">
                        <a:effectLst/>
                        <a:latin typeface="+mn-lt"/>
                        <a:ea typeface="Calibri"/>
                        <a:cs typeface="Times New Roman"/>
                      </a:endParaRPr>
                    </a:p>
                  </a:txBody>
                  <a:tcPr marL="48409" marR="48409" marT="0" marB="0" anchor="ctr"/>
                </a:tc>
                <a:tc>
                  <a:txBody>
                    <a:bodyPr/>
                    <a:lstStyle/>
                    <a:p>
                      <a:pPr indent="36000" algn="ctr">
                        <a:spcAft>
                          <a:spcPts val="0"/>
                        </a:spcAft>
                      </a:pPr>
                      <a:r>
                        <a:rPr lang="ru-RU" sz="1000" b="0" dirty="0" smtClean="0">
                          <a:effectLst/>
                          <a:latin typeface="+mn-lt"/>
                          <a:ea typeface="Calibri"/>
                          <a:cs typeface="Times New Roman"/>
                        </a:rPr>
                        <a:t>2 028,7</a:t>
                      </a:r>
                      <a:endParaRPr lang="ru-RU" sz="1000" b="0" dirty="0">
                        <a:effectLst/>
                        <a:latin typeface="+mn-lt"/>
                        <a:ea typeface="Calibri"/>
                        <a:cs typeface="Times New Roman"/>
                      </a:endParaRPr>
                    </a:p>
                  </a:txBody>
                  <a:tcPr marL="48409" marR="48409" marT="0" marB="0" anchor="ctr"/>
                </a:tc>
                <a:tc>
                  <a:txBody>
                    <a:bodyPr/>
                    <a:lstStyle/>
                    <a:p>
                      <a:pPr indent="36000" algn="ctr">
                        <a:spcAft>
                          <a:spcPts val="0"/>
                        </a:spcAft>
                      </a:pPr>
                      <a:r>
                        <a:rPr lang="ru-RU" sz="1000" b="0" dirty="0" smtClean="0">
                          <a:effectLst/>
                          <a:latin typeface="+mn-lt"/>
                          <a:ea typeface="Calibri"/>
                          <a:cs typeface="Times New Roman"/>
                        </a:rPr>
                        <a:t>2 245,4</a:t>
                      </a:r>
                      <a:endParaRPr lang="ru-RU" sz="1000" b="0" dirty="0">
                        <a:effectLst/>
                        <a:latin typeface="+mn-lt"/>
                        <a:ea typeface="Calibri"/>
                        <a:cs typeface="Times New Roman"/>
                      </a:endParaRPr>
                    </a:p>
                  </a:txBody>
                  <a:tcPr marL="48409" marR="48409" marT="0" marB="0" anchor="ctr"/>
                </a:tc>
                <a:tc>
                  <a:txBody>
                    <a:bodyPr/>
                    <a:lstStyle/>
                    <a:p>
                      <a:pPr indent="36000" algn="ctr">
                        <a:spcAft>
                          <a:spcPts val="0"/>
                        </a:spcAft>
                      </a:pPr>
                      <a:r>
                        <a:rPr lang="ru-RU" sz="1000" b="0" dirty="0" smtClean="0">
                          <a:effectLst/>
                          <a:latin typeface="+mn-lt"/>
                          <a:ea typeface="Calibri"/>
                          <a:cs typeface="Times New Roman"/>
                        </a:rPr>
                        <a:t>110,7</a:t>
                      </a:r>
                      <a:endParaRPr lang="ru-RU" sz="1000" b="0" dirty="0">
                        <a:effectLst/>
                        <a:latin typeface="+mn-lt"/>
                        <a:ea typeface="Calibri"/>
                        <a:cs typeface="Times New Roman"/>
                      </a:endParaRPr>
                    </a:p>
                  </a:txBody>
                  <a:tcPr marL="48409" marR="48409" marT="0" marB="0" anchor="ctr"/>
                </a:tc>
              </a:tr>
              <a:tr h="284985">
                <a:tc>
                  <a:txBody>
                    <a:bodyPr/>
                    <a:lstStyle/>
                    <a:p>
                      <a:pPr marL="1588" indent="-1588" algn="l">
                        <a:spcAft>
                          <a:spcPts val="0"/>
                        </a:spcAft>
                      </a:pPr>
                      <a:r>
                        <a:rPr lang="ru-RU" sz="1000" dirty="0">
                          <a:effectLst/>
                        </a:rPr>
                        <a:t>Налог, взимаемый в связи с применением упрощенной системы налогообложения</a:t>
                      </a:r>
                      <a:endParaRPr lang="ru-RU" sz="1000" b="0" dirty="0">
                        <a:effectLst/>
                        <a:latin typeface="+mn-lt"/>
                        <a:ea typeface="Calibri"/>
                        <a:cs typeface="Times New Roman"/>
                      </a:endParaRPr>
                    </a:p>
                  </a:txBody>
                  <a:tcPr marL="48409" marR="48409" marT="0" marB="0" anchor="ctr"/>
                </a:tc>
                <a:tc>
                  <a:txBody>
                    <a:bodyPr/>
                    <a:lstStyle/>
                    <a:p>
                      <a:pPr indent="36000" algn="ctr">
                        <a:spcAft>
                          <a:spcPts val="0"/>
                        </a:spcAft>
                      </a:pPr>
                      <a:r>
                        <a:rPr lang="ru-RU" sz="1000" b="0" dirty="0" smtClean="0">
                          <a:effectLst/>
                          <a:latin typeface="+mn-lt"/>
                          <a:ea typeface="Calibri"/>
                          <a:cs typeface="Times New Roman"/>
                        </a:rPr>
                        <a:t>47 541,0</a:t>
                      </a:r>
                      <a:endParaRPr lang="ru-RU" sz="1000" b="0" dirty="0">
                        <a:effectLst/>
                        <a:latin typeface="+mn-lt"/>
                        <a:ea typeface="Calibri"/>
                        <a:cs typeface="Times New Roman"/>
                      </a:endParaRPr>
                    </a:p>
                  </a:txBody>
                  <a:tcPr marL="48409" marR="48409" marT="0" marB="0" anchor="ctr"/>
                </a:tc>
                <a:tc>
                  <a:txBody>
                    <a:bodyPr/>
                    <a:lstStyle/>
                    <a:p>
                      <a:pPr indent="36000" algn="ctr">
                        <a:spcAft>
                          <a:spcPts val="0"/>
                        </a:spcAft>
                      </a:pPr>
                      <a:r>
                        <a:rPr lang="ru-RU" sz="1000" b="0" dirty="0" smtClean="0">
                          <a:effectLst/>
                          <a:latin typeface="+mn-lt"/>
                          <a:ea typeface="Calibri"/>
                          <a:cs typeface="Times New Roman"/>
                        </a:rPr>
                        <a:t>47 410,4</a:t>
                      </a:r>
                    </a:p>
                  </a:txBody>
                  <a:tcPr marL="48409" marR="48409" marT="0" marB="0" anchor="ctr"/>
                </a:tc>
                <a:tc>
                  <a:txBody>
                    <a:bodyPr/>
                    <a:lstStyle/>
                    <a:p>
                      <a:pPr indent="36000" algn="ctr">
                        <a:spcAft>
                          <a:spcPts val="0"/>
                        </a:spcAft>
                      </a:pPr>
                      <a:r>
                        <a:rPr lang="ru-RU" sz="1000" b="0" dirty="0" smtClean="0">
                          <a:effectLst/>
                          <a:latin typeface="+mn-lt"/>
                          <a:ea typeface="Calibri"/>
                          <a:cs typeface="Times New Roman"/>
                        </a:rPr>
                        <a:t>101,8</a:t>
                      </a:r>
                      <a:endParaRPr lang="ru-RU" sz="1000" b="0" dirty="0">
                        <a:effectLst/>
                        <a:latin typeface="+mn-lt"/>
                        <a:ea typeface="Calibri"/>
                        <a:cs typeface="Times New Roman"/>
                      </a:endParaRPr>
                    </a:p>
                  </a:txBody>
                  <a:tcPr marL="48409" marR="48409" marT="0" marB="0" anchor="ctr"/>
                </a:tc>
              </a:tr>
              <a:tr h="218181">
                <a:tc>
                  <a:txBody>
                    <a:bodyPr/>
                    <a:lstStyle/>
                    <a:p>
                      <a:pPr marL="0" indent="0" algn="l">
                        <a:spcAft>
                          <a:spcPts val="0"/>
                        </a:spcAft>
                      </a:pPr>
                      <a:r>
                        <a:rPr lang="ru-RU" sz="1000" dirty="0">
                          <a:effectLst/>
                        </a:rPr>
                        <a:t>Единый налог на вмененный доход для отдельных видов деятельности</a:t>
                      </a:r>
                      <a:endParaRPr lang="ru-RU" sz="1000" b="0" dirty="0">
                        <a:effectLst/>
                        <a:latin typeface="+mn-lt"/>
                        <a:ea typeface="Calibri"/>
                        <a:cs typeface="Times New Roman"/>
                      </a:endParaRPr>
                    </a:p>
                  </a:txBody>
                  <a:tcPr marL="48409" marR="48409" marT="0" marB="0" anchor="ctr"/>
                </a:tc>
                <a:tc>
                  <a:txBody>
                    <a:bodyPr/>
                    <a:lstStyle/>
                    <a:p>
                      <a:pPr indent="36000" algn="ctr">
                        <a:spcAft>
                          <a:spcPts val="0"/>
                        </a:spcAft>
                      </a:pPr>
                      <a:r>
                        <a:rPr lang="ru-RU" sz="1000" b="0" dirty="0" smtClean="0">
                          <a:effectLst/>
                          <a:latin typeface="+mn-lt"/>
                          <a:ea typeface="Calibri"/>
                          <a:cs typeface="Times New Roman"/>
                        </a:rPr>
                        <a:t>67 000,0</a:t>
                      </a:r>
                      <a:endParaRPr lang="ru-RU" sz="1000" b="0" dirty="0">
                        <a:effectLst/>
                        <a:latin typeface="+mn-lt"/>
                        <a:ea typeface="Calibri"/>
                        <a:cs typeface="Times New Roman"/>
                      </a:endParaRPr>
                    </a:p>
                  </a:txBody>
                  <a:tcPr marL="48409" marR="48409" marT="0" marB="0" anchor="ctr"/>
                </a:tc>
                <a:tc>
                  <a:txBody>
                    <a:bodyPr/>
                    <a:lstStyle/>
                    <a:p>
                      <a:pPr indent="36000" algn="ctr">
                        <a:spcAft>
                          <a:spcPts val="0"/>
                        </a:spcAft>
                      </a:pPr>
                      <a:r>
                        <a:rPr lang="ru-RU" sz="1000" b="0" dirty="0" smtClean="0">
                          <a:effectLst/>
                          <a:latin typeface="+mn-lt"/>
                          <a:ea typeface="Calibri"/>
                          <a:cs typeface="Times New Roman"/>
                        </a:rPr>
                        <a:t>69 245,6</a:t>
                      </a:r>
                      <a:endParaRPr lang="ru-RU" sz="1000" b="0" dirty="0">
                        <a:effectLst/>
                        <a:latin typeface="+mn-lt"/>
                        <a:ea typeface="Calibri"/>
                        <a:cs typeface="Times New Roman"/>
                      </a:endParaRPr>
                    </a:p>
                  </a:txBody>
                  <a:tcPr marL="48409" marR="48409" marT="0" marB="0" anchor="ctr"/>
                </a:tc>
                <a:tc>
                  <a:txBody>
                    <a:bodyPr/>
                    <a:lstStyle/>
                    <a:p>
                      <a:pPr indent="36000" algn="ctr">
                        <a:spcAft>
                          <a:spcPts val="0"/>
                        </a:spcAft>
                      </a:pPr>
                      <a:r>
                        <a:rPr lang="ru-RU" sz="1000" b="0" dirty="0" smtClean="0">
                          <a:effectLst/>
                          <a:latin typeface="+mn-lt"/>
                          <a:ea typeface="Calibri"/>
                          <a:cs typeface="Times New Roman"/>
                        </a:rPr>
                        <a:t>103,4</a:t>
                      </a:r>
                      <a:endParaRPr lang="ru-RU" sz="1000" b="0" dirty="0">
                        <a:effectLst/>
                        <a:latin typeface="+mn-lt"/>
                        <a:ea typeface="Calibri"/>
                        <a:cs typeface="Times New Roman"/>
                      </a:endParaRPr>
                    </a:p>
                  </a:txBody>
                  <a:tcPr marL="48409" marR="48409" marT="0" marB="0" anchor="ctr"/>
                </a:tc>
              </a:tr>
              <a:tr h="198066">
                <a:tc>
                  <a:txBody>
                    <a:bodyPr/>
                    <a:lstStyle/>
                    <a:p>
                      <a:pPr marL="1588" indent="-1588" algn="l">
                        <a:spcAft>
                          <a:spcPts val="0"/>
                        </a:spcAft>
                      </a:pPr>
                      <a:r>
                        <a:rPr lang="ru-RU" sz="1000" dirty="0">
                          <a:effectLst/>
                        </a:rPr>
                        <a:t>Единый сельскохозяйственный налог</a:t>
                      </a:r>
                      <a:endParaRPr lang="ru-RU" sz="1000" b="0" dirty="0">
                        <a:effectLst/>
                        <a:latin typeface="+mn-lt"/>
                        <a:ea typeface="Calibri"/>
                        <a:cs typeface="Times New Roman"/>
                      </a:endParaRPr>
                    </a:p>
                  </a:txBody>
                  <a:tcPr marL="48409" marR="48409" marT="0" marB="0" anchor="ctr"/>
                </a:tc>
                <a:tc>
                  <a:txBody>
                    <a:bodyPr/>
                    <a:lstStyle/>
                    <a:p>
                      <a:pPr indent="36000" algn="ctr">
                        <a:spcAft>
                          <a:spcPts val="0"/>
                        </a:spcAft>
                      </a:pPr>
                      <a:r>
                        <a:rPr lang="ru-RU" sz="1000" b="0" dirty="0" smtClean="0">
                          <a:effectLst/>
                          <a:latin typeface="+mn-lt"/>
                          <a:ea typeface="Calibri"/>
                          <a:cs typeface="Times New Roman"/>
                        </a:rPr>
                        <a:t>32 509,9</a:t>
                      </a:r>
                      <a:endParaRPr lang="ru-RU" sz="1000" b="0" dirty="0">
                        <a:effectLst/>
                        <a:latin typeface="+mn-lt"/>
                        <a:ea typeface="Calibri"/>
                        <a:cs typeface="Times New Roman"/>
                      </a:endParaRPr>
                    </a:p>
                  </a:txBody>
                  <a:tcPr marL="48409" marR="48409" marT="0" marB="0" anchor="ctr"/>
                </a:tc>
                <a:tc>
                  <a:txBody>
                    <a:bodyPr/>
                    <a:lstStyle/>
                    <a:p>
                      <a:pPr indent="36000" algn="ctr">
                        <a:spcAft>
                          <a:spcPts val="0"/>
                        </a:spcAft>
                      </a:pPr>
                      <a:r>
                        <a:rPr lang="ru-RU" sz="1000" b="0" dirty="0" smtClean="0">
                          <a:effectLst/>
                          <a:latin typeface="+mn-lt"/>
                          <a:ea typeface="Calibri"/>
                          <a:cs typeface="Times New Roman"/>
                        </a:rPr>
                        <a:t>32 729,3</a:t>
                      </a:r>
                      <a:endParaRPr lang="ru-RU" sz="1000" b="0" dirty="0">
                        <a:effectLst/>
                        <a:latin typeface="+mn-lt"/>
                        <a:ea typeface="Calibri"/>
                        <a:cs typeface="Times New Roman"/>
                      </a:endParaRPr>
                    </a:p>
                  </a:txBody>
                  <a:tcPr marL="48409" marR="48409" marT="0" marB="0" anchor="ctr"/>
                </a:tc>
                <a:tc>
                  <a:txBody>
                    <a:bodyPr/>
                    <a:lstStyle/>
                    <a:p>
                      <a:pPr indent="36000" algn="ctr">
                        <a:spcAft>
                          <a:spcPts val="0"/>
                        </a:spcAft>
                      </a:pPr>
                      <a:r>
                        <a:rPr lang="ru-RU" sz="1000" b="0" dirty="0" smtClean="0">
                          <a:effectLst/>
                          <a:latin typeface="+mn-lt"/>
                          <a:ea typeface="Calibri"/>
                          <a:cs typeface="Times New Roman"/>
                        </a:rPr>
                        <a:t>100,7</a:t>
                      </a:r>
                      <a:endParaRPr lang="ru-RU" sz="1000" b="0" dirty="0">
                        <a:effectLst/>
                        <a:latin typeface="+mn-lt"/>
                        <a:ea typeface="Calibri"/>
                        <a:cs typeface="Times New Roman"/>
                      </a:endParaRPr>
                    </a:p>
                  </a:txBody>
                  <a:tcPr marL="48409" marR="48409" marT="0" marB="0" anchor="ctr"/>
                </a:tc>
              </a:tr>
              <a:tr h="284985">
                <a:tc>
                  <a:txBody>
                    <a:bodyPr/>
                    <a:lstStyle/>
                    <a:p>
                      <a:pPr marL="0" indent="0" algn="l">
                        <a:spcAft>
                          <a:spcPts val="0"/>
                        </a:spcAft>
                      </a:pPr>
                      <a:r>
                        <a:rPr lang="ru-RU" sz="1000" dirty="0">
                          <a:effectLst/>
                        </a:rPr>
                        <a:t>Налог, взимаемый в связи с применением патентной системы налогообложения</a:t>
                      </a:r>
                      <a:endParaRPr lang="ru-RU" sz="1000" b="0" dirty="0">
                        <a:effectLst/>
                        <a:latin typeface="+mn-lt"/>
                        <a:ea typeface="Calibri"/>
                        <a:cs typeface="Times New Roman"/>
                      </a:endParaRPr>
                    </a:p>
                  </a:txBody>
                  <a:tcPr marL="48409" marR="48409" marT="0" marB="0" anchor="ctr"/>
                </a:tc>
                <a:tc>
                  <a:txBody>
                    <a:bodyPr/>
                    <a:lstStyle/>
                    <a:p>
                      <a:pPr indent="36000" algn="ctr">
                        <a:spcAft>
                          <a:spcPts val="0"/>
                        </a:spcAft>
                      </a:pPr>
                      <a:r>
                        <a:rPr lang="ru-RU" sz="1000" b="0" dirty="0" smtClean="0">
                          <a:effectLst/>
                          <a:latin typeface="+mn-lt"/>
                          <a:ea typeface="Calibri"/>
                          <a:cs typeface="Times New Roman"/>
                        </a:rPr>
                        <a:t>500,0</a:t>
                      </a:r>
                      <a:endParaRPr lang="ru-RU" sz="1000" b="0" dirty="0">
                        <a:effectLst/>
                        <a:latin typeface="+mn-lt"/>
                        <a:ea typeface="Calibri"/>
                        <a:cs typeface="Times New Roman"/>
                      </a:endParaRPr>
                    </a:p>
                  </a:txBody>
                  <a:tcPr marL="48409" marR="48409" marT="0" marB="0" anchor="ctr"/>
                </a:tc>
                <a:tc>
                  <a:txBody>
                    <a:bodyPr/>
                    <a:lstStyle/>
                    <a:p>
                      <a:pPr indent="36000" algn="ctr">
                        <a:spcAft>
                          <a:spcPts val="0"/>
                        </a:spcAft>
                      </a:pPr>
                      <a:r>
                        <a:rPr lang="ru-RU" sz="1000" b="0" dirty="0" smtClean="0">
                          <a:effectLst/>
                          <a:latin typeface="+mn-lt"/>
                          <a:ea typeface="Calibri"/>
                          <a:cs typeface="Times New Roman"/>
                        </a:rPr>
                        <a:t>690,3</a:t>
                      </a:r>
                      <a:endParaRPr lang="ru-RU" sz="1000" b="0" dirty="0">
                        <a:effectLst/>
                        <a:latin typeface="+mn-lt"/>
                        <a:ea typeface="Calibri"/>
                        <a:cs typeface="Times New Roman"/>
                      </a:endParaRPr>
                    </a:p>
                  </a:txBody>
                  <a:tcPr marL="48409" marR="48409" marT="0" marB="0" anchor="ctr"/>
                </a:tc>
                <a:tc>
                  <a:txBody>
                    <a:bodyPr/>
                    <a:lstStyle/>
                    <a:p>
                      <a:pPr indent="36000" algn="ctr">
                        <a:spcAft>
                          <a:spcPts val="0"/>
                        </a:spcAft>
                      </a:pPr>
                      <a:r>
                        <a:rPr lang="ru-RU" sz="1000" b="0" dirty="0" smtClean="0">
                          <a:effectLst/>
                          <a:latin typeface="+mn-lt"/>
                          <a:ea typeface="Calibri"/>
                          <a:cs typeface="Times New Roman"/>
                        </a:rPr>
                        <a:t>138,1</a:t>
                      </a:r>
                      <a:endParaRPr lang="ru-RU" sz="1000" b="0" dirty="0">
                        <a:effectLst/>
                        <a:latin typeface="+mn-lt"/>
                        <a:ea typeface="Calibri"/>
                        <a:cs typeface="Times New Roman"/>
                      </a:endParaRPr>
                    </a:p>
                  </a:txBody>
                  <a:tcPr marL="48409" marR="48409" marT="0" marB="0" anchor="ctr"/>
                </a:tc>
              </a:tr>
              <a:tr h="258865">
                <a:tc>
                  <a:txBody>
                    <a:bodyPr/>
                    <a:lstStyle/>
                    <a:p>
                      <a:pPr marL="0" indent="0" algn="l">
                        <a:spcAft>
                          <a:spcPts val="0"/>
                        </a:spcAft>
                      </a:pPr>
                      <a:r>
                        <a:rPr lang="ru-RU" sz="1000" dirty="0">
                          <a:effectLst/>
                        </a:rPr>
                        <a:t>Государственная пошлина</a:t>
                      </a:r>
                      <a:endParaRPr lang="ru-RU" sz="1000" b="0" dirty="0">
                        <a:effectLst/>
                        <a:latin typeface="+mn-lt"/>
                        <a:ea typeface="Calibri"/>
                        <a:cs typeface="Times New Roman"/>
                      </a:endParaRPr>
                    </a:p>
                  </a:txBody>
                  <a:tcPr marL="48409" marR="48409" marT="0" marB="0" anchor="ctr"/>
                </a:tc>
                <a:tc>
                  <a:txBody>
                    <a:bodyPr/>
                    <a:lstStyle/>
                    <a:p>
                      <a:pPr indent="36000" algn="ctr">
                        <a:spcAft>
                          <a:spcPts val="0"/>
                        </a:spcAft>
                      </a:pPr>
                      <a:r>
                        <a:rPr lang="ru-RU" sz="1000" b="0" dirty="0" smtClean="0">
                          <a:effectLst/>
                          <a:latin typeface="+mn-lt"/>
                          <a:ea typeface="Calibri"/>
                          <a:cs typeface="Times New Roman"/>
                        </a:rPr>
                        <a:t>13 350,0</a:t>
                      </a:r>
                      <a:endParaRPr lang="ru-RU" sz="1000" b="0" dirty="0">
                        <a:effectLst/>
                        <a:latin typeface="+mn-lt"/>
                        <a:ea typeface="Calibri"/>
                        <a:cs typeface="Times New Roman"/>
                      </a:endParaRPr>
                    </a:p>
                  </a:txBody>
                  <a:tcPr marL="48409" marR="48409" marT="0" marB="0" anchor="ctr"/>
                </a:tc>
                <a:tc>
                  <a:txBody>
                    <a:bodyPr/>
                    <a:lstStyle/>
                    <a:p>
                      <a:pPr indent="36000" algn="ctr">
                        <a:spcAft>
                          <a:spcPts val="0"/>
                        </a:spcAft>
                      </a:pPr>
                      <a:r>
                        <a:rPr lang="ru-RU" sz="1000" b="0" dirty="0" smtClean="0">
                          <a:effectLst/>
                          <a:latin typeface="+mn-lt"/>
                          <a:ea typeface="Calibri"/>
                          <a:cs typeface="Times New Roman"/>
                        </a:rPr>
                        <a:t>14 198,7</a:t>
                      </a:r>
                      <a:endParaRPr lang="ru-RU" sz="1000" b="0" dirty="0">
                        <a:effectLst/>
                        <a:latin typeface="+mn-lt"/>
                        <a:ea typeface="Calibri"/>
                        <a:cs typeface="Times New Roman"/>
                      </a:endParaRPr>
                    </a:p>
                  </a:txBody>
                  <a:tcPr marL="48409" marR="48409" marT="0" marB="0" anchor="ctr"/>
                </a:tc>
                <a:tc>
                  <a:txBody>
                    <a:bodyPr/>
                    <a:lstStyle/>
                    <a:p>
                      <a:pPr indent="36000" algn="ctr">
                        <a:spcAft>
                          <a:spcPts val="0"/>
                        </a:spcAft>
                      </a:pPr>
                      <a:r>
                        <a:rPr lang="ru-RU" sz="1000" b="0" dirty="0" smtClean="0">
                          <a:effectLst/>
                          <a:latin typeface="+mn-lt"/>
                          <a:ea typeface="Calibri"/>
                          <a:cs typeface="Times New Roman"/>
                        </a:rPr>
                        <a:t>106,4</a:t>
                      </a:r>
                      <a:endParaRPr lang="ru-RU" sz="1000" b="0" dirty="0">
                        <a:effectLst/>
                        <a:latin typeface="+mn-lt"/>
                        <a:ea typeface="Calibri"/>
                        <a:cs typeface="Times New Roman"/>
                      </a:endParaRPr>
                    </a:p>
                  </a:txBody>
                  <a:tcPr marL="48409" marR="48409" marT="0" marB="0" anchor="ctr"/>
                </a:tc>
              </a:tr>
              <a:tr h="198066">
                <a:tc>
                  <a:txBody>
                    <a:bodyPr/>
                    <a:lstStyle/>
                    <a:p>
                      <a:pPr marL="1588" indent="-1588" algn="l">
                        <a:spcAft>
                          <a:spcPts val="0"/>
                        </a:spcAft>
                      </a:pPr>
                      <a:r>
                        <a:rPr lang="ru-RU" sz="1000" dirty="0">
                          <a:effectLst/>
                        </a:rPr>
                        <a:t>Проценты, полученные от предоставления бюджетных кредитов </a:t>
                      </a:r>
                      <a:endParaRPr lang="ru-RU" sz="1000" b="0" dirty="0">
                        <a:effectLst/>
                        <a:latin typeface="+mn-lt"/>
                        <a:ea typeface="Calibri"/>
                        <a:cs typeface="Times New Roman"/>
                      </a:endParaRPr>
                    </a:p>
                  </a:txBody>
                  <a:tcPr marL="48409" marR="48409" marT="0" marB="0" anchor="ctr"/>
                </a:tc>
                <a:tc>
                  <a:txBody>
                    <a:bodyPr/>
                    <a:lstStyle/>
                    <a:p>
                      <a:pPr indent="36000" algn="ctr">
                        <a:spcAft>
                          <a:spcPts val="0"/>
                        </a:spcAft>
                      </a:pPr>
                      <a:r>
                        <a:rPr lang="ru-RU" sz="1000" b="0" dirty="0" smtClean="0">
                          <a:effectLst/>
                          <a:latin typeface="+mn-lt"/>
                          <a:ea typeface="Calibri"/>
                          <a:cs typeface="Times New Roman"/>
                        </a:rPr>
                        <a:t>1,5</a:t>
                      </a:r>
                      <a:endParaRPr lang="ru-RU" sz="1000" b="0" dirty="0">
                        <a:effectLst/>
                        <a:latin typeface="+mn-lt"/>
                        <a:ea typeface="Calibri"/>
                        <a:cs typeface="Times New Roman"/>
                      </a:endParaRPr>
                    </a:p>
                  </a:txBody>
                  <a:tcPr marL="48409" marR="48409" marT="0" marB="0" anchor="ctr"/>
                </a:tc>
                <a:tc>
                  <a:txBody>
                    <a:bodyPr/>
                    <a:lstStyle/>
                    <a:p>
                      <a:pPr indent="36000" algn="ctr">
                        <a:spcAft>
                          <a:spcPts val="0"/>
                        </a:spcAft>
                      </a:pPr>
                      <a:r>
                        <a:rPr lang="ru-RU" sz="1000" b="0" dirty="0" smtClean="0">
                          <a:effectLst/>
                          <a:latin typeface="+mn-lt"/>
                          <a:ea typeface="Calibri"/>
                          <a:cs typeface="Times New Roman"/>
                        </a:rPr>
                        <a:t>1,5</a:t>
                      </a:r>
                      <a:endParaRPr lang="ru-RU" sz="1000" b="0" dirty="0">
                        <a:effectLst/>
                        <a:latin typeface="+mn-lt"/>
                        <a:ea typeface="Calibri"/>
                        <a:cs typeface="Times New Roman"/>
                      </a:endParaRPr>
                    </a:p>
                  </a:txBody>
                  <a:tcPr marL="48409" marR="48409" marT="0" marB="0" anchor="ctr"/>
                </a:tc>
                <a:tc>
                  <a:txBody>
                    <a:bodyPr/>
                    <a:lstStyle/>
                    <a:p>
                      <a:pPr indent="36000" algn="ctr">
                        <a:spcAft>
                          <a:spcPts val="0"/>
                        </a:spcAft>
                      </a:pPr>
                      <a:r>
                        <a:rPr lang="ru-RU" sz="1000" b="0" dirty="0" smtClean="0">
                          <a:effectLst/>
                          <a:latin typeface="+mn-lt"/>
                          <a:ea typeface="Calibri"/>
                          <a:cs typeface="Times New Roman"/>
                        </a:rPr>
                        <a:t>100,0</a:t>
                      </a:r>
                      <a:endParaRPr lang="ru-RU" sz="1000" b="0" dirty="0">
                        <a:effectLst/>
                        <a:latin typeface="+mn-lt"/>
                        <a:ea typeface="Calibri"/>
                        <a:cs typeface="Times New Roman"/>
                      </a:endParaRPr>
                    </a:p>
                  </a:txBody>
                  <a:tcPr marL="48409" marR="48409" marT="0" marB="0" anchor="ctr"/>
                </a:tc>
              </a:tr>
              <a:tr h="379980">
                <a:tc>
                  <a:txBody>
                    <a:bodyPr/>
                    <a:lstStyle/>
                    <a:p>
                      <a:pPr marL="0" indent="0" algn="l">
                        <a:spcAft>
                          <a:spcPts val="0"/>
                        </a:spcAft>
                      </a:pPr>
                      <a:r>
                        <a:rPr lang="ru-RU" sz="1000" dirty="0">
                          <a:effectLst/>
                        </a:rPr>
                        <a:t>Арендная плата за земельные участки и поступления от продажи права на заключение договоров аренды земельных участков</a:t>
                      </a:r>
                      <a:endParaRPr lang="ru-RU" sz="1000" b="0" dirty="0">
                        <a:effectLst/>
                        <a:latin typeface="+mn-lt"/>
                        <a:ea typeface="Calibri"/>
                        <a:cs typeface="Times New Roman"/>
                      </a:endParaRPr>
                    </a:p>
                  </a:txBody>
                  <a:tcPr marL="48409" marR="48409" marT="0" marB="0" anchor="ctr"/>
                </a:tc>
                <a:tc>
                  <a:txBody>
                    <a:bodyPr/>
                    <a:lstStyle/>
                    <a:p>
                      <a:pPr indent="36000" algn="ctr">
                        <a:spcAft>
                          <a:spcPts val="0"/>
                        </a:spcAft>
                      </a:pPr>
                      <a:r>
                        <a:rPr lang="ru-RU" sz="1000" b="0" dirty="0" smtClean="0">
                          <a:effectLst/>
                          <a:latin typeface="+mn-lt"/>
                          <a:ea typeface="Calibri"/>
                          <a:cs typeface="Times New Roman"/>
                        </a:rPr>
                        <a:t>36 600,0</a:t>
                      </a:r>
                      <a:endParaRPr lang="ru-RU" sz="1000" b="0" dirty="0">
                        <a:effectLst/>
                        <a:latin typeface="+mn-lt"/>
                        <a:ea typeface="Calibri"/>
                        <a:cs typeface="Times New Roman"/>
                      </a:endParaRPr>
                    </a:p>
                  </a:txBody>
                  <a:tcPr marL="48409" marR="48409" marT="0" marB="0" anchor="ctr"/>
                </a:tc>
                <a:tc>
                  <a:txBody>
                    <a:bodyPr/>
                    <a:lstStyle/>
                    <a:p>
                      <a:pPr indent="36000" algn="ctr">
                        <a:spcAft>
                          <a:spcPts val="0"/>
                        </a:spcAft>
                      </a:pPr>
                      <a:r>
                        <a:rPr lang="ru-RU" sz="1000" b="0" dirty="0" smtClean="0">
                          <a:effectLst/>
                          <a:latin typeface="+mn-lt"/>
                          <a:ea typeface="Calibri"/>
                          <a:cs typeface="Times New Roman"/>
                        </a:rPr>
                        <a:t>37 787,2</a:t>
                      </a:r>
                      <a:endParaRPr lang="ru-RU" sz="1000" b="0" dirty="0">
                        <a:effectLst/>
                        <a:latin typeface="+mn-lt"/>
                        <a:ea typeface="Calibri"/>
                        <a:cs typeface="Times New Roman"/>
                      </a:endParaRPr>
                    </a:p>
                  </a:txBody>
                  <a:tcPr marL="48409" marR="48409" marT="0" marB="0" anchor="ctr"/>
                </a:tc>
                <a:tc>
                  <a:txBody>
                    <a:bodyPr/>
                    <a:lstStyle/>
                    <a:p>
                      <a:pPr indent="36000" algn="ctr">
                        <a:spcAft>
                          <a:spcPts val="0"/>
                        </a:spcAft>
                      </a:pPr>
                      <a:r>
                        <a:rPr lang="ru-RU" sz="1000" b="0" dirty="0" smtClean="0">
                          <a:effectLst/>
                          <a:latin typeface="+mn-lt"/>
                          <a:ea typeface="Calibri"/>
                          <a:cs typeface="Times New Roman"/>
                        </a:rPr>
                        <a:t>103,2</a:t>
                      </a:r>
                      <a:endParaRPr lang="ru-RU" sz="1000" b="0" dirty="0">
                        <a:effectLst/>
                        <a:latin typeface="+mn-lt"/>
                        <a:ea typeface="Calibri"/>
                        <a:cs typeface="Times New Roman"/>
                      </a:endParaRPr>
                    </a:p>
                  </a:txBody>
                  <a:tcPr marL="48409" marR="48409" marT="0" marB="0" anchor="ctr"/>
                </a:tc>
              </a:tr>
              <a:tr h="198066">
                <a:tc>
                  <a:txBody>
                    <a:bodyPr/>
                    <a:lstStyle/>
                    <a:p>
                      <a:pPr marL="1588" indent="-1588" algn="l">
                        <a:spcAft>
                          <a:spcPts val="0"/>
                        </a:spcAft>
                      </a:pPr>
                      <a:r>
                        <a:rPr lang="ru-RU" sz="1000" dirty="0">
                          <a:effectLst/>
                        </a:rPr>
                        <a:t>Доходы от сдачи в аренду имущества</a:t>
                      </a:r>
                      <a:endParaRPr lang="ru-RU" sz="1000" b="0" dirty="0">
                        <a:effectLst/>
                        <a:latin typeface="+mn-lt"/>
                        <a:ea typeface="Calibri"/>
                        <a:cs typeface="Times New Roman"/>
                      </a:endParaRPr>
                    </a:p>
                  </a:txBody>
                  <a:tcPr marL="48409" marR="48409" marT="0" marB="0" anchor="ctr"/>
                </a:tc>
                <a:tc>
                  <a:txBody>
                    <a:bodyPr/>
                    <a:lstStyle/>
                    <a:p>
                      <a:pPr indent="36000" algn="ctr">
                        <a:spcAft>
                          <a:spcPts val="0"/>
                        </a:spcAft>
                      </a:pPr>
                      <a:r>
                        <a:rPr lang="ru-RU" sz="1000" b="0" dirty="0" smtClean="0">
                          <a:effectLst/>
                          <a:latin typeface="+mn-lt"/>
                          <a:ea typeface="Calibri"/>
                          <a:cs typeface="Times New Roman"/>
                        </a:rPr>
                        <a:t>311,0</a:t>
                      </a:r>
                      <a:endParaRPr lang="ru-RU" sz="1000" b="0" dirty="0">
                        <a:effectLst/>
                        <a:latin typeface="+mn-lt"/>
                        <a:ea typeface="Calibri"/>
                        <a:cs typeface="Times New Roman"/>
                      </a:endParaRPr>
                    </a:p>
                  </a:txBody>
                  <a:tcPr marL="48409" marR="48409" marT="0" marB="0" anchor="ctr"/>
                </a:tc>
                <a:tc>
                  <a:txBody>
                    <a:bodyPr/>
                    <a:lstStyle/>
                    <a:p>
                      <a:pPr indent="36000" algn="ctr">
                        <a:spcAft>
                          <a:spcPts val="0"/>
                        </a:spcAft>
                      </a:pPr>
                      <a:r>
                        <a:rPr lang="ru-RU" sz="1000" b="0" dirty="0" smtClean="0">
                          <a:effectLst/>
                          <a:latin typeface="+mn-lt"/>
                          <a:ea typeface="Calibri"/>
                          <a:cs typeface="Times New Roman"/>
                        </a:rPr>
                        <a:t>330,0</a:t>
                      </a:r>
                      <a:endParaRPr lang="ru-RU" sz="1000" b="0" dirty="0">
                        <a:effectLst/>
                        <a:latin typeface="+mn-lt"/>
                        <a:ea typeface="Calibri"/>
                        <a:cs typeface="Times New Roman"/>
                      </a:endParaRPr>
                    </a:p>
                  </a:txBody>
                  <a:tcPr marL="48409" marR="48409" marT="0" marB="0" anchor="ctr"/>
                </a:tc>
                <a:tc>
                  <a:txBody>
                    <a:bodyPr/>
                    <a:lstStyle/>
                    <a:p>
                      <a:pPr indent="36000" algn="ctr">
                        <a:spcAft>
                          <a:spcPts val="0"/>
                        </a:spcAft>
                      </a:pPr>
                      <a:r>
                        <a:rPr lang="ru-RU" sz="1000" b="0" dirty="0" smtClean="0">
                          <a:effectLst/>
                          <a:latin typeface="+mn-lt"/>
                          <a:ea typeface="Calibri"/>
                          <a:cs typeface="Times New Roman"/>
                        </a:rPr>
                        <a:t>106,1</a:t>
                      </a:r>
                      <a:endParaRPr lang="ru-RU" sz="1000" b="0" dirty="0">
                        <a:effectLst/>
                        <a:latin typeface="+mn-lt"/>
                        <a:ea typeface="Calibri"/>
                        <a:cs typeface="Times New Roman"/>
                      </a:endParaRPr>
                    </a:p>
                  </a:txBody>
                  <a:tcPr marL="48409" marR="48409" marT="0" marB="0" anchor="ctr"/>
                </a:tc>
              </a:tr>
              <a:tr h="198066">
                <a:tc>
                  <a:txBody>
                    <a:bodyPr/>
                    <a:lstStyle/>
                    <a:p>
                      <a:pPr marL="1588" indent="-1588" algn="l">
                        <a:spcAft>
                          <a:spcPts val="0"/>
                        </a:spcAft>
                      </a:pPr>
                      <a:r>
                        <a:rPr lang="ru-RU" sz="1000" dirty="0" smtClean="0">
                          <a:effectLst/>
                        </a:rPr>
                        <a:t>Плата по соглашениям об установлении сервитута</a:t>
                      </a:r>
                      <a:endParaRPr lang="ru-RU" sz="1000" b="0" dirty="0">
                        <a:effectLst/>
                        <a:latin typeface="+mn-lt"/>
                        <a:ea typeface="Calibri"/>
                        <a:cs typeface="Times New Roman"/>
                      </a:endParaRPr>
                    </a:p>
                  </a:txBody>
                  <a:tcPr marL="48409" marR="48409" marT="0" marB="0" anchor="ctr"/>
                </a:tc>
                <a:tc>
                  <a:txBody>
                    <a:bodyPr/>
                    <a:lstStyle/>
                    <a:p>
                      <a:pPr indent="36000" algn="ctr">
                        <a:spcAft>
                          <a:spcPts val="0"/>
                        </a:spcAft>
                      </a:pPr>
                      <a:r>
                        <a:rPr lang="ru-RU" sz="1000" b="0" dirty="0" smtClean="0">
                          <a:effectLst/>
                          <a:latin typeface="+mn-lt"/>
                          <a:ea typeface="Calibri"/>
                          <a:cs typeface="Times New Roman"/>
                        </a:rPr>
                        <a:t>3,0</a:t>
                      </a:r>
                      <a:endParaRPr lang="ru-RU" sz="1000" b="0" dirty="0">
                        <a:effectLst/>
                        <a:latin typeface="+mn-lt"/>
                        <a:ea typeface="Calibri"/>
                        <a:cs typeface="Times New Roman"/>
                      </a:endParaRPr>
                    </a:p>
                  </a:txBody>
                  <a:tcPr marL="48409" marR="48409" marT="0" marB="0" anchor="ctr"/>
                </a:tc>
                <a:tc>
                  <a:txBody>
                    <a:bodyPr/>
                    <a:lstStyle/>
                    <a:p>
                      <a:pPr indent="36000" algn="ctr">
                        <a:spcAft>
                          <a:spcPts val="0"/>
                        </a:spcAft>
                      </a:pPr>
                      <a:r>
                        <a:rPr lang="ru-RU" sz="1000" b="0" dirty="0" smtClean="0">
                          <a:effectLst/>
                          <a:latin typeface="+mn-lt"/>
                          <a:ea typeface="Calibri"/>
                          <a:cs typeface="Times New Roman"/>
                        </a:rPr>
                        <a:t>3,6</a:t>
                      </a:r>
                      <a:endParaRPr lang="ru-RU" sz="1000" b="0" dirty="0">
                        <a:effectLst/>
                        <a:latin typeface="+mn-lt"/>
                        <a:ea typeface="Calibri"/>
                        <a:cs typeface="Times New Roman"/>
                      </a:endParaRPr>
                    </a:p>
                  </a:txBody>
                  <a:tcPr marL="48409" marR="48409" marT="0" marB="0" anchor="ctr"/>
                </a:tc>
                <a:tc>
                  <a:txBody>
                    <a:bodyPr/>
                    <a:lstStyle/>
                    <a:p>
                      <a:pPr indent="36000" algn="ctr">
                        <a:spcAft>
                          <a:spcPts val="0"/>
                        </a:spcAft>
                      </a:pPr>
                      <a:r>
                        <a:rPr lang="ru-RU" sz="1000" b="0" dirty="0" smtClean="0">
                          <a:effectLst/>
                          <a:latin typeface="+mn-lt"/>
                          <a:ea typeface="Calibri"/>
                          <a:cs typeface="Times New Roman"/>
                        </a:rPr>
                        <a:t>120,0</a:t>
                      </a:r>
                      <a:endParaRPr lang="ru-RU" sz="1000" b="0" dirty="0">
                        <a:effectLst/>
                        <a:latin typeface="+mn-lt"/>
                        <a:ea typeface="Calibri"/>
                        <a:cs typeface="Times New Roman"/>
                      </a:endParaRPr>
                    </a:p>
                  </a:txBody>
                  <a:tcPr marL="48409" marR="48409" marT="0" marB="0" anchor="ctr"/>
                </a:tc>
              </a:tr>
              <a:tr h="198066">
                <a:tc>
                  <a:txBody>
                    <a:bodyPr/>
                    <a:lstStyle/>
                    <a:p>
                      <a:pPr marL="0" indent="0" algn="l">
                        <a:spcAft>
                          <a:spcPts val="0"/>
                        </a:spcAft>
                      </a:pPr>
                      <a:r>
                        <a:rPr lang="ru-RU" sz="1000" dirty="0">
                          <a:effectLst/>
                        </a:rPr>
                        <a:t>Платежи от государственных и муниципальных унитарных предприятий</a:t>
                      </a:r>
                      <a:endParaRPr lang="ru-RU" sz="1000" b="0" dirty="0">
                        <a:effectLst/>
                        <a:latin typeface="+mn-lt"/>
                        <a:ea typeface="Calibri"/>
                        <a:cs typeface="Times New Roman"/>
                      </a:endParaRPr>
                    </a:p>
                  </a:txBody>
                  <a:tcPr marL="48409" marR="48409" marT="0" marB="0" anchor="ctr"/>
                </a:tc>
                <a:tc>
                  <a:txBody>
                    <a:bodyPr/>
                    <a:lstStyle/>
                    <a:p>
                      <a:pPr indent="36000" algn="ctr">
                        <a:spcAft>
                          <a:spcPts val="0"/>
                        </a:spcAft>
                      </a:pPr>
                      <a:r>
                        <a:rPr lang="ru-RU" sz="1000" b="0" dirty="0" smtClean="0">
                          <a:effectLst/>
                          <a:latin typeface="+mn-lt"/>
                          <a:ea typeface="Calibri"/>
                          <a:cs typeface="Times New Roman"/>
                        </a:rPr>
                        <a:t>1 775,0</a:t>
                      </a:r>
                      <a:endParaRPr lang="ru-RU" sz="1000" b="0" dirty="0">
                        <a:effectLst/>
                        <a:latin typeface="+mn-lt"/>
                        <a:ea typeface="Calibri"/>
                        <a:cs typeface="Times New Roman"/>
                      </a:endParaRPr>
                    </a:p>
                  </a:txBody>
                  <a:tcPr marL="48409" marR="48409" marT="0" marB="0" anchor="ctr"/>
                </a:tc>
                <a:tc>
                  <a:txBody>
                    <a:bodyPr/>
                    <a:lstStyle/>
                    <a:p>
                      <a:pPr indent="36000" algn="ctr">
                        <a:spcAft>
                          <a:spcPts val="0"/>
                        </a:spcAft>
                      </a:pPr>
                      <a:r>
                        <a:rPr lang="ru-RU" sz="1000" b="0" dirty="0" smtClean="0">
                          <a:effectLst/>
                          <a:latin typeface="+mn-lt"/>
                          <a:ea typeface="Calibri"/>
                          <a:cs typeface="Times New Roman"/>
                        </a:rPr>
                        <a:t>1 775,3</a:t>
                      </a:r>
                      <a:endParaRPr lang="ru-RU" sz="1000" b="0" dirty="0">
                        <a:effectLst/>
                        <a:latin typeface="+mn-lt"/>
                        <a:ea typeface="Calibri"/>
                        <a:cs typeface="Times New Roman"/>
                      </a:endParaRPr>
                    </a:p>
                  </a:txBody>
                  <a:tcPr marL="48409" marR="48409" marT="0" marB="0" anchor="ctr"/>
                </a:tc>
                <a:tc>
                  <a:txBody>
                    <a:bodyPr/>
                    <a:lstStyle/>
                    <a:p>
                      <a:pPr indent="36000" algn="ctr">
                        <a:spcAft>
                          <a:spcPts val="0"/>
                        </a:spcAft>
                      </a:pPr>
                      <a:r>
                        <a:rPr lang="ru-RU" sz="1000" b="0" dirty="0" smtClean="0">
                          <a:effectLst/>
                          <a:latin typeface="+mn-lt"/>
                          <a:ea typeface="Calibri"/>
                          <a:cs typeface="Times New Roman"/>
                        </a:rPr>
                        <a:t>100,0</a:t>
                      </a:r>
                      <a:endParaRPr lang="ru-RU" sz="1000" b="0" dirty="0">
                        <a:effectLst/>
                        <a:latin typeface="+mn-lt"/>
                        <a:ea typeface="Calibri"/>
                        <a:cs typeface="Times New Roman"/>
                      </a:endParaRPr>
                    </a:p>
                  </a:txBody>
                  <a:tcPr marL="48409" marR="48409" marT="0" marB="0" anchor="ctr"/>
                </a:tc>
              </a:tr>
              <a:tr h="297097">
                <a:tc>
                  <a:txBody>
                    <a:bodyPr/>
                    <a:lstStyle/>
                    <a:p>
                      <a:pPr marL="0" indent="0" algn="l">
                        <a:spcAft>
                          <a:spcPts val="0"/>
                        </a:spcAft>
                      </a:pPr>
                      <a:r>
                        <a:rPr lang="ru-RU" sz="1000" dirty="0">
                          <a:effectLst/>
                        </a:rPr>
                        <a:t>Прочие доходы от использования имущества и прав, находящихся в муниципальной собственности </a:t>
                      </a:r>
                      <a:endParaRPr lang="ru-RU" sz="1000" b="0" dirty="0">
                        <a:effectLst/>
                        <a:latin typeface="+mn-lt"/>
                        <a:ea typeface="Calibri"/>
                        <a:cs typeface="Times New Roman"/>
                      </a:endParaRPr>
                    </a:p>
                  </a:txBody>
                  <a:tcPr marL="48409" marR="48409" marT="0" marB="0" anchor="ctr"/>
                </a:tc>
                <a:tc>
                  <a:txBody>
                    <a:bodyPr/>
                    <a:lstStyle/>
                    <a:p>
                      <a:pPr indent="36000" algn="ctr">
                        <a:spcAft>
                          <a:spcPts val="0"/>
                        </a:spcAft>
                      </a:pPr>
                      <a:r>
                        <a:rPr lang="ru-RU" sz="1000" b="0" dirty="0" smtClean="0">
                          <a:effectLst/>
                          <a:latin typeface="+mn-lt"/>
                          <a:ea typeface="Calibri"/>
                          <a:cs typeface="Times New Roman"/>
                        </a:rPr>
                        <a:t>450,0</a:t>
                      </a:r>
                      <a:endParaRPr lang="ru-RU" sz="1000" b="0" dirty="0">
                        <a:effectLst/>
                        <a:latin typeface="+mn-lt"/>
                        <a:ea typeface="Calibri"/>
                        <a:cs typeface="Times New Roman"/>
                      </a:endParaRPr>
                    </a:p>
                  </a:txBody>
                  <a:tcPr marL="48409" marR="48409" marT="0" marB="0" anchor="ctr"/>
                </a:tc>
                <a:tc>
                  <a:txBody>
                    <a:bodyPr/>
                    <a:lstStyle/>
                    <a:p>
                      <a:pPr indent="36000" algn="ctr">
                        <a:spcAft>
                          <a:spcPts val="0"/>
                        </a:spcAft>
                      </a:pPr>
                      <a:r>
                        <a:rPr lang="ru-RU" sz="1000" b="0" dirty="0" smtClean="0">
                          <a:effectLst/>
                          <a:latin typeface="+mn-lt"/>
                          <a:ea typeface="Calibri"/>
                          <a:cs typeface="Times New Roman"/>
                        </a:rPr>
                        <a:t>664,8</a:t>
                      </a:r>
                      <a:endParaRPr lang="ru-RU" sz="1000" b="0" dirty="0">
                        <a:effectLst/>
                        <a:latin typeface="+mn-lt"/>
                        <a:ea typeface="Calibri"/>
                        <a:cs typeface="Times New Roman"/>
                      </a:endParaRPr>
                    </a:p>
                  </a:txBody>
                  <a:tcPr marL="48409" marR="48409" marT="0" marB="0" anchor="ctr"/>
                </a:tc>
                <a:tc>
                  <a:txBody>
                    <a:bodyPr/>
                    <a:lstStyle/>
                    <a:p>
                      <a:pPr indent="36000" algn="ctr">
                        <a:spcAft>
                          <a:spcPts val="0"/>
                        </a:spcAft>
                      </a:pPr>
                      <a:r>
                        <a:rPr lang="ru-RU" sz="1000" b="0" dirty="0" smtClean="0">
                          <a:effectLst/>
                          <a:latin typeface="+mn-lt"/>
                          <a:ea typeface="Calibri"/>
                          <a:cs typeface="Times New Roman"/>
                        </a:rPr>
                        <a:t>147,7</a:t>
                      </a:r>
                      <a:endParaRPr lang="ru-RU" sz="1000" b="0" dirty="0">
                        <a:effectLst/>
                        <a:latin typeface="+mn-lt"/>
                        <a:ea typeface="Calibri"/>
                        <a:cs typeface="Times New Roman"/>
                      </a:endParaRPr>
                    </a:p>
                  </a:txBody>
                  <a:tcPr marL="48409" marR="48409" marT="0" marB="0" anchor="ctr"/>
                </a:tc>
              </a:tr>
              <a:tr h="211991">
                <a:tc>
                  <a:txBody>
                    <a:bodyPr/>
                    <a:lstStyle/>
                    <a:p>
                      <a:pPr marL="1588" indent="-1588" algn="l">
                        <a:spcAft>
                          <a:spcPts val="0"/>
                        </a:spcAft>
                      </a:pPr>
                      <a:r>
                        <a:rPr lang="ru-RU" sz="1000" dirty="0">
                          <a:effectLst/>
                        </a:rPr>
                        <a:t>Плата за негативное воздействие на окружающую среду</a:t>
                      </a:r>
                      <a:endParaRPr lang="ru-RU" sz="1000" b="0" dirty="0">
                        <a:effectLst/>
                        <a:latin typeface="+mn-lt"/>
                        <a:ea typeface="Calibri"/>
                        <a:cs typeface="Times New Roman"/>
                      </a:endParaRPr>
                    </a:p>
                  </a:txBody>
                  <a:tcPr marL="48409" marR="48409" marT="0" marB="0" anchor="ctr"/>
                </a:tc>
                <a:tc>
                  <a:txBody>
                    <a:bodyPr/>
                    <a:lstStyle/>
                    <a:p>
                      <a:pPr indent="36000" algn="ctr">
                        <a:spcAft>
                          <a:spcPts val="0"/>
                        </a:spcAft>
                      </a:pPr>
                      <a:r>
                        <a:rPr lang="ru-RU" sz="1000" b="0" dirty="0" smtClean="0">
                          <a:effectLst/>
                          <a:latin typeface="+mn-lt"/>
                          <a:ea typeface="Calibri"/>
                          <a:cs typeface="Times New Roman"/>
                        </a:rPr>
                        <a:t>1 700,0</a:t>
                      </a:r>
                      <a:endParaRPr lang="ru-RU" sz="1000" b="0" dirty="0">
                        <a:effectLst/>
                        <a:latin typeface="+mn-lt"/>
                        <a:ea typeface="Calibri"/>
                        <a:cs typeface="Times New Roman"/>
                      </a:endParaRPr>
                    </a:p>
                  </a:txBody>
                  <a:tcPr marL="48409" marR="48409" marT="0" marB="0" anchor="ctr"/>
                </a:tc>
                <a:tc>
                  <a:txBody>
                    <a:bodyPr/>
                    <a:lstStyle/>
                    <a:p>
                      <a:pPr indent="36000" algn="ctr">
                        <a:spcAft>
                          <a:spcPts val="0"/>
                        </a:spcAft>
                      </a:pPr>
                      <a:r>
                        <a:rPr lang="ru-RU" sz="1000" b="0" dirty="0" smtClean="0">
                          <a:effectLst/>
                          <a:latin typeface="+mn-lt"/>
                          <a:ea typeface="Calibri"/>
                          <a:cs typeface="Times New Roman"/>
                        </a:rPr>
                        <a:t>1 860,4</a:t>
                      </a:r>
                      <a:endParaRPr lang="ru-RU" sz="1000" b="0" dirty="0">
                        <a:effectLst/>
                        <a:latin typeface="+mn-lt"/>
                        <a:ea typeface="Calibri"/>
                        <a:cs typeface="Times New Roman"/>
                      </a:endParaRPr>
                    </a:p>
                  </a:txBody>
                  <a:tcPr marL="48409" marR="48409" marT="0" marB="0" anchor="ctr"/>
                </a:tc>
                <a:tc>
                  <a:txBody>
                    <a:bodyPr/>
                    <a:lstStyle/>
                    <a:p>
                      <a:pPr indent="36000" algn="ctr">
                        <a:spcAft>
                          <a:spcPts val="0"/>
                        </a:spcAft>
                      </a:pPr>
                      <a:r>
                        <a:rPr lang="ru-RU" sz="1000" b="0" dirty="0" smtClean="0">
                          <a:effectLst/>
                          <a:latin typeface="+mn-lt"/>
                          <a:ea typeface="Calibri"/>
                          <a:cs typeface="Times New Roman"/>
                        </a:rPr>
                        <a:t>109,4</a:t>
                      </a:r>
                      <a:endParaRPr lang="ru-RU" sz="1000" b="0" dirty="0">
                        <a:effectLst/>
                        <a:latin typeface="+mn-lt"/>
                        <a:ea typeface="Calibri"/>
                        <a:cs typeface="Times New Roman"/>
                      </a:endParaRPr>
                    </a:p>
                  </a:txBody>
                  <a:tcPr marL="48409" marR="48409" marT="0" marB="0" anchor="ctr"/>
                </a:tc>
              </a:tr>
              <a:tr h="208382">
                <a:tc>
                  <a:txBody>
                    <a:bodyPr/>
                    <a:lstStyle/>
                    <a:p>
                      <a:pPr marL="0" indent="0" algn="l">
                        <a:spcAft>
                          <a:spcPts val="0"/>
                        </a:spcAft>
                      </a:pPr>
                      <a:r>
                        <a:rPr lang="ru-RU" sz="1000" dirty="0">
                          <a:effectLst/>
                        </a:rPr>
                        <a:t>Доходы от оказания платных услуг (работ) и компенсации затрат государства</a:t>
                      </a:r>
                      <a:endParaRPr lang="ru-RU" sz="1000" b="0" dirty="0">
                        <a:effectLst/>
                        <a:latin typeface="+mn-lt"/>
                        <a:ea typeface="Calibri"/>
                        <a:cs typeface="Times New Roman"/>
                      </a:endParaRPr>
                    </a:p>
                  </a:txBody>
                  <a:tcPr marL="48409" marR="48409" marT="0" marB="0" anchor="ctr"/>
                </a:tc>
                <a:tc>
                  <a:txBody>
                    <a:bodyPr/>
                    <a:lstStyle/>
                    <a:p>
                      <a:pPr indent="36000" algn="ctr">
                        <a:spcAft>
                          <a:spcPts val="0"/>
                        </a:spcAft>
                      </a:pPr>
                      <a:r>
                        <a:rPr lang="ru-RU" sz="1000" b="0" dirty="0" smtClean="0">
                          <a:effectLst/>
                          <a:latin typeface="+mn-lt"/>
                          <a:ea typeface="Calibri"/>
                          <a:cs typeface="Times New Roman"/>
                        </a:rPr>
                        <a:t>2 617,6</a:t>
                      </a:r>
                      <a:endParaRPr lang="ru-RU" sz="1000" b="0" dirty="0">
                        <a:effectLst/>
                        <a:latin typeface="+mn-lt"/>
                        <a:ea typeface="Calibri"/>
                        <a:cs typeface="Times New Roman"/>
                      </a:endParaRPr>
                    </a:p>
                  </a:txBody>
                  <a:tcPr marL="48409" marR="48409" marT="0" marB="0" anchor="ctr"/>
                </a:tc>
                <a:tc>
                  <a:txBody>
                    <a:bodyPr/>
                    <a:lstStyle/>
                    <a:p>
                      <a:pPr indent="36000" algn="ctr">
                        <a:spcAft>
                          <a:spcPts val="0"/>
                        </a:spcAft>
                      </a:pPr>
                      <a:r>
                        <a:rPr lang="ru-RU" sz="1000" b="0" dirty="0" smtClean="0">
                          <a:effectLst/>
                          <a:latin typeface="+mn-lt"/>
                          <a:ea typeface="Calibri"/>
                          <a:cs typeface="Times New Roman"/>
                        </a:rPr>
                        <a:t>3 082,5</a:t>
                      </a:r>
                      <a:endParaRPr lang="ru-RU" sz="1000" b="0" dirty="0">
                        <a:effectLst/>
                        <a:latin typeface="+mn-lt"/>
                        <a:ea typeface="Calibri"/>
                        <a:cs typeface="Times New Roman"/>
                      </a:endParaRPr>
                    </a:p>
                  </a:txBody>
                  <a:tcPr marL="48409" marR="48409" marT="0" marB="0" anchor="ctr"/>
                </a:tc>
                <a:tc>
                  <a:txBody>
                    <a:bodyPr/>
                    <a:lstStyle/>
                    <a:p>
                      <a:pPr indent="36000" algn="ctr">
                        <a:spcAft>
                          <a:spcPts val="0"/>
                        </a:spcAft>
                      </a:pPr>
                      <a:r>
                        <a:rPr lang="ru-RU" sz="1000" b="0" dirty="0" smtClean="0">
                          <a:effectLst/>
                          <a:latin typeface="+mn-lt"/>
                          <a:ea typeface="Calibri"/>
                          <a:cs typeface="Times New Roman"/>
                        </a:rPr>
                        <a:t>117,8</a:t>
                      </a:r>
                      <a:endParaRPr lang="ru-RU" sz="1000" b="0" dirty="0">
                        <a:effectLst/>
                        <a:latin typeface="+mn-lt"/>
                        <a:ea typeface="Calibri"/>
                        <a:cs typeface="Times New Roman"/>
                      </a:endParaRPr>
                    </a:p>
                  </a:txBody>
                  <a:tcPr marL="48409" marR="48409" marT="0" marB="0" anchor="ctr"/>
                </a:tc>
              </a:tr>
              <a:tr h="198066">
                <a:tc>
                  <a:txBody>
                    <a:bodyPr/>
                    <a:lstStyle/>
                    <a:p>
                      <a:pPr marL="1588" indent="-1588" algn="l">
                        <a:spcAft>
                          <a:spcPts val="0"/>
                        </a:spcAft>
                      </a:pPr>
                      <a:r>
                        <a:rPr lang="ru-RU" sz="1000" dirty="0">
                          <a:effectLst/>
                        </a:rPr>
                        <a:t>Доходы от реализации имущества</a:t>
                      </a:r>
                      <a:endParaRPr lang="ru-RU" sz="1000" b="0" dirty="0">
                        <a:effectLst/>
                        <a:latin typeface="+mn-lt"/>
                        <a:ea typeface="Calibri"/>
                        <a:cs typeface="Times New Roman"/>
                      </a:endParaRPr>
                    </a:p>
                  </a:txBody>
                  <a:tcPr marL="48409" marR="48409" marT="0" marB="0" anchor="ctr"/>
                </a:tc>
                <a:tc>
                  <a:txBody>
                    <a:bodyPr/>
                    <a:lstStyle/>
                    <a:p>
                      <a:pPr indent="36000" algn="ctr">
                        <a:spcAft>
                          <a:spcPts val="0"/>
                        </a:spcAft>
                      </a:pPr>
                      <a:r>
                        <a:rPr lang="ru-RU" sz="1000" b="0" dirty="0" smtClean="0">
                          <a:effectLst/>
                          <a:latin typeface="+mn-lt"/>
                          <a:ea typeface="Calibri"/>
                          <a:cs typeface="Times New Roman"/>
                        </a:rPr>
                        <a:t>67,0</a:t>
                      </a:r>
                      <a:endParaRPr lang="ru-RU" sz="1000" b="0" dirty="0">
                        <a:effectLst/>
                        <a:latin typeface="+mn-lt"/>
                        <a:ea typeface="Calibri"/>
                        <a:cs typeface="Times New Roman"/>
                      </a:endParaRPr>
                    </a:p>
                  </a:txBody>
                  <a:tcPr marL="48409" marR="48409" marT="0" marB="0" anchor="ctr"/>
                </a:tc>
                <a:tc>
                  <a:txBody>
                    <a:bodyPr/>
                    <a:lstStyle/>
                    <a:p>
                      <a:pPr indent="36000" algn="ctr">
                        <a:spcAft>
                          <a:spcPts val="0"/>
                        </a:spcAft>
                      </a:pPr>
                      <a:r>
                        <a:rPr lang="ru-RU" sz="1000" b="0" dirty="0" smtClean="0">
                          <a:effectLst/>
                          <a:latin typeface="+mn-lt"/>
                          <a:ea typeface="Calibri"/>
                          <a:cs typeface="Times New Roman"/>
                        </a:rPr>
                        <a:t>67,8</a:t>
                      </a:r>
                      <a:endParaRPr lang="ru-RU" sz="1000" b="0" dirty="0">
                        <a:effectLst/>
                        <a:latin typeface="+mn-lt"/>
                        <a:ea typeface="Calibri"/>
                        <a:cs typeface="Times New Roman"/>
                      </a:endParaRPr>
                    </a:p>
                  </a:txBody>
                  <a:tcPr marL="48409" marR="48409" marT="0" marB="0" anchor="ctr"/>
                </a:tc>
                <a:tc>
                  <a:txBody>
                    <a:bodyPr/>
                    <a:lstStyle/>
                    <a:p>
                      <a:pPr indent="36000" algn="ctr">
                        <a:spcAft>
                          <a:spcPts val="0"/>
                        </a:spcAft>
                      </a:pPr>
                      <a:r>
                        <a:rPr lang="ru-RU" sz="1000" b="0" dirty="0" smtClean="0">
                          <a:effectLst/>
                          <a:latin typeface="+mn-lt"/>
                          <a:ea typeface="Calibri"/>
                          <a:cs typeface="Times New Roman"/>
                        </a:rPr>
                        <a:t>101,2</a:t>
                      </a:r>
                      <a:endParaRPr lang="ru-RU" sz="1000" b="0" dirty="0">
                        <a:effectLst/>
                        <a:latin typeface="+mn-lt"/>
                        <a:ea typeface="Calibri"/>
                        <a:cs typeface="Times New Roman"/>
                      </a:endParaRPr>
                    </a:p>
                  </a:txBody>
                  <a:tcPr marL="48409" marR="48409" marT="0" marB="0" anchor="ctr"/>
                </a:tc>
              </a:tr>
              <a:tr h="198066">
                <a:tc>
                  <a:txBody>
                    <a:bodyPr/>
                    <a:lstStyle/>
                    <a:p>
                      <a:pPr marL="0" indent="0" algn="l">
                        <a:spcAft>
                          <a:spcPts val="0"/>
                        </a:spcAft>
                      </a:pPr>
                      <a:r>
                        <a:rPr lang="ru-RU" sz="1000" dirty="0">
                          <a:effectLst/>
                        </a:rPr>
                        <a:t> Доходы    от    продажи    земельных    участков</a:t>
                      </a:r>
                      <a:endParaRPr lang="ru-RU" sz="1000" b="0" dirty="0">
                        <a:effectLst/>
                        <a:latin typeface="+mn-lt"/>
                        <a:ea typeface="Calibri"/>
                        <a:cs typeface="Times New Roman"/>
                      </a:endParaRPr>
                    </a:p>
                  </a:txBody>
                  <a:tcPr marL="48409" marR="48409" marT="0" marB="0" anchor="ctr"/>
                </a:tc>
                <a:tc>
                  <a:txBody>
                    <a:bodyPr/>
                    <a:lstStyle/>
                    <a:p>
                      <a:pPr indent="36000" algn="ctr">
                        <a:spcAft>
                          <a:spcPts val="0"/>
                        </a:spcAft>
                      </a:pPr>
                      <a:r>
                        <a:rPr lang="ru-RU" sz="1000" b="0" dirty="0" smtClean="0">
                          <a:effectLst/>
                          <a:latin typeface="+mn-lt"/>
                          <a:ea typeface="Calibri"/>
                          <a:cs typeface="Times New Roman"/>
                        </a:rPr>
                        <a:t>5 333,0</a:t>
                      </a:r>
                      <a:endParaRPr lang="ru-RU" sz="1000" b="0" dirty="0">
                        <a:effectLst/>
                        <a:latin typeface="+mn-lt"/>
                        <a:ea typeface="Calibri"/>
                        <a:cs typeface="Times New Roman"/>
                      </a:endParaRPr>
                    </a:p>
                  </a:txBody>
                  <a:tcPr marL="48409" marR="48409" marT="0" marB="0" anchor="ctr"/>
                </a:tc>
                <a:tc>
                  <a:txBody>
                    <a:bodyPr/>
                    <a:lstStyle/>
                    <a:p>
                      <a:pPr indent="36000" algn="ctr">
                        <a:spcAft>
                          <a:spcPts val="0"/>
                        </a:spcAft>
                      </a:pPr>
                      <a:r>
                        <a:rPr lang="ru-RU" sz="1000" b="0" dirty="0" smtClean="0">
                          <a:effectLst/>
                          <a:latin typeface="+mn-lt"/>
                          <a:ea typeface="Calibri"/>
                          <a:cs typeface="Times New Roman"/>
                        </a:rPr>
                        <a:t>6 400,8</a:t>
                      </a:r>
                      <a:endParaRPr lang="ru-RU" sz="1000" b="0" dirty="0">
                        <a:effectLst/>
                        <a:latin typeface="+mn-lt"/>
                        <a:ea typeface="Calibri"/>
                        <a:cs typeface="Times New Roman"/>
                      </a:endParaRPr>
                    </a:p>
                  </a:txBody>
                  <a:tcPr marL="48409" marR="48409" marT="0" marB="0" anchor="ctr"/>
                </a:tc>
                <a:tc>
                  <a:txBody>
                    <a:bodyPr/>
                    <a:lstStyle/>
                    <a:p>
                      <a:pPr indent="36000" algn="ctr">
                        <a:spcAft>
                          <a:spcPts val="0"/>
                        </a:spcAft>
                      </a:pPr>
                      <a:r>
                        <a:rPr lang="ru-RU" sz="1000" b="0" dirty="0" smtClean="0">
                          <a:effectLst/>
                          <a:latin typeface="+mn-lt"/>
                          <a:ea typeface="Calibri"/>
                          <a:cs typeface="Times New Roman"/>
                        </a:rPr>
                        <a:t>120,0</a:t>
                      </a:r>
                      <a:endParaRPr lang="ru-RU" sz="1000" b="0" dirty="0">
                        <a:effectLst/>
                        <a:latin typeface="+mn-lt"/>
                        <a:ea typeface="Calibri"/>
                        <a:cs typeface="Times New Roman"/>
                      </a:endParaRPr>
                    </a:p>
                  </a:txBody>
                  <a:tcPr marL="48409" marR="48409" marT="0" marB="0" anchor="ctr"/>
                </a:tc>
              </a:tr>
              <a:tr h="198066">
                <a:tc>
                  <a:txBody>
                    <a:bodyPr/>
                    <a:lstStyle/>
                    <a:p>
                      <a:pPr marL="0" indent="0" algn="l">
                        <a:spcAft>
                          <a:spcPts val="0"/>
                        </a:spcAft>
                      </a:pPr>
                      <a:r>
                        <a:rPr lang="ru-RU" sz="1000" dirty="0" smtClean="0">
                          <a:effectLst/>
                        </a:rPr>
                        <a:t>Плата за увеличение площади земельных участков</a:t>
                      </a:r>
                      <a:endParaRPr lang="ru-RU" sz="1000" b="0" dirty="0">
                        <a:effectLst/>
                        <a:latin typeface="+mn-lt"/>
                        <a:ea typeface="Calibri"/>
                        <a:cs typeface="Times New Roman"/>
                      </a:endParaRPr>
                    </a:p>
                  </a:txBody>
                  <a:tcPr marL="48409" marR="48409" marT="0" marB="0" anchor="ctr"/>
                </a:tc>
                <a:tc>
                  <a:txBody>
                    <a:bodyPr/>
                    <a:lstStyle/>
                    <a:p>
                      <a:pPr indent="36000" algn="ctr">
                        <a:spcAft>
                          <a:spcPts val="0"/>
                        </a:spcAft>
                      </a:pPr>
                      <a:endParaRPr lang="ru-RU" sz="1000" b="0" dirty="0">
                        <a:effectLst/>
                        <a:latin typeface="+mn-lt"/>
                        <a:ea typeface="Calibri"/>
                        <a:cs typeface="Times New Roman"/>
                      </a:endParaRPr>
                    </a:p>
                  </a:txBody>
                  <a:tcPr marL="48409" marR="48409" marT="0" marB="0" anchor="ctr"/>
                </a:tc>
                <a:tc>
                  <a:txBody>
                    <a:bodyPr/>
                    <a:lstStyle/>
                    <a:p>
                      <a:pPr indent="36000" algn="ctr">
                        <a:spcAft>
                          <a:spcPts val="0"/>
                        </a:spcAft>
                      </a:pPr>
                      <a:endParaRPr lang="ru-RU" sz="1000" b="0" dirty="0">
                        <a:effectLst/>
                        <a:latin typeface="+mn-lt"/>
                        <a:ea typeface="Calibri"/>
                        <a:cs typeface="Times New Roman"/>
                      </a:endParaRPr>
                    </a:p>
                  </a:txBody>
                  <a:tcPr marL="48409" marR="48409" marT="0" marB="0" anchor="ctr"/>
                </a:tc>
                <a:tc>
                  <a:txBody>
                    <a:bodyPr/>
                    <a:lstStyle/>
                    <a:p>
                      <a:pPr indent="36000" algn="ctr">
                        <a:spcAft>
                          <a:spcPts val="0"/>
                        </a:spcAft>
                      </a:pPr>
                      <a:endParaRPr lang="ru-RU" sz="1000" b="0" dirty="0">
                        <a:effectLst/>
                        <a:latin typeface="+mn-lt"/>
                        <a:ea typeface="Calibri"/>
                        <a:cs typeface="Times New Roman"/>
                      </a:endParaRPr>
                    </a:p>
                  </a:txBody>
                  <a:tcPr marL="48409" marR="48409" marT="0" marB="0" anchor="ctr"/>
                </a:tc>
              </a:tr>
              <a:tr h="198066">
                <a:tc>
                  <a:txBody>
                    <a:bodyPr/>
                    <a:lstStyle/>
                    <a:p>
                      <a:pPr marL="0" indent="0" algn="l">
                        <a:spcAft>
                          <a:spcPts val="0"/>
                        </a:spcAft>
                      </a:pPr>
                      <a:r>
                        <a:rPr lang="ru-RU" sz="1000" dirty="0">
                          <a:effectLst/>
                        </a:rPr>
                        <a:t>Штрафы, санкции, возмещение ущерба</a:t>
                      </a:r>
                      <a:endParaRPr lang="ru-RU" sz="1000" b="0" dirty="0">
                        <a:effectLst/>
                        <a:latin typeface="+mn-lt"/>
                        <a:ea typeface="Calibri"/>
                        <a:cs typeface="Times New Roman"/>
                      </a:endParaRPr>
                    </a:p>
                  </a:txBody>
                  <a:tcPr marL="48409" marR="48409" marT="0" marB="0" anchor="ctr"/>
                </a:tc>
                <a:tc>
                  <a:txBody>
                    <a:bodyPr/>
                    <a:lstStyle/>
                    <a:p>
                      <a:pPr indent="36000" algn="ctr">
                        <a:spcAft>
                          <a:spcPts val="0"/>
                        </a:spcAft>
                      </a:pPr>
                      <a:r>
                        <a:rPr lang="ru-RU" sz="1000" b="0" dirty="0" smtClean="0">
                          <a:effectLst/>
                          <a:latin typeface="+mn-lt"/>
                          <a:ea typeface="Calibri"/>
                          <a:cs typeface="Times New Roman"/>
                        </a:rPr>
                        <a:t>7 000,0</a:t>
                      </a:r>
                      <a:endParaRPr lang="ru-RU" sz="1000" b="0" dirty="0">
                        <a:effectLst/>
                        <a:latin typeface="+mn-lt"/>
                        <a:ea typeface="Calibri"/>
                        <a:cs typeface="Times New Roman"/>
                      </a:endParaRPr>
                    </a:p>
                  </a:txBody>
                  <a:tcPr marL="48409" marR="48409" marT="0" marB="0" anchor="ctr"/>
                </a:tc>
                <a:tc>
                  <a:txBody>
                    <a:bodyPr/>
                    <a:lstStyle/>
                    <a:p>
                      <a:pPr indent="36000" algn="ctr">
                        <a:spcAft>
                          <a:spcPts val="0"/>
                        </a:spcAft>
                      </a:pPr>
                      <a:r>
                        <a:rPr lang="ru-RU" sz="1000" b="0" dirty="0" smtClean="0">
                          <a:effectLst/>
                          <a:latin typeface="+mn-lt"/>
                          <a:ea typeface="Calibri"/>
                          <a:cs typeface="Times New Roman"/>
                        </a:rPr>
                        <a:t>8 099,4</a:t>
                      </a:r>
                      <a:endParaRPr lang="ru-RU" sz="1000" b="0" dirty="0">
                        <a:effectLst/>
                        <a:latin typeface="+mn-lt"/>
                        <a:ea typeface="Calibri"/>
                        <a:cs typeface="Times New Roman"/>
                      </a:endParaRPr>
                    </a:p>
                  </a:txBody>
                  <a:tcPr marL="48409" marR="48409" marT="0" marB="0" anchor="ctr"/>
                </a:tc>
                <a:tc>
                  <a:txBody>
                    <a:bodyPr/>
                    <a:lstStyle/>
                    <a:p>
                      <a:pPr indent="36000" algn="ctr">
                        <a:spcAft>
                          <a:spcPts val="0"/>
                        </a:spcAft>
                      </a:pPr>
                      <a:r>
                        <a:rPr lang="ru-RU" sz="1000" b="0" dirty="0" smtClean="0">
                          <a:effectLst/>
                          <a:latin typeface="+mn-lt"/>
                          <a:ea typeface="Calibri"/>
                          <a:cs typeface="Times New Roman"/>
                        </a:rPr>
                        <a:t>115,7</a:t>
                      </a:r>
                      <a:endParaRPr lang="ru-RU" sz="1000" b="0" dirty="0">
                        <a:effectLst/>
                        <a:latin typeface="+mn-lt"/>
                        <a:ea typeface="Calibri"/>
                        <a:cs typeface="Times New Roman"/>
                      </a:endParaRPr>
                    </a:p>
                  </a:txBody>
                  <a:tcPr marL="48409" marR="48409" marT="0" marB="0" anchor="ctr"/>
                </a:tc>
              </a:tr>
              <a:tr h="198066">
                <a:tc>
                  <a:txBody>
                    <a:bodyPr/>
                    <a:lstStyle/>
                    <a:p>
                      <a:pPr marL="1588" indent="-1588" algn="l">
                        <a:spcAft>
                          <a:spcPts val="0"/>
                        </a:spcAft>
                      </a:pPr>
                      <a:r>
                        <a:rPr lang="ru-RU" sz="1000" dirty="0">
                          <a:effectLst/>
                        </a:rPr>
                        <a:t>Прочие неналоговые доходы</a:t>
                      </a:r>
                      <a:endParaRPr lang="ru-RU" sz="1000" b="0" dirty="0">
                        <a:effectLst/>
                        <a:latin typeface="+mn-lt"/>
                        <a:ea typeface="Calibri"/>
                        <a:cs typeface="Times New Roman"/>
                      </a:endParaRPr>
                    </a:p>
                  </a:txBody>
                  <a:tcPr marL="48409" marR="48409" marT="0" marB="0" anchor="ctr"/>
                </a:tc>
                <a:tc>
                  <a:txBody>
                    <a:bodyPr/>
                    <a:lstStyle/>
                    <a:p>
                      <a:pPr indent="36000" algn="ctr">
                        <a:spcAft>
                          <a:spcPts val="0"/>
                        </a:spcAft>
                      </a:pPr>
                      <a:r>
                        <a:rPr lang="ru-RU" sz="1000" b="0" dirty="0" smtClean="0">
                          <a:effectLst/>
                          <a:latin typeface="+mn-lt"/>
                          <a:ea typeface="Calibri"/>
                          <a:cs typeface="Times New Roman"/>
                        </a:rPr>
                        <a:t>90,0</a:t>
                      </a:r>
                      <a:endParaRPr lang="ru-RU" sz="1000" b="0" dirty="0">
                        <a:effectLst/>
                        <a:latin typeface="+mn-lt"/>
                        <a:ea typeface="Calibri"/>
                        <a:cs typeface="Times New Roman"/>
                      </a:endParaRPr>
                    </a:p>
                  </a:txBody>
                  <a:tcPr marL="48409" marR="48409" marT="0" marB="0" anchor="ctr"/>
                </a:tc>
                <a:tc>
                  <a:txBody>
                    <a:bodyPr/>
                    <a:lstStyle/>
                    <a:p>
                      <a:pPr indent="36000" algn="ctr">
                        <a:spcAft>
                          <a:spcPts val="0"/>
                        </a:spcAft>
                      </a:pPr>
                      <a:r>
                        <a:rPr lang="ru-RU" sz="1000" b="0" dirty="0" smtClean="0">
                          <a:effectLst/>
                          <a:latin typeface="+mn-lt"/>
                          <a:ea typeface="Calibri"/>
                          <a:cs typeface="Times New Roman"/>
                        </a:rPr>
                        <a:t>1,1</a:t>
                      </a:r>
                      <a:endParaRPr lang="ru-RU" sz="1000" b="0" dirty="0">
                        <a:effectLst/>
                        <a:latin typeface="+mn-lt"/>
                        <a:ea typeface="Calibri"/>
                        <a:cs typeface="Times New Roman"/>
                      </a:endParaRPr>
                    </a:p>
                  </a:txBody>
                  <a:tcPr marL="48409" marR="48409" marT="0" marB="0" anchor="ctr"/>
                </a:tc>
                <a:tc>
                  <a:txBody>
                    <a:bodyPr/>
                    <a:lstStyle/>
                    <a:p>
                      <a:pPr indent="36000" algn="ctr">
                        <a:spcAft>
                          <a:spcPts val="0"/>
                        </a:spcAft>
                      </a:pPr>
                      <a:r>
                        <a:rPr lang="ru-RU" sz="1000" b="0" dirty="0" smtClean="0">
                          <a:effectLst/>
                          <a:latin typeface="+mn-lt"/>
                          <a:ea typeface="Calibri"/>
                          <a:cs typeface="Times New Roman"/>
                        </a:rPr>
                        <a:t>1,2</a:t>
                      </a:r>
                      <a:endParaRPr lang="ru-RU" sz="1000" b="0" dirty="0">
                        <a:effectLst/>
                        <a:latin typeface="+mn-lt"/>
                        <a:ea typeface="Calibri"/>
                        <a:cs typeface="Times New Roman"/>
                      </a:endParaRPr>
                    </a:p>
                  </a:txBody>
                  <a:tcPr marL="48409" marR="48409" marT="0" marB="0" anchor="ctr"/>
                </a:tc>
              </a:tr>
              <a:tr h="198066">
                <a:tc>
                  <a:txBody>
                    <a:bodyPr/>
                    <a:lstStyle/>
                    <a:p>
                      <a:pPr marL="1079500" indent="71438" algn="l">
                        <a:spcAft>
                          <a:spcPts val="0"/>
                        </a:spcAft>
                      </a:pPr>
                      <a:r>
                        <a:rPr lang="ru-RU" sz="900" dirty="0">
                          <a:effectLst/>
                        </a:rPr>
                        <a:t>БЕЗВОЗМЕЗДНЫЕ ПОСТУПЛЕНИЯ</a:t>
                      </a:r>
                      <a:endParaRPr lang="ru-RU" sz="900" b="1" dirty="0">
                        <a:effectLst/>
                        <a:latin typeface="+mn-lt"/>
                        <a:ea typeface="Calibri"/>
                        <a:cs typeface="Times New Roman"/>
                      </a:endParaRPr>
                    </a:p>
                  </a:txBody>
                  <a:tcPr marL="48409" marR="48409" marT="0" marB="0" anchor="ctr"/>
                </a:tc>
                <a:tc>
                  <a:txBody>
                    <a:bodyPr/>
                    <a:lstStyle/>
                    <a:p>
                      <a:pPr indent="36000" algn="ctr">
                        <a:spcAft>
                          <a:spcPts val="0"/>
                        </a:spcAft>
                      </a:pPr>
                      <a:r>
                        <a:rPr lang="ru-RU" sz="1000" b="1" dirty="0" smtClean="0">
                          <a:effectLst/>
                          <a:latin typeface="+mn-lt"/>
                          <a:ea typeface="Calibri"/>
                          <a:cs typeface="Times New Roman"/>
                        </a:rPr>
                        <a:t>1 540 358,3</a:t>
                      </a:r>
                      <a:endParaRPr lang="ru-RU" sz="1000" b="1" dirty="0">
                        <a:effectLst/>
                        <a:latin typeface="+mn-lt"/>
                        <a:ea typeface="Calibri"/>
                        <a:cs typeface="Times New Roman"/>
                      </a:endParaRPr>
                    </a:p>
                  </a:txBody>
                  <a:tcPr marL="48409" marR="48409" marT="0" marB="0" anchor="ctr"/>
                </a:tc>
                <a:tc>
                  <a:txBody>
                    <a:bodyPr/>
                    <a:lstStyle/>
                    <a:p>
                      <a:pPr indent="36000" algn="ctr">
                        <a:spcAft>
                          <a:spcPts val="0"/>
                        </a:spcAft>
                      </a:pPr>
                      <a:r>
                        <a:rPr lang="ru-RU" sz="1000" b="1" dirty="0" smtClean="0">
                          <a:effectLst/>
                          <a:latin typeface="+mn-lt"/>
                          <a:ea typeface="Calibri"/>
                          <a:cs typeface="Times New Roman"/>
                        </a:rPr>
                        <a:t>1 527 063,1</a:t>
                      </a:r>
                      <a:endParaRPr lang="ru-RU" sz="1000" b="1" dirty="0">
                        <a:effectLst/>
                        <a:latin typeface="+mn-lt"/>
                        <a:ea typeface="Calibri"/>
                        <a:cs typeface="Times New Roman"/>
                      </a:endParaRPr>
                    </a:p>
                  </a:txBody>
                  <a:tcPr marL="48409" marR="48409" marT="0" marB="0" anchor="ctr"/>
                </a:tc>
                <a:tc>
                  <a:txBody>
                    <a:bodyPr/>
                    <a:lstStyle/>
                    <a:p>
                      <a:pPr indent="36000" algn="ctr">
                        <a:spcAft>
                          <a:spcPts val="0"/>
                        </a:spcAft>
                      </a:pPr>
                      <a:r>
                        <a:rPr lang="ru-RU" sz="1000" b="1" dirty="0" smtClean="0">
                          <a:effectLst/>
                          <a:latin typeface="+mn-lt"/>
                          <a:ea typeface="Calibri"/>
                          <a:cs typeface="Times New Roman"/>
                        </a:rPr>
                        <a:t>99,1</a:t>
                      </a:r>
                      <a:endParaRPr lang="ru-RU" sz="1000" b="1" dirty="0">
                        <a:effectLst/>
                        <a:latin typeface="+mn-lt"/>
                        <a:ea typeface="Calibri"/>
                        <a:cs typeface="Times New Roman"/>
                      </a:endParaRPr>
                    </a:p>
                  </a:txBody>
                  <a:tcPr marL="48409" marR="48409" marT="0" marB="0" anchor="ctr"/>
                </a:tc>
              </a:tr>
              <a:tr h="198066">
                <a:tc>
                  <a:txBody>
                    <a:bodyPr/>
                    <a:lstStyle/>
                    <a:p>
                      <a:pPr marL="1166813" indent="-1588" algn="l">
                        <a:spcAft>
                          <a:spcPts val="0"/>
                        </a:spcAft>
                      </a:pPr>
                      <a:r>
                        <a:rPr lang="ru-RU" sz="900" dirty="0" smtClean="0">
                          <a:effectLst/>
                        </a:rPr>
                        <a:t>                       ИТОГО </a:t>
                      </a:r>
                      <a:r>
                        <a:rPr lang="ru-RU" sz="900" dirty="0">
                          <a:effectLst/>
                        </a:rPr>
                        <a:t>ДОХОДОВ</a:t>
                      </a:r>
                      <a:endParaRPr lang="ru-RU" sz="900" b="1" dirty="0">
                        <a:effectLst/>
                        <a:latin typeface="+mn-lt"/>
                        <a:ea typeface="Calibri"/>
                        <a:cs typeface="Times New Roman"/>
                      </a:endParaRPr>
                    </a:p>
                  </a:txBody>
                  <a:tcPr marL="48409" marR="48409" marT="0" marB="0" anchor="ctr"/>
                </a:tc>
                <a:tc>
                  <a:txBody>
                    <a:bodyPr/>
                    <a:lstStyle/>
                    <a:p>
                      <a:pPr indent="36000" algn="ctr">
                        <a:spcAft>
                          <a:spcPts val="0"/>
                        </a:spcAft>
                      </a:pPr>
                      <a:r>
                        <a:rPr lang="ru-RU" sz="1000" b="1" dirty="0" smtClean="0">
                          <a:effectLst/>
                          <a:latin typeface="+mn-lt"/>
                          <a:ea typeface="Calibri"/>
                          <a:cs typeface="Times New Roman"/>
                        </a:rPr>
                        <a:t>2 115 848,9</a:t>
                      </a:r>
                      <a:endParaRPr lang="ru-RU" sz="1000" b="1" dirty="0">
                        <a:effectLst/>
                        <a:latin typeface="+mn-lt"/>
                        <a:ea typeface="Calibri"/>
                        <a:cs typeface="Times New Roman"/>
                      </a:endParaRPr>
                    </a:p>
                  </a:txBody>
                  <a:tcPr marL="48409" marR="48409" marT="0" marB="0" anchor="ctr"/>
                </a:tc>
                <a:tc>
                  <a:txBody>
                    <a:bodyPr/>
                    <a:lstStyle/>
                    <a:p>
                      <a:pPr indent="36000" algn="ctr">
                        <a:spcAft>
                          <a:spcPts val="0"/>
                        </a:spcAft>
                      </a:pPr>
                      <a:r>
                        <a:rPr lang="ru-RU" sz="1000" b="1" dirty="0" smtClean="0">
                          <a:effectLst/>
                          <a:latin typeface="+mn-lt"/>
                          <a:ea typeface="Calibri"/>
                          <a:cs typeface="Times New Roman"/>
                        </a:rPr>
                        <a:t>2 158 500,2</a:t>
                      </a:r>
                      <a:endParaRPr lang="ru-RU" sz="1000" b="1" dirty="0">
                        <a:effectLst/>
                        <a:latin typeface="+mn-lt"/>
                        <a:ea typeface="Calibri"/>
                        <a:cs typeface="Times New Roman"/>
                      </a:endParaRPr>
                    </a:p>
                  </a:txBody>
                  <a:tcPr marL="48409" marR="48409" marT="0" marB="0" anchor="ctr"/>
                </a:tc>
                <a:tc>
                  <a:txBody>
                    <a:bodyPr/>
                    <a:lstStyle/>
                    <a:p>
                      <a:pPr indent="36000" algn="ctr">
                        <a:spcAft>
                          <a:spcPts val="0"/>
                        </a:spcAft>
                      </a:pPr>
                      <a:r>
                        <a:rPr lang="ru-RU" sz="1000" b="1" dirty="0" smtClean="0">
                          <a:effectLst/>
                          <a:latin typeface="+mn-lt"/>
                          <a:ea typeface="Calibri"/>
                          <a:cs typeface="Times New Roman"/>
                        </a:rPr>
                        <a:t>100,1</a:t>
                      </a:r>
                      <a:endParaRPr lang="ru-RU" sz="1000" b="1" dirty="0">
                        <a:effectLst/>
                        <a:latin typeface="+mn-lt"/>
                        <a:ea typeface="Calibri"/>
                        <a:cs typeface="Times New Roman"/>
                      </a:endParaRPr>
                    </a:p>
                  </a:txBody>
                  <a:tcPr marL="48409" marR="48409" marT="0" marB="0" anchor="ctr"/>
                </a:tc>
              </a:tr>
            </a:tbl>
          </a:graphicData>
        </a:graphic>
      </p:graphicFrame>
      <p:sp>
        <p:nvSpPr>
          <p:cNvPr id="3" name="Номер слайда 2"/>
          <p:cNvSpPr>
            <a:spLocks noGrp="1"/>
          </p:cNvSpPr>
          <p:nvPr>
            <p:ph type="sldNum" sz="quarter" idx="12"/>
          </p:nvPr>
        </p:nvSpPr>
        <p:spPr>
          <a:xfrm>
            <a:off x="4754880" y="6407945"/>
            <a:ext cx="396240" cy="365125"/>
          </a:xfrm>
        </p:spPr>
        <p:txBody>
          <a:bodyPr/>
          <a:lstStyle/>
          <a:p>
            <a:fld id="{DCD830A9-5F17-466D-9E40-1E5E06F64CC0}" type="slidenum">
              <a:rPr lang="ru-RU" smtClean="0"/>
              <a:pPr/>
              <a:t>11</a:t>
            </a:fld>
            <a:endParaRPr lang="ru-RU" dirty="0"/>
          </a:p>
        </p:txBody>
      </p:sp>
      <p:sp>
        <p:nvSpPr>
          <p:cNvPr id="8" name="TextBox 7"/>
          <p:cNvSpPr txBox="1"/>
          <p:nvPr/>
        </p:nvSpPr>
        <p:spPr>
          <a:xfrm>
            <a:off x="8697416" y="551260"/>
            <a:ext cx="596638" cy="215444"/>
          </a:xfrm>
          <a:prstGeom prst="rect">
            <a:avLst/>
          </a:prstGeom>
          <a:noFill/>
        </p:spPr>
        <p:txBody>
          <a:bodyPr wrap="none" rtlCol="0">
            <a:spAutoFit/>
          </a:bodyPr>
          <a:lstStyle/>
          <a:p>
            <a:r>
              <a:rPr lang="ru-RU" sz="800" dirty="0" smtClean="0"/>
              <a:t>Тыс. руб.</a:t>
            </a:r>
            <a:endParaRPr lang="ru-RU" sz="800" dirty="0"/>
          </a:p>
        </p:txBody>
      </p:sp>
    </p:spTree>
    <p:extLst>
      <p:ext uri="{BB962C8B-B14F-4D97-AF65-F5344CB8AC3E}">
        <p14:creationId xmlns:p14="http://schemas.microsoft.com/office/powerpoint/2010/main" val="31384256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Объект 4"/>
          <p:cNvGraphicFramePr>
            <a:graphicFrameLocks noGrp="1"/>
          </p:cNvGraphicFramePr>
          <p:nvPr>
            <p:ph idx="1"/>
            <p:extLst>
              <p:ext uri="{D42A27DB-BD31-4B8C-83A1-F6EECF244321}">
                <p14:modId xmlns:p14="http://schemas.microsoft.com/office/powerpoint/2010/main" val="4041711248"/>
              </p:ext>
            </p:extLst>
          </p:nvPr>
        </p:nvGraphicFramePr>
        <p:xfrm>
          <a:off x="488504" y="332656"/>
          <a:ext cx="9001000" cy="5904656"/>
        </p:xfrm>
        <a:graphic>
          <a:graphicData uri="http://schemas.openxmlformats.org/drawingml/2006/chart">
            <c:chart xmlns:c="http://schemas.openxmlformats.org/drawingml/2006/chart" xmlns:r="http://schemas.openxmlformats.org/officeDocument/2006/relationships" r:id="rId2"/>
          </a:graphicData>
        </a:graphic>
      </p:graphicFrame>
      <p:sp>
        <p:nvSpPr>
          <p:cNvPr id="2" name="Номер слайда 1"/>
          <p:cNvSpPr>
            <a:spLocks noGrp="1"/>
          </p:cNvSpPr>
          <p:nvPr>
            <p:ph type="sldNum" sz="quarter" idx="12"/>
          </p:nvPr>
        </p:nvSpPr>
        <p:spPr/>
        <p:txBody>
          <a:bodyPr/>
          <a:lstStyle/>
          <a:p>
            <a:fld id="{DCD830A9-5F17-466D-9E40-1E5E06F64CC0}" type="slidenum">
              <a:rPr lang="ru-RU" smtClean="0"/>
              <a:pPr/>
              <a:t>12</a:t>
            </a:fld>
            <a:endParaRPr lang="ru-RU"/>
          </a:p>
        </p:txBody>
      </p:sp>
    </p:spTree>
    <p:extLst>
      <p:ext uri="{BB962C8B-B14F-4D97-AF65-F5344CB8AC3E}">
        <p14:creationId xmlns:p14="http://schemas.microsoft.com/office/powerpoint/2010/main" val="3966677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Диаграмма 3"/>
          <p:cNvGraphicFramePr>
            <a:graphicFrameLocks/>
          </p:cNvGraphicFramePr>
          <p:nvPr>
            <p:extLst>
              <p:ext uri="{D42A27DB-BD31-4B8C-83A1-F6EECF244321}">
                <p14:modId xmlns:p14="http://schemas.microsoft.com/office/powerpoint/2010/main" val="2211841250"/>
              </p:ext>
            </p:extLst>
          </p:nvPr>
        </p:nvGraphicFramePr>
        <p:xfrm>
          <a:off x="560512" y="188640"/>
          <a:ext cx="8814979" cy="626469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243271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95300" y="476672"/>
            <a:ext cx="8915400" cy="792088"/>
          </a:xfrm>
        </p:spPr>
        <p:txBody>
          <a:bodyPr/>
          <a:lstStyle/>
          <a:p>
            <a:pPr marL="0" indent="0" algn="ctr">
              <a:lnSpc>
                <a:spcPts val="2500"/>
              </a:lnSpc>
              <a:buNone/>
            </a:pPr>
            <a:r>
              <a:rPr lang="ru-RU" sz="1600" b="1" cap="all" dirty="0" smtClean="0">
                <a:solidFill>
                  <a:schemeClr val="tx1"/>
                </a:solidFill>
                <a:effectLst/>
                <a:latin typeface="+mn-lt"/>
              </a:rPr>
              <a:t>СТРУКТУРА БЕЗВОЗМЕЗДНЫХ ПОСТУПЛЕНИЙ ИЗ ДРУГИХ УРОВНЕЙ БЮДЖЕТА В БЮДЖЕТ МУНИЦИПАЛЬНОГО ОБРАЗОВАНИЯ КАВКАЗСКИЙ РАЙОН ЗА 2019 ГОД</a:t>
            </a:r>
            <a:endParaRPr lang="ru-RU" sz="1600" b="1" cap="all" dirty="0">
              <a:solidFill>
                <a:schemeClr val="tx1"/>
              </a:solidFill>
              <a:effectLst/>
              <a:latin typeface="+mn-lt"/>
            </a:endParaRPr>
          </a:p>
        </p:txBody>
      </p:sp>
      <p:graphicFrame>
        <p:nvGraphicFramePr>
          <p:cNvPr id="8" name="Объект 7"/>
          <p:cNvGraphicFramePr>
            <a:graphicFrameLocks noGrp="1"/>
          </p:cNvGraphicFramePr>
          <p:nvPr>
            <p:ph idx="1"/>
            <p:extLst>
              <p:ext uri="{D42A27DB-BD31-4B8C-83A1-F6EECF244321}">
                <p14:modId xmlns:p14="http://schemas.microsoft.com/office/powerpoint/2010/main" val="1891811879"/>
              </p:ext>
            </p:extLst>
          </p:nvPr>
        </p:nvGraphicFramePr>
        <p:xfrm>
          <a:off x="495300" y="1340768"/>
          <a:ext cx="8915400" cy="50405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Номер слайда 3"/>
          <p:cNvSpPr>
            <a:spLocks noGrp="1"/>
          </p:cNvSpPr>
          <p:nvPr>
            <p:ph type="sldNum" sz="quarter" idx="12"/>
          </p:nvPr>
        </p:nvSpPr>
        <p:spPr>
          <a:xfrm>
            <a:off x="4754880" y="6407945"/>
            <a:ext cx="396240" cy="365125"/>
          </a:xfrm>
        </p:spPr>
        <p:txBody>
          <a:bodyPr/>
          <a:lstStyle/>
          <a:p>
            <a:fld id="{DCD830A9-5F17-466D-9E40-1E5E06F64CC0}" type="slidenum">
              <a:rPr lang="ru-RU" smtClean="0"/>
              <a:pPr/>
              <a:t>14</a:t>
            </a:fld>
            <a:endParaRPr lang="ru-RU" dirty="0"/>
          </a:p>
        </p:txBody>
      </p:sp>
    </p:spTree>
    <p:extLst>
      <p:ext uri="{BB962C8B-B14F-4D97-AF65-F5344CB8AC3E}">
        <p14:creationId xmlns:p14="http://schemas.microsoft.com/office/powerpoint/2010/main" val="36340873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62103" y="297686"/>
            <a:ext cx="8915400" cy="971075"/>
          </a:xfrm>
        </p:spPr>
        <p:txBody>
          <a:bodyPr>
            <a:noAutofit/>
          </a:bodyPr>
          <a:lstStyle/>
          <a:p>
            <a:pPr marL="0" indent="0" algn="ctr">
              <a:lnSpc>
                <a:spcPts val="2500"/>
              </a:lnSpc>
              <a:buNone/>
            </a:pPr>
            <a:r>
              <a:rPr lang="ru-RU" sz="2000" b="1" dirty="0">
                <a:solidFill>
                  <a:schemeClr val="tx1"/>
                </a:solidFill>
                <a:effectLst/>
                <a:latin typeface="+mn-lt"/>
              </a:rPr>
              <a:t>СОСТОЯНИЕ МУНИЦИПАЛЬНОГО ДОЛГА МУНЦИПАЛЬНОГО ОБРАЗОВАНИЯ </a:t>
            </a:r>
            <a:r>
              <a:rPr lang="ru-RU" sz="2000" b="1" dirty="0" smtClean="0">
                <a:solidFill>
                  <a:schemeClr val="tx1"/>
                </a:solidFill>
                <a:effectLst/>
                <a:latin typeface="+mn-lt"/>
              </a:rPr>
              <a:t>КАВКАЗСКИЙ </a:t>
            </a:r>
            <a:r>
              <a:rPr lang="ru-RU" sz="2000" b="1" dirty="0">
                <a:solidFill>
                  <a:schemeClr val="tx1"/>
                </a:solidFill>
                <a:effectLst/>
                <a:latin typeface="+mn-lt"/>
              </a:rPr>
              <a:t>РАЙОН ЗА </a:t>
            </a:r>
            <a:r>
              <a:rPr lang="ru-RU" sz="2000" b="1" dirty="0" smtClean="0">
                <a:solidFill>
                  <a:schemeClr val="tx1"/>
                </a:solidFill>
                <a:effectLst/>
                <a:latin typeface="+mn-lt"/>
              </a:rPr>
              <a:t>2019 </a:t>
            </a:r>
            <a:r>
              <a:rPr lang="ru-RU" sz="2000" b="1" dirty="0">
                <a:solidFill>
                  <a:schemeClr val="tx1"/>
                </a:solidFill>
                <a:effectLst/>
                <a:latin typeface="+mn-lt"/>
              </a:rPr>
              <a:t>ГОД </a:t>
            </a:r>
          </a:p>
        </p:txBody>
      </p:sp>
      <p:graphicFrame>
        <p:nvGraphicFramePr>
          <p:cNvPr id="4" name="Объект 3"/>
          <p:cNvGraphicFramePr>
            <a:graphicFrameLocks noGrp="1"/>
          </p:cNvGraphicFramePr>
          <p:nvPr>
            <p:ph idx="1"/>
            <p:extLst>
              <p:ext uri="{D42A27DB-BD31-4B8C-83A1-F6EECF244321}">
                <p14:modId xmlns:p14="http://schemas.microsoft.com/office/powerpoint/2010/main" val="2446904256"/>
              </p:ext>
            </p:extLst>
          </p:nvPr>
        </p:nvGraphicFramePr>
        <p:xfrm>
          <a:off x="584515" y="1440686"/>
          <a:ext cx="8904989" cy="4300187"/>
        </p:xfrm>
        <a:graphic>
          <a:graphicData uri="http://schemas.openxmlformats.org/drawingml/2006/table">
            <a:tbl>
              <a:tblPr firstRow="1" firstCol="1" bandRow="1">
                <a:tableStyleId>{69012ECD-51FC-41F1-AA8D-1B2483CD663E}</a:tableStyleId>
              </a:tblPr>
              <a:tblGrid>
                <a:gridCol w="2330412"/>
                <a:gridCol w="1340168"/>
                <a:gridCol w="1201281"/>
                <a:gridCol w="1296878"/>
                <a:gridCol w="1296878"/>
                <a:gridCol w="1439372"/>
              </a:tblGrid>
              <a:tr h="1027282">
                <a:tc>
                  <a:txBody>
                    <a:bodyPr/>
                    <a:lstStyle/>
                    <a:p>
                      <a:pPr algn="ctr">
                        <a:lnSpc>
                          <a:spcPct val="115000"/>
                        </a:lnSpc>
                        <a:spcAft>
                          <a:spcPts val="0"/>
                        </a:spcAft>
                      </a:pPr>
                      <a:r>
                        <a:rPr lang="ru-RU" sz="1350" cap="all" baseline="0" dirty="0">
                          <a:effectLst/>
                        </a:rPr>
                        <a:t> </a:t>
                      </a:r>
                      <a:endParaRPr lang="ru-RU" sz="1350" baseline="0" dirty="0">
                        <a:solidFill>
                          <a:schemeClr val="tx1"/>
                        </a:solidFill>
                        <a:effectLst/>
                        <a:latin typeface="Calibri"/>
                        <a:ea typeface="Times New Roman"/>
                        <a:cs typeface="Times New Roman"/>
                      </a:endParaRPr>
                    </a:p>
                  </a:txBody>
                  <a:tcPr marL="63631" marR="63631" marT="0" marB="0"/>
                </a:tc>
                <a:tc>
                  <a:txBody>
                    <a:bodyPr/>
                    <a:lstStyle/>
                    <a:p>
                      <a:pPr algn="ctr">
                        <a:lnSpc>
                          <a:spcPct val="115000"/>
                        </a:lnSpc>
                        <a:spcAft>
                          <a:spcPts val="0"/>
                        </a:spcAft>
                      </a:pPr>
                      <a:r>
                        <a:rPr lang="ru-RU" sz="1350" baseline="0" dirty="0" err="1" smtClean="0">
                          <a:effectLst/>
                        </a:rPr>
                        <a:t>Муниципаль-ный</a:t>
                      </a:r>
                      <a:r>
                        <a:rPr lang="ru-RU" sz="1350" baseline="0" dirty="0" smtClean="0">
                          <a:effectLst/>
                        </a:rPr>
                        <a:t> долг  на</a:t>
                      </a:r>
                    </a:p>
                    <a:p>
                      <a:pPr algn="ctr">
                        <a:lnSpc>
                          <a:spcPct val="115000"/>
                        </a:lnSpc>
                        <a:spcAft>
                          <a:spcPts val="0"/>
                        </a:spcAft>
                      </a:pPr>
                      <a:r>
                        <a:rPr lang="ru-RU" sz="1350" baseline="0" dirty="0" smtClean="0">
                          <a:effectLst/>
                        </a:rPr>
                        <a:t> 01.01.2019 </a:t>
                      </a:r>
                      <a:r>
                        <a:rPr lang="ru-RU" sz="1350" baseline="0" dirty="0">
                          <a:effectLst/>
                        </a:rPr>
                        <a:t>г.</a:t>
                      </a:r>
                      <a:endParaRPr lang="ru-RU" sz="1350" baseline="0" dirty="0">
                        <a:solidFill>
                          <a:schemeClr val="tx1"/>
                        </a:solidFill>
                        <a:effectLst/>
                        <a:latin typeface="Calibri"/>
                        <a:ea typeface="Times New Roman"/>
                        <a:cs typeface="Times New Roman"/>
                      </a:endParaRPr>
                    </a:p>
                  </a:txBody>
                  <a:tcPr marL="63631" marR="63631" marT="0" marB="0" anchor="ctr"/>
                </a:tc>
                <a:tc>
                  <a:txBody>
                    <a:bodyPr/>
                    <a:lstStyle/>
                    <a:p>
                      <a:pPr algn="ctr">
                        <a:lnSpc>
                          <a:spcPct val="115000"/>
                        </a:lnSpc>
                        <a:spcAft>
                          <a:spcPts val="0"/>
                        </a:spcAft>
                      </a:pPr>
                      <a:r>
                        <a:rPr lang="ru-RU" sz="1350" baseline="0" dirty="0" smtClean="0">
                          <a:effectLst/>
                        </a:rPr>
                        <a:t>Привлечено кредитов </a:t>
                      </a:r>
                    </a:p>
                    <a:p>
                      <a:pPr algn="ctr">
                        <a:lnSpc>
                          <a:spcPct val="115000"/>
                        </a:lnSpc>
                        <a:spcAft>
                          <a:spcPts val="0"/>
                        </a:spcAft>
                      </a:pPr>
                      <a:r>
                        <a:rPr lang="ru-RU" sz="1350" baseline="0" dirty="0" smtClean="0">
                          <a:effectLst/>
                        </a:rPr>
                        <a:t>в 2019 </a:t>
                      </a:r>
                      <a:r>
                        <a:rPr lang="ru-RU" sz="1350" baseline="0" dirty="0">
                          <a:effectLst/>
                        </a:rPr>
                        <a:t>г.</a:t>
                      </a:r>
                      <a:endParaRPr lang="ru-RU" sz="1350" baseline="0" dirty="0">
                        <a:solidFill>
                          <a:schemeClr val="tx1"/>
                        </a:solidFill>
                        <a:effectLst/>
                        <a:latin typeface="Calibri"/>
                        <a:ea typeface="Times New Roman"/>
                        <a:cs typeface="Times New Roman"/>
                      </a:endParaRPr>
                    </a:p>
                  </a:txBody>
                  <a:tcPr marL="63631" marR="63631" marT="0" marB="0" anchor="ctr"/>
                </a:tc>
                <a:tc>
                  <a:txBody>
                    <a:bodyPr/>
                    <a:lstStyle/>
                    <a:p>
                      <a:pPr algn="ctr">
                        <a:lnSpc>
                          <a:spcPct val="115000"/>
                        </a:lnSpc>
                        <a:spcAft>
                          <a:spcPts val="0"/>
                        </a:spcAft>
                      </a:pPr>
                      <a:r>
                        <a:rPr lang="ru-RU" sz="1350" baseline="0" dirty="0">
                          <a:effectLst/>
                        </a:rPr>
                        <a:t>Погашено кредитов </a:t>
                      </a:r>
                      <a:endParaRPr lang="ru-RU" sz="1350" baseline="0" dirty="0" smtClean="0">
                        <a:effectLst/>
                      </a:endParaRPr>
                    </a:p>
                    <a:p>
                      <a:pPr algn="ctr">
                        <a:lnSpc>
                          <a:spcPct val="115000"/>
                        </a:lnSpc>
                        <a:spcAft>
                          <a:spcPts val="0"/>
                        </a:spcAft>
                      </a:pPr>
                      <a:r>
                        <a:rPr lang="ru-RU" sz="1350" baseline="0" dirty="0" smtClean="0">
                          <a:effectLst/>
                        </a:rPr>
                        <a:t>в 2019 </a:t>
                      </a:r>
                      <a:r>
                        <a:rPr lang="ru-RU" sz="1350" baseline="0" dirty="0">
                          <a:effectLst/>
                        </a:rPr>
                        <a:t>г.</a:t>
                      </a:r>
                      <a:endParaRPr lang="ru-RU" sz="1350" baseline="0" dirty="0">
                        <a:solidFill>
                          <a:schemeClr val="tx1"/>
                        </a:solidFill>
                        <a:effectLst/>
                        <a:latin typeface="Calibri"/>
                        <a:ea typeface="Times New Roman"/>
                        <a:cs typeface="Times New Roman"/>
                      </a:endParaRPr>
                    </a:p>
                  </a:txBody>
                  <a:tcPr marL="63631" marR="63631" marT="0" marB="0" anchor="ctr"/>
                </a:tc>
                <a:tc>
                  <a:txBody>
                    <a:bodyPr/>
                    <a:lstStyle/>
                    <a:p>
                      <a:pPr algn="ctr">
                        <a:lnSpc>
                          <a:spcPct val="115000"/>
                        </a:lnSpc>
                        <a:spcAft>
                          <a:spcPts val="0"/>
                        </a:spcAft>
                      </a:pPr>
                      <a:r>
                        <a:rPr lang="ru-RU" sz="1350" baseline="0" dirty="0" smtClean="0">
                          <a:effectLst/>
                        </a:rPr>
                        <a:t>Списано кредитов </a:t>
                      </a:r>
                    </a:p>
                    <a:p>
                      <a:pPr algn="ctr">
                        <a:lnSpc>
                          <a:spcPct val="115000"/>
                        </a:lnSpc>
                        <a:spcAft>
                          <a:spcPts val="0"/>
                        </a:spcAft>
                      </a:pPr>
                      <a:r>
                        <a:rPr lang="ru-RU" sz="1350" baseline="0" dirty="0" smtClean="0">
                          <a:effectLst/>
                        </a:rPr>
                        <a:t>в 2019 г.</a:t>
                      </a:r>
                      <a:endParaRPr lang="ru-RU" sz="1350" baseline="0" dirty="0">
                        <a:solidFill>
                          <a:schemeClr val="tx1"/>
                        </a:solidFill>
                        <a:effectLst/>
                        <a:latin typeface="Calibri"/>
                        <a:ea typeface="Times New Roman"/>
                        <a:cs typeface="Times New Roman"/>
                      </a:endParaRPr>
                    </a:p>
                  </a:txBody>
                  <a:tcPr marL="63631" marR="63631" marT="0" marB="0" anchor="ctr"/>
                </a:tc>
                <a:tc>
                  <a:txBody>
                    <a:bodyPr/>
                    <a:lstStyle/>
                    <a:p>
                      <a:pPr algn="ctr">
                        <a:lnSpc>
                          <a:spcPct val="115000"/>
                        </a:lnSpc>
                        <a:spcAft>
                          <a:spcPts val="0"/>
                        </a:spcAft>
                      </a:pPr>
                      <a:r>
                        <a:rPr lang="ru-RU" sz="1350" baseline="0" dirty="0" smtClean="0">
                          <a:effectLst/>
                        </a:rPr>
                        <a:t>Остаток на </a:t>
                      </a:r>
                      <a:endParaRPr lang="ru-RU" sz="1350" cap="small" baseline="0" dirty="0" smtClean="0">
                        <a:effectLst/>
                      </a:endParaRPr>
                    </a:p>
                    <a:p>
                      <a:pPr algn="ctr">
                        <a:lnSpc>
                          <a:spcPct val="115000"/>
                        </a:lnSpc>
                        <a:spcAft>
                          <a:spcPts val="0"/>
                        </a:spcAft>
                      </a:pPr>
                      <a:r>
                        <a:rPr lang="ru-RU" sz="1350" cap="small" baseline="0" dirty="0" smtClean="0">
                          <a:effectLst/>
                        </a:rPr>
                        <a:t>01.01.2020 </a:t>
                      </a:r>
                      <a:r>
                        <a:rPr lang="ru-RU" sz="1350" cap="small" baseline="0" dirty="0">
                          <a:effectLst/>
                        </a:rPr>
                        <a:t>г.</a:t>
                      </a:r>
                      <a:endParaRPr lang="ru-RU" sz="1350" baseline="0" dirty="0">
                        <a:solidFill>
                          <a:schemeClr val="tx1"/>
                        </a:solidFill>
                        <a:effectLst/>
                        <a:latin typeface="Calibri"/>
                        <a:ea typeface="Times New Roman"/>
                        <a:cs typeface="Times New Roman"/>
                      </a:endParaRPr>
                    </a:p>
                  </a:txBody>
                  <a:tcPr marL="63631" marR="63631" marT="0" marB="0" anchor="ctr"/>
                </a:tc>
              </a:tr>
              <a:tr h="532665">
                <a:tc>
                  <a:txBody>
                    <a:bodyPr/>
                    <a:lstStyle/>
                    <a:p>
                      <a:pPr algn="ctr">
                        <a:lnSpc>
                          <a:spcPct val="115000"/>
                        </a:lnSpc>
                        <a:spcAft>
                          <a:spcPts val="0"/>
                        </a:spcAft>
                      </a:pPr>
                      <a:r>
                        <a:rPr lang="ru-RU" sz="1400" baseline="0" dirty="0">
                          <a:effectLst/>
                        </a:rPr>
                        <a:t>Всего привлеченных кредитов</a:t>
                      </a:r>
                      <a:endParaRPr lang="ru-RU" sz="1400" baseline="0" dirty="0">
                        <a:solidFill>
                          <a:schemeClr val="tx1"/>
                        </a:solidFill>
                        <a:effectLst/>
                        <a:latin typeface="Calibri"/>
                        <a:ea typeface="Times New Roman"/>
                        <a:cs typeface="Times New Roman"/>
                      </a:endParaRPr>
                    </a:p>
                  </a:txBody>
                  <a:tcPr marL="63631" marR="63631" marT="0" marB="0"/>
                </a:tc>
                <a:tc>
                  <a:txBody>
                    <a:bodyPr/>
                    <a:lstStyle/>
                    <a:p>
                      <a:pPr algn="ctr">
                        <a:lnSpc>
                          <a:spcPct val="115000"/>
                        </a:lnSpc>
                        <a:spcAft>
                          <a:spcPts val="0"/>
                        </a:spcAft>
                      </a:pPr>
                      <a:r>
                        <a:rPr lang="ru-RU" sz="1800" baseline="0" dirty="0" smtClean="0">
                          <a:solidFill>
                            <a:schemeClr val="tx1"/>
                          </a:solidFill>
                          <a:effectLst/>
                          <a:latin typeface="Times New Roman" pitchFamily="18" charset="0"/>
                          <a:ea typeface="Times New Roman"/>
                          <a:cs typeface="Times New Roman"/>
                        </a:rPr>
                        <a:t>91,2</a:t>
                      </a:r>
                      <a:endParaRPr lang="ru-RU" sz="1800" baseline="0" dirty="0">
                        <a:solidFill>
                          <a:schemeClr val="tx1"/>
                        </a:solidFill>
                        <a:effectLst/>
                        <a:latin typeface="Times New Roman" pitchFamily="18" charset="0"/>
                        <a:ea typeface="Times New Roman"/>
                        <a:cs typeface="Times New Roman"/>
                      </a:endParaRPr>
                    </a:p>
                  </a:txBody>
                  <a:tcPr marL="63631" marR="63631" marT="0" marB="0" anchor="ctr"/>
                </a:tc>
                <a:tc>
                  <a:txBody>
                    <a:bodyPr/>
                    <a:lstStyle/>
                    <a:p>
                      <a:pPr algn="ctr">
                        <a:lnSpc>
                          <a:spcPct val="115000"/>
                        </a:lnSpc>
                        <a:spcAft>
                          <a:spcPts val="0"/>
                        </a:spcAft>
                      </a:pPr>
                      <a:r>
                        <a:rPr lang="ru-RU" sz="1800" baseline="0" dirty="0" smtClean="0">
                          <a:solidFill>
                            <a:schemeClr val="tx1"/>
                          </a:solidFill>
                          <a:effectLst/>
                          <a:latin typeface="Times New Roman" pitchFamily="18" charset="0"/>
                          <a:ea typeface="Times New Roman"/>
                          <a:cs typeface="Times New Roman"/>
                        </a:rPr>
                        <a:t>133,2</a:t>
                      </a:r>
                      <a:endParaRPr lang="ru-RU" sz="1800" baseline="0" dirty="0">
                        <a:solidFill>
                          <a:schemeClr val="tx1"/>
                        </a:solidFill>
                        <a:effectLst/>
                        <a:latin typeface="Times New Roman" pitchFamily="18" charset="0"/>
                        <a:ea typeface="Times New Roman"/>
                        <a:cs typeface="Times New Roman"/>
                      </a:endParaRPr>
                    </a:p>
                  </a:txBody>
                  <a:tcPr marL="63631" marR="63631" marT="0" marB="0" anchor="ctr"/>
                </a:tc>
                <a:tc>
                  <a:txBody>
                    <a:bodyPr/>
                    <a:lstStyle/>
                    <a:p>
                      <a:pPr algn="ctr">
                        <a:lnSpc>
                          <a:spcPct val="115000"/>
                        </a:lnSpc>
                        <a:spcAft>
                          <a:spcPts val="0"/>
                        </a:spcAft>
                      </a:pPr>
                      <a:r>
                        <a:rPr lang="ru-RU" sz="1800" baseline="0" dirty="0" smtClean="0">
                          <a:solidFill>
                            <a:schemeClr val="tx1"/>
                          </a:solidFill>
                          <a:effectLst/>
                          <a:latin typeface="Times New Roman" pitchFamily="18" charset="0"/>
                          <a:ea typeface="Times New Roman"/>
                          <a:cs typeface="Times New Roman"/>
                        </a:rPr>
                        <a:t>133,2</a:t>
                      </a:r>
                      <a:endParaRPr lang="ru-RU" sz="1800" baseline="0" dirty="0">
                        <a:solidFill>
                          <a:schemeClr val="tx1"/>
                        </a:solidFill>
                        <a:effectLst/>
                        <a:latin typeface="Times New Roman" pitchFamily="18" charset="0"/>
                        <a:ea typeface="Times New Roman"/>
                        <a:cs typeface="Times New Roman"/>
                      </a:endParaRPr>
                    </a:p>
                  </a:txBody>
                  <a:tcPr marL="63631" marR="63631" marT="0" marB="0" anchor="ctr"/>
                </a:tc>
                <a:tc>
                  <a:txBody>
                    <a:bodyPr/>
                    <a:lstStyle/>
                    <a:p>
                      <a:pPr algn="ctr">
                        <a:lnSpc>
                          <a:spcPct val="115000"/>
                        </a:lnSpc>
                        <a:spcAft>
                          <a:spcPts val="0"/>
                        </a:spcAft>
                      </a:pPr>
                      <a:r>
                        <a:rPr lang="ru-RU" sz="1800" baseline="0" dirty="0" smtClean="0">
                          <a:solidFill>
                            <a:schemeClr val="tx1"/>
                          </a:solidFill>
                          <a:effectLst/>
                          <a:latin typeface="Times New Roman" pitchFamily="18" charset="0"/>
                          <a:ea typeface="Times New Roman"/>
                          <a:cs typeface="Times New Roman"/>
                        </a:rPr>
                        <a:t>41,5</a:t>
                      </a:r>
                      <a:endParaRPr lang="ru-RU" sz="1800" baseline="0" dirty="0">
                        <a:solidFill>
                          <a:schemeClr val="tx1"/>
                        </a:solidFill>
                        <a:effectLst/>
                        <a:latin typeface="Times New Roman" pitchFamily="18" charset="0"/>
                        <a:ea typeface="Times New Roman"/>
                        <a:cs typeface="Times New Roman"/>
                      </a:endParaRPr>
                    </a:p>
                  </a:txBody>
                  <a:tcPr marL="63631" marR="63631" marT="0" marB="0" anchor="ctr"/>
                </a:tc>
                <a:tc>
                  <a:txBody>
                    <a:bodyPr/>
                    <a:lstStyle/>
                    <a:p>
                      <a:pPr algn="ctr">
                        <a:lnSpc>
                          <a:spcPct val="115000"/>
                        </a:lnSpc>
                        <a:spcAft>
                          <a:spcPts val="0"/>
                        </a:spcAft>
                      </a:pPr>
                      <a:r>
                        <a:rPr lang="ru-RU" sz="1800" baseline="0" dirty="0" smtClean="0">
                          <a:solidFill>
                            <a:schemeClr val="tx1"/>
                          </a:solidFill>
                          <a:effectLst/>
                          <a:latin typeface="Times New Roman" pitchFamily="18" charset="0"/>
                          <a:ea typeface="Times New Roman"/>
                          <a:cs typeface="Times New Roman"/>
                        </a:rPr>
                        <a:t>49,5</a:t>
                      </a:r>
                      <a:endParaRPr lang="ru-RU" sz="1800" baseline="0" dirty="0">
                        <a:solidFill>
                          <a:schemeClr val="tx1"/>
                        </a:solidFill>
                        <a:effectLst/>
                        <a:latin typeface="Times New Roman" pitchFamily="18" charset="0"/>
                        <a:ea typeface="Times New Roman"/>
                        <a:cs typeface="Times New Roman"/>
                      </a:endParaRPr>
                    </a:p>
                  </a:txBody>
                  <a:tcPr marL="63631" marR="63631" marT="0" marB="0" anchor="ctr"/>
                </a:tc>
              </a:tr>
              <a:tr h="1098845">
                <a:tc>
                  <a:txBody>
                    <a:bodyPr/>
                    <a:lstStyle/>
                    <a:p>
                      <a:pPr marL="0" lvl="0" indent="0">
                        <a:lnSpc>
                          <a:spcPct val="115000"/>
                        </a:lnSpc>
                        <a:spcAft>
                          <a:spcPts val="0"/>
                        </a:spcAft>
                        <a:buFont typeface="+mj-lt"/>
                        <a:buNone/>
                      </a:pPr>
                      <a:r>
                        <a:rPr lang="ru-RU" sz="1400" baseline="0" dirty="0" smtClean="0">
                          <a:effectLst/>
                        </a:rPr>
                        <a:t>1. Кредиты</a:t>
                      </a:r>
                      <a:r>
                        <a:rPr lang="ru-RU" sz="1400" baseline="0" dirty="0">
                          <a:effectLst/>
                        </a:rPr>
                        <a:t>, привлеченные в бюджет МО Кавказский район от кредитных организаций</a:t>
                      </a:r>
                      <a:endParaRPr lang="ru-RU" sz="1400" baseline="0" dirty="0">
                        <a:solidFill>
                          <a:schemeClr val="tx1"/>
                        </a:solidFill>
                        <a:effectLst/>
                        <a:latin typeface="Calibri"/>
                        <a:ea typeface="Times New Roman"/>
                        <a:cs typeface="Times New Roman"/>
                      </a:endParaRPr>
                    </a:p>
                  </a:txBody>
                  <a:tcPr marL="63631" marR="63631" marT="0" marB="0"/>
                </a:tc>
                <a:tc>
                  <a:txBody>
                    <a:bodyPr/>
                    <a:lstStyle/>
                    <a:p>
                      <a:pPr algn="ctr">
                        <a:lnSpc>
                          <a:spcPct val="115000"/>
                        </a:lnSpc>
                        <a:spcAft>
                          <a:spcPts val="0"/>
                        </a:spcAft>
                      </a:pPr>
                      <a:r>
                        <a:rPr lang="ru-RU" sz="1800" baseline="0" dirty="0" smtClean="0">
                          <a:solidFill>
                            <a:schemeClr val="tx1"/>
                          </a:solidFill>
                          <a:effectLst/>
                          <a:latin typeface="Times New Roman" pitchFamily="18" charset="0"/>
                          <a:ea typeface="Times New Roman"/>
                          <a:cs typeface="Times New Roman"/>
                        </a:rPr>
                        <a:t>79,2</a:t>
                      </a:r>
                      <a:endParaRPr lang="ru-RU" sz="1800" baseline="0" dirty="0">
                        <a:solidFill>
                          <a:schemeClr val="tx1"/>
                        </a:solidFill>
                        <a:effectLst/>
                        <a:latin typeface="Times New Roman" pitchFamily="18" charset="0"/>
                        <a:ea typeface="Times New Roman"/>
                        <a:cs typeface="Times New Roman"/>
                      </a:endParaRPr>
                    </a:p>
                  </a:txBody>
                  <a:tcPr marL="63631" marR="63631" marT="0" marB="0" anchor="ctr"/>
                </a:tc>
                <a:tc>
                  <a:txBody>
                    <a:bodyPr/>
                    <a:lstStyle/>
                    <a:p>
                      <a:pPr algn="ctr">
                        <a:lnSpc>
                          <a:spcPct val="115000"/>
                        </a:lnSpc>
                        <a:spcAft>
                          <a:spcPts val="0"/>
                        </a:spcAft>
                      </a:pPr>
                      <a:r>
                        <a:rPr lang="ru-RU" sz="1800" baseline="0" dirty="0" smtClean="0">
                          <a:solidFill>
                            <a:schemeClr val="tx1"/>
                          </a:solidFill>
                          <a:effectLst/>
                          <a:latin typeface="Times New Roman" pitchFamily="18" charset="0"/>
                          <a:ea typeface="Times New Roman"/>
                          <a:cs typeface="Times New Roman"/>
                        </a:rPr>
                        <a:t>47,5</a:t>
                      </a:r>
                      <a:endParaRPr lang="ru-RU" sz="1800" baseline="0" dirty="0">
                        <a:solidFill>
                          <a:schemeClr val="tx1"/>
                        </a:solidFill>
                        <a:effectLst/>
                        <a:latin typeface="Times New Roman" pitchFamily="18" charset="0"/>
                        <a:ea typeface="Times New Roman"/>
                        <a:cs typeface="Times New Roman"/>
                      </a:endParaRPr>
                    </a:p>
                  </a:txBody>
                  <a:tcPr marL="63631" marR="63631" marT="0" marB="0" anchor="ctr"/>
                </a:tc>
                <a:tc>
                  <a:txBody>
                    <a:bodyPr/>
                    <a:lstStyle/>
                    <a:p>
                      <a:pPr algn="ctr">
                        <a:lnSpc>
                          <a:spcPct val="115000"/>
                        </a:lnSpc>
                        <a:spcAft>
                          <a:spcPts val="0"/>
                        </a:spcAft>
                      </a:pPr>
                      <a:r>
                        <a:rPr lang="ru-RU" sz="1800" baseline="0" dirty="0" smtClean="0">
                          <a:solidFill>
                            <a:schemeClr val="tx1"/>
                          </a:solidFill>
                          <a:effectLst/>
                          <a:latin typeface="Times New Roman" pitchFamily="18" charset="0"/>
                          <a:ea typeface="Times New Roman"/>
                          <a:cs typeface="Times New Roman"/>
                        </a:rPr>
                        <a:t>79,2</a:t>
                      </a:r>
                      <a:endParaRPr lang="ru-RU" sz="1800" baseline="0" dirty="0">
                        <a:solidFill>
                          <a:schemeClr val="tx1"/>
                        </a:solidFill>
                        <a:effectLst/>
                        <a:latin typeface="Times New Roman" pitchFamily="18" charset="0"/>
                        <a:ea typeface="Times New Roman"/>
                        <a:cs typeface="Times New Roman"/>
                      </a:endParaRPr>
                    </a:p>
                  </a:txBody>
                  <a:tcPr marL="63631" marR="63631" marT="0" marB="0" anchor="ctr"/>
                </a:tc>
                <a:tc>
                  <a:txBody>
                    <a:bodyPr/>
                    <a:lstStyle/>
                    <a:p>
                      <a:pPr algn="ctr">
                        <a:lnSpc>
                          <a:spcPct val="115000"/>
                        </a:lnSpc>
                        <a:spcAft>
                          <a:spcPts val="0"/>
                        </a:spcAft>
                      </a:pPr>
                      <a:r>
                        <a:rPr lang="ru-RU" sz="1800" baseline="0" dirty="0" smtClean="0">
                          <a:solidFill>
                            <a:schemeClr val="tx1"/>
                          </a:solidFill>
                          <a:effectLst/>
                          <a:latin typeface="Times New Roman" pitchFamily="18" charset="0"/>
                          <a:ea typeface="Times New Roman"/>
                          <a:cs typeface="Times New Roman"/>
                        </a:rPr>
                        <a:t>0,0</a:t>
                      </a:r>
                      <a:endParaRPr lang="ru-RU" sz="1800" baseline="0" dirty="0">
                        <a:solidFill>
                          <a:schemeClr val="tx1"/>
                        </a:solidFill>
                        <a:effectLst/>
                        <a:latin typeface="Times New Roman" pitchFamily="18" charset="0"/>
                        <a:ea typeface="Times New Roman"/>
                        <a:cs typeface="Times New Roman"/>
                      </a:endParaRPr>
                    </a:p>
                  </a:txBody>
                  <a:tcPr marL="63631" marR="63631" marT="0" marB="0" anchor="ctr"/>
                </a:tc>
                <a:tc>
                  <a:txBody>
                    <a:bodyPr/>
                    <a:lstStyle/>
                    <a:p>
                      <a:pPr algn="ctr">
                        <a:lnSpc>
                          <a:spcPct val="115000"/>
                        </a:lnSpc>
                        <a:spcAft>
                          <a:spcPts val="0"/>
                        </a:spcAft>
                      </a:pPr>
                      <a:r>
                        <a:rPr lang="ru-RU" sz="1800" baseline="0" dirty="0" smtClean="0">
                          <a:solidFill>
                            <a:schemeClr val="tx1"/>
                          </a:solidFill>
                          <a:effectLst/>
                          <a:latin typeface="Times New Roman" pitchFamily="18" charset="0"/>
                          <a:ea typeface="Times New Roman"/>
                          <a:cs typeface="Times New Roman"/>
                        </a:rPr>
                        <a:t>47,5</a:t>
                      </a:r>
                      <a:endParaRPr lang="ru-RU" sz="1800" baseline="0" dirty="0">
                        <a:solidFill>
                          <a:schemeClr val="tx1"/>
                        </a:solidFill>
                        <a:effectLst/>
                        <a:latin typeface="Times New Roman" pitchFamily="18" charset="0"/>
                        <a:ea typeface="Times New Roman"/>
                        <a:cs typeface="Times New Roman"/>
                      </a:endParaRPr>
                    </a:p>
                  </a:txBody>
                  <a:tcPr marL="63631" marR="63631" marT="0" marB="0" anchor="ctr"/>
                </a:tc>
              </a:tr>
              <a:tr h="1641395">
                <a:tc>
                  <a:txBody>
                    <a:bodyPr/>
                    <a:lstStyle/>
                    <a:p>
                      <a:pPr marL="0" lvl="0" indent="0">
                        <a:lnSpc>
                          <a:spcPct val="115000"/>
                        </a:lnSpc>
                        <a:spcAft>
                          <a:spcPts val="0"/>
                        </a:spcAft>
                        <a:buFont typeface="+mj-lt"/>
                        <a:buNone/>
                      </a:pPr>
                      <a:r>
                        <a:rPr lang="ru-RU" sz="1400" baseline="0" dirty="0" smtClean="0">
                          <a:effectLst/>
                        </a:rPr>
                        <a:t>2. Бюджетные </a:t>
                      </a:r>
                      <a:r>
                        <a:rPr lang="ru-RU" sz="1400" baseline="0" dirty="0">
                          <a:effectLst/>
                        </a:rPr>
                        <a:t>кредиты, привлеченные в бюджет МО Кавказский район от других бюджетов бюджетной системы Российской Федерации</a:t>
                      </a:r>
                      <a:endParaRPr lang="ru-RU" sz="1400" baseline="0" dirty="0">
                        <a:solidFill>
                          <a:schemeClr val="tx1"/>
                        </a:solidFill>
                        <a:effectLst/>
                        <a:latin typeface="Calibri"/>
                        <a:ea typeface="Times New Roman"/>
                        <a:cs typeface="Times New Roman"/>
                      </a:endParaRPr>
                    </a:p>
                  </a:txBody>
                  <a:tcPr marL="63631" marR="63631" marT="0" marB="0"/>
                </a:tc>
                <a:tc>
                  <a:txBody>
                    <a:bodyPr/>
                    <a:lstStyle/>
                    <a:p>
                      <a:pPr algn="ctr">
                        <a:lnSpc>
                          <a:spcPct val="115000"/>
                        </a:lnSpc>
                        <a:spcAft>
                          <a:spcPts val="0"/>
                        </a:spcAft>
                      </a:pPr>
                      <a:r>
                        <a:rPr lang="ru-RU" sz="1800" baseline="0" dirty="0" smtClean="0">
                          <a:solidFill>
                            <a:schemeClr val="tx1"/>
                          </a:solidFill>
                          <a:effectLst/>
                          <a:latin typeface="Times New Roman" pitchFamily="18" charset="0"/>
                          <a:ea typeface="Times New Roman"/>
                          <a:cs typeface="Times New Roman"/>
                        </a:rPr>
                        <a:t>12,0</a:t>
                      </a:r>
                      <a:endParaRPr lang="ru-RU" sz="1800" baseline="0" dirty="0">
                        <a:solidFill>
                          <a:schemeClr val="tx1"/>
                        </a:solidFill>
                        <a:effectLst/>
                        <a:latin typeface="Times New Roman" pitchFamily="18" charset="0"/>
                        <a:ea typeface="Times New Roman"/>
                        <a:cs typeface="Times New Roman"/>
                      </a:endParaRPr>
                    </a:p>
                  </a:txBody>
                  <a:tcPr marL="63631" marR="63631" marT="0" marB="0" anchor="ctr"/>
                </a:tc>
                <a:tc>
                  <a:txBody>
                    <a:bodyPr/>
                    <a:lstStyle/>
                    <a:p>
                      <a:pPr algn="ctr">
                        <a:lnSpc>
                          <a:spcPct val="115000"/>
                        </a:lnSpc>
                        <a:spcAft>
                          <a:spcPts val="0"/>
                        </a:spcAft>
                      </a:pPr>
                      <a:r>
                        <a:rPr lang="ru-RU" sz="1800" baseline="0" dirty="0" smtClean="0">
                          <a:solidFill>
                            <a:schemeClr val="tx1"/>
                          </a:solidFill>
                          <a:effectLst/>
                          <a:latin typeface="Times New Roman" pitchFamily="18" charset="0"/>
                          <a:ea typeface="Times New Roman"/>
                          <a:cs typeface="Times New Roman"/>
                        </a:rPr>
                        <a:t>85,7</a:t>
                      </a:r>
                      <a:endParaRPr lang="ru-RU" sz="1800" baseline="0" dirty="0">
                        <a:solidFill>
                          <a:schemeClr val="tx1"/>
                        </a:solidFill>
                        <a:effectLst/>
                        <a:latin typeface="Times New Roman" pitchFamily="18" charset="0"/>
                        <a:ea typeface="Times New Roman"/>
                        <a:cs typeface="Times New Roman"/>
                      </a:endParaRPr>
                    </a:p>
                  </a:txBody>
                  <a:tcPr marL="63631" marR="63631" marT="0" marB="0" anchor="ctr"/>
                </a:tc>
                <a:tc>
                  <a:txBody>
                    <a:bodyPr/>
                    <a:lstStyle/>
                    <a:p>
                      <a:pPr algn="ctr">
                        <a:lnSpc>
                          <a:spcPct val="115000"/>
                        </a:lnSpc>
                        <a:spcAft>
                          <a:spcPts val="0"/>
                        </a:spcAft>
                      </a:pPr>
                      <a:r>
                        <a:rPr lang="ru-RU" sz="1800" baseline="0" dirty="0" smtClean="0">
                          <a:solidFill>
                            <a:schemeClr val="tx1"/>
                          </a:solidFill>
                          <a:effectLst/>
                          <a:latin typeface="Times New Roman" pitchFamily="18" charset="0"/>
                          <a:ea typeface="Times New Roman"/>
                          <a:cs typeface="Times New Roman"/>
                        </a:rPr>
                        <a:t>54,0</a:t>
                      </a:r>
                      <a:endParaRPr lang="ru-RU" sz="1800" baseline="0" dirty="0">
                        <a:solidFill>
                          <a:schemeClr val="tx1"/>
                        </a:solidFill>
                        <a:effectLst/>
                        <a:latin typeface="Times New Roman" pitchFamily="18" charset="0"/>
                        <a:ea typeface="Times New Roman"/>
                        <a:cs typeface="Times New Roman"/>
                      </a:endParaRPr>
                    </a:p>
                  </a:txBody>
                  <a:tcPr marL="63631" marR="63631" marT="0" marB="0" anchor="ctr"/>
                </a:tc>
                <a:tc>
                  <a:txBody>
                    <a:bodyPr/>
                    <a:lstStyle/>
                    <a:p>
                      <a:pPr algn="ctr">
                        <a:lnSpc>
                          <a:spcPct val="115000"/>
                        </a:lnSpc>
                        <a:spcAft>
                          <a:spcPts val="0"/>
                        </a:spcAft>
                      </a:pPr>
                      <a:r>
                        <a:rPr lang="ru-RU" sz="1800" baseline="0" dirty="0" smtClean="0">
                          <a:solidFill>
                            <a:schemeClr val="tx1"/>
                          </a:solidFill>
                          <a:effectLst/>
                          <a:latin typeface="Times New Roman" pitchFamily="18" charset="0"/>
                          <a:ea typeface="Times New Roman"/>
                          <a:cs typeface="Times New Roman"/>
                        </a:rPr>
                        <a:t>41,5</a:t>
                      </a:r>
                      <a:endParaRPr lang="ru-RU" sz="1800" baseline="0" dirty="0">
                        <a:solidFill>
                          <a:schemeClr val="tx1"/>
                        </a:solidFill>
                        <a:effectLst/>
                        <a:latin typeface="Times New Roman" pitchFamily="18" charset="0"/>
                        <a:ea typeface="Times New Roman"/>
                        <a:cs typeface="Times New Roman"/>
                      </a:endParaRPr>
                    </a:p>
                  </a:txBody>
                  <a:tcPr marL="63631" marR="63631" marT="0" marB="0" anchor="ctr"/>
                </a:tc>
                <a:tc>
                  <a:txBody>
                    <a:bodyPr/>
                    <a:lstStyle/>
                    <a:p>
                      <a:pPr algn="ctr">
                        <a:lnSpc>
                          <a:spcPct val="115000"/>
                        </a:lnSpc>
                        <a:spcAft>
                          <a:spcPts val="0"/>
                        </a:spcAft>
                      </a:pPr>
                      <a:r>
                        <a:rPr lang="ru-RU" sz="1800" baseline="0" dirty="0" smtClean="0">
                          <a:solidFill>
                            <a:schemeClr val="tx1"/>
                          </a:solidFill>
                          <a:effectLst/>
                          <a:latin typeface="Times New Roman" pitchFamily="18" charset="0"/>
                          <a:ea typeface="Times New Roman"/>
                          <a:cs typeface="Times New Roman"/>
                        </a:rPr>
                        <a:t>2,2</a:t>
                      </a:r>
                      <a:endParaRPr lang="ru-RU" sz="1800" baseline="0" dirty="0">
                        <a:solidFill>
                          <a:schemeClr val="tx1"/>
                        </a:solidFill>
                        <a:effectLst/>
                        <a:latin typeface="Times New Roman" pitchFamily="18" charset="0"/>
                        <a:ea typeface="Times New Roman"/>
                        <a:cs typeface="Times New Roman"/>
                      </a:endParaRPr>
                    </a:p>
                  </a:txBody>
                  <a:tcPr marL="63631" marR="63631" marT="0" marB="0" anchor="ctr"/>
                </a:tc>
              </a:tr>
            </a:tbl>
          </a:graphicData>
        </a:graphic>
      </p:graphicFrame>
      <p:sp>
        <p:nvSpPr>
          <p:cNvPr id="6" name="Номер слайда 5"/>
          <p:cNvSpPr>
            <a:spLocks noGrp="1"/>
          </p:cNvSpPr>
          <p:nvPr>
            <p:ph type="sldNum" sz="quarter" idx="12"/>
          </p:nvPr>
        </p:nvSpPr>
        <p:spPr>
          <a:xfrm>
            <a:off x="4754880" y="6407945"/>
            <a:ext cx="396240" cy="365125"/>
          </a:xfrm>
        </p:spPr>
        <p:txBody>
          <a:bodyPr/>
          <a:lstStyle/>
          <a:p>
            <a:fld id="{DCD830A9-5F17-466D-9E40-1E5E06F64CC0}" type="slidenum">
              <a:rPr lang="ru-RU" smtClean="0"/>
              <a:pPr/>
              <a:t>15</a:t>
            </a:fld>
            <a:endParaRPr lang="ru-RU" dirty="0"/>
          </a:p>
        </p:txBody>
      </p:sp>
      <p:sp>
        <p:nvSpPr>
          <p:cNvPr id="5" name="TextBox 4"/>
          <p:cNvSpPr txBox="1"/>
          <p:nvPr/>
        </p:nvSpPr>
        <p:spPr>
          <a:xfrm>
            <a:off x="7761312" y="1102131"/>
            <a:ext cx="1560173" cy="338554"/>
          </a:xfrm>
          <a:prstGeom prst="rect">
            <a:avLst/>
          </a:prstGeom>
          <a:noFill/>
        </p:spPr>
        <p:txBody>
          <a:bodyPr wrap="square" rtlCol="0">
            <a:spAutoFit/>
          </a:bodyPr>
          <a:lstStyle/>
          <a:p>
            <a:r>
              <a:rPr lang="ru-RU" sz="1600" b="1" dirty="0" smtClean="0">
                <a:solidFill>
                  <a:schemeClr val="accent1">
                    <a:lumMod val="50000"/>
                  </a:schemeClr>
                </a:solidFill>
              </a:rPr>
              <a:t>млн. руб.</a:t>
            </a:r>
            <a:endParaRPr lang="ru-RU" sz="1600" b="1" dirty="0">
              <a:solidFill>
                <a:schemeClr val="accent1">
                  <a:lumMod val="50000"/>
                </a:schemeClr>
              </a:solidFill>
            </a:endParaRPr>
          </a:p>
        </p:txBody>
      </p:sp>
    </p:spTree>
    <p:extLst>
      <p:ext uri="{BB962C8B-B14F-4D97-AF65-F5344CB8AC3E}">
        <p14:creationId xmlns:p14="http://schemas.microsoft.com/office/powerpoint/2010/main" val="397248583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3138071881"/>
              </p:ext>
            </p:extLst>
          </p:nvPr>
        </p:nvGraphicFramePr>
        <p:xfrm>
          <a:off x="506505" y="1124744"/>
          <a:ext cx="9049005" cy="5112568"/>
        </p:xfrm>
        <a:graphic>
          <a:graphicData uri="http://schemas.openxmlformats.org/drawingml/2006/table">
            <a:tbl>
              <a:tblPr firstRow="1" firstCol="1" bandRow="1">
                <a:tableStyleId>{5940675A-B579-460E-94D1-54222C63F5DA}</a:tableStyleId>
              </a:tblPr>
              <a:tblGrid>
                <a:gridCol w="425941"/>
                <a:gridCol w="3585242"/>
                <a:gridCol w="1292557"/>
                <a:gridCol w="1310476"/>
                <a:gridCol w="1175333"/>
                <a:gridCol w="1259456"/>
              </a:tblGrid>
              <a:tr h="1139096">
                <a:tc>
                  <a:txBody>
                    <a:bodyPr/>
                    <a:lstStyle/>
                    <a:p>
                      <a:pPr algn="ctr">
                        <a:lnSpc>
                          <a:spcPct val="115000"/>
                        </a:lnSpc>
                        <a:spcAft>
                          <a:spcPts val="0"/>
                        </a:spcAft>
                      </a:pPr>
                      <a:endParaRPr lang="ru-RU" sz="1100" dirty="0" smtClean="0">
                        <a:effectLst/>
                      </a:endParaRPr>
                    </a:p>
                    <a:p>
                      <a:pPr algn="ctr">
                        <a:lnSpc>
                          <a:spcPct val="115000"/>
                        </a:lnSpc>
                        <a:spcAft>
                          <a:spcPts val="0"/>
                        </a:spcAft>
                      </a:pPr>
                      <a:endParaRPr lang="ru-RU" sz="1100" dirty="0" smtClean="0">
                        <a:effectLst/>
                      </a:endParaRPr>
                    </a:p>
                    <a:p>
                      <a:pPr algn="ctr">
                        <a:lnSpc>
                          <a:spcPct val="115000"/>
                        </a:lnSpc>
                        <a:spcAft>
                          <a:spcPts val="0"/>
                        </a:spcAft>
                      </a:pPr>
                      <a:r>
                        <a:rPr lang="ru-RU" sz="1100" dirty="0" smtClean="0">
                          <a:effectLst/>
                        </a:rPr>
                        <a:t>№ </a:t>
                      </a:r>
                      <a:r>
                        <a:rPr lang="ru-RU" sz="1100" dirty="0">
                          <a:effectLst/>
                        </a:rPr>
                        <a:t>п/п</a:t>
                      </a:r>
                      <a:endParaRPr lang="ru-RU" sz="900" dirty="0">
                        <a:solidFill>
                          <a:srgbClr val="000000"/>
                        </a:solidFill>
                        <a:effectLst/>
                        <a:latin typeface="+mn-lt"/>
                        <a:ea typeface="Times New Roman"/>
                        <a:cs typeface="Times New Roman"/>
                      </a:endParaRPr>
                    </a:p>
                  </a:txBody>
                  <a:tcPr marL="58606" marR="58606" marT="0" marB="0"/>
                </a:tc>
                <a:tc>
                  <a:txBody>
                    <a:bodyPr/>
                    <a:lstStyle/>
                    <a:p>
                      <a:pPr algn="ctr">
                        <a:lnSpc>
                          <a:spcPct val="115000"/>
                        </a:lnSpc>
                        <a:spcAft>
                          <a:spcPts val="0"/>
                        </a:spcAft>
                      </a:pPr>
                      <a:endParaRPr lang="ru-RU" sz="1100" dirty="0" smtClean="0">
                        <a:effectLst/>
                      </a:endParaRPr>
                    </a:p>
                    <a:p>
                      <a:pPr algn="ctr">
                        <a:lnSpc>
                          <a:spcPct val="115000"/>
                        </a:lnSpc>
                        <a:spcAft>
                          <a:spcPts val="0"/>
                        </a:spcAft>
                      </a:pPr>
                      <a:endParaRPr lang="ru-RU" sz="1100" dirty="0" smtClean="0">
                        <a:effectLst/>
                      </a:endParaRPr>
                    </a:p>
                    <a:p>
                      <a:pPr algn="ctr">
                        <a:lnSpc>
                          <a:spcPct val="115000"/>
                        </a:lnSpc>
                        <a:spcAft>
                          <a:spcPts val="0"/>
                        </a:spcAft>
                      </a:pPr>
                      <a:r>
                        <a:rPr lang="ru-RU" sz="1100" dirty="0" smtClean="0">
                          <a:effectLst/>
                        </a:rPr>
                        <a:t>Наименование</a:t>
                      </a:r>
                      <a:endParaRPr lang="ru-RU" sz="900" dirty="0">
                        <a:solidFill>
                          <a:srgbClr val="000000"/>
                        </a:solidFill>
                        <a:effectLst/>
                        <a:latin typeface="+mn-lt"/>
                        <a:ea typeface="Times New Roman"/>
                        <a:cs typeface="Times New Roman"/>
                      </a:endParaRPr>
                    </a:p>
                  </a:txBody>
                  <a:tcPr marL="58606" marR="58606" marT="0" marB="0"/>
                </a:tc>
                <a:tc>
                  <a:txBody>
                    <a:bodyPr/>
                    <a:lstStyle/>
                    <a:p>
                      <a:pPr algn="ctr">
                        <a:lnSpc>
                          <a:spcPct val="115000"/>
                        </a:lnSpc>
                        <a:spcAft>
                          <a:spcPts val="0"/>
                        </a:spcAft>
                      </a:pPr>
                      <a:r>
                        <a:rPr lang="ru-RU" sz="1100" dirty="0">
                          <a:effectLst/>
                        </a:rPr>
                        <a:t>Утверждено бюджетом на </a:t>
                      </a:r>
                      <a:r>
                        <a:rPr lang="ru-RU" sz="1100" dirty="0" smtClean="0">
                          <a:effectLst/>
                        </a:rPr>
                        <a:t>2019 </a:t>
                      </a:r>
                      <a:r>
                        <a:rPr lang="ru-RU" sz="1100" dirty="0">
                          <a:effectLst/>
                        </a:rPr>
                        <a:t>год </a:t>
                      </a:r>
                      <a:endParaRPr lang="ru-RU" sz="1100" dirty="0" smtClean="0">
                        <a:effectLst/>
                      </a:endParaRPr>
                    </a:p>
                    <a:p>
                      <a:pPr algn="ctr">
                        <a:lnSpc>
                          <a:spcPct val="115000"/>
                        </a:lnSpc>
                        <a:spcAft>
                          <a:spcPts val="0"/>
                        </a:spcAft>
                      </a:pPr>
                      <a:r>
                        <a:rPr lang="ru-RU" sz="1100" dirty="0" smtClean="0">
                          <a:effectLst/>
                        </a:rPr>
                        <a:t>млн</a:t>
                      </a:r>
                      <a:r>
                        <a:rPr lang="ru-RU" sz="1100" dirty="0">
                          <a:effectLst/>
                        </a:rPr>
                        <a:t>. руб.</a:t>
                      </a:r>
                      <a:endParaRPr lang="ru-RU" sz="900" dirty="0">
                        <a:solidFill>
                          <a:srgbClr val="000000"/>
                        </a:solidFill>
                        <a:effectLst/>
                        <a:latin typeface="+mn-lt"/>
                        <a:ea typeface="Times New Roman"/>
                        <a:cs typeface="Times New Roman"/>
                      </a:endParaRPr>
                    </a:p>
                  </a:txBody>
                  <a:tcPr marL="58606" marR="58606" marT="0" marB="0"/>
                </a:tc>
                <a:tc>
                  <a:txBody>
                    <a:bodyPr/>
                    <a:lstStyle/>
                    <a:p>
                      <a:pPr algn="ctr">
                        <a:lnSpc>
                          <a:spcPct val="115000"/>
                        </a:lnSpc>
                        <a:spcAft>
                          <a:spcPts val="0"/>
                        </a:spcAft>
                      </a:pPr>
                      <a:r>
                        <a:rPr lang="ru-RU" sz="1100" dirty="0">
                          <a:effectLst/>
                        </a:rPr>
                        <a:t>Уточненная сводная бюджетная роспись на </a:t>
                      </a:r>
                      <a:r>
                        <a:rPr lang="ru-RU" sz="1100" dirty="0" smtClean="0">
                          <a:effectLst/>
                        </a:rPr>
                        <a:t>2019 </a:t>
                      </a:r>
                      <a:r>
                        <a:rPr lang="ru-RU" sz="1100" dirty="0">
                          <a:effectLst/>
                        </a:rPr>
                        <a:t>год млн. руб.</a:t>
                      </a:r>
                      <a:endParaRPr lang="ru-RU" sz="900" dirty="0">
                        <a:solidFill>
                          <a:srgbClr val="000000"/>
                        </a:solidFill>
                        <a:effectLst/>
                        <a:latin typeface="+mn-lt"/>
                        <a:ea typeface="Times New Roman"/>
                        <a:cs typeface="Times New Roman"/>
                      </a:endParaRPr>
                    </a:p>
                  </a:txBody>
                  <a:tcPr marL="58606" marR="58606" marT="0" marB="0"/>
                </a:tc>
                <a:tc>
                  <a:txBody>
                    <a:bodyPr/>
                    <a:lstStyle/>
                    <a:p>
                      <a:pPr algn="ctr">
                        <a:lnSpc>
                          <a:spcPct val="115000"/>
                        </a:lnSpc>
                        <a:spcAft>
                          <a:spcPts val="0"/>
                        </a:spcAft>
                      </a:pPr>
                      <a:r>
                        <a:rPr lang="ru-RU" sz="1100" dirty="0">
                          <a:effectLst/>
                        </a:rPr>
                        <a:t>Кассовое исполнение за </a:t>
                      </a:r>
                      <a:r>
                        <a:rPr lang="ru-RU" sz="1100" dirty="0" smtClean="0">
                          <a:effectLst/>
                        </a:rPr>
                        <a:t>2019 </a:t>
                      </a:r>
                      <a:r>
                        <a:rPr lang="ru-RU" sz="1100" dirty="0">
                          <a:effectLst/>
                        </a:rPr>
                        <a:t>год </a:t>
                      </a:r>
                      <a:endParaRPr lang="ru-RU" sz="1100" dirty="0" smtClean="0">
                        <a:effectLst/>
                      </a:endParaRPr>
                    </a:p>
                    <a:p>
                      <a:pPr algn="ctr">
                        <a:lnSpc>
                          <a:spcPct val="115000"/>
                        </a:lnSpc>
                        <a:spcAft>
                          <a:spcPts val="0"/>
                        </a:spcAft>
                      </a:pPr>
                      <a:r>
                        <a:rPr lang="ru-RU" sz="1100" dirty="0" smtClean="0">
                          <a:effectLst/>
                        </a:rPr>
                        <a:t>млн</a:t>
                      </a:r>
                      <a:r>
                        <a:rPr lang="ru-RU" sz="1100" dirty="0">
                          <a:effectLst/>
                        </a:rPr>
                        <a:t>. руб.</a:t>
                      </a:r>
                      <a:endParaRPr lang="ru-RU" sz="900" dirty="0">
                        <a:solidFill>
                          <a:srgbClr val="000000"/>
                        </a:solidFill>
                        <a:effectLst/>
                        <a:latin typeface="+mn-lt"/>
                        <a:ea typeface="Times New Roman"/>
                        <a:cs typeface="Times New Roman"/>
                      </a:endParaRPr>
                    </a:p>
                  </a:txBody>
                  <a:tcPr marL="58606" marR="58606" marT="0" marB="0"/>
                </a:tc>
                <a:tc>
                  <a:txBody>
                    <a:bodyPr/>
                    <a:lstStyle/>
                    <a:p>
                      <a:pPr algn="ctr">
                        <a:lnSpc>
                          <a:spcPct val="115000"/>
                        </a:lnSpc>
                        <a:spcAft>
                          <a:spcPts val="0"/>
                        </a:spcAft>
                      </a:pPr>
                      <a:r>
                        <a:rPr lang="ru-RU" sz="1100">
                          <a:effectLst/>
                        </a:rPr>
                        <a:t>% исполнения к сводной бюджетной росписи </a:t>
                      </a:r>
                      <a:endParaRPr lang="ru-RU" sz="900">
                        <a:solidFill>
                          <a:srgbClr val="000000"/>
                        </a:solidFill>
                        <a:effectLst/>
                        <a:latin typeface="+mn-lt"/>
                        <a:ea typeface="Times New Roman"/>
                        <a:cs typeface="Times New Roman"/>
                      </a:endParaRPr>
                    </a:p>
                  </a:txBody>
                  <a:tcPr marL="58606" marR="58606" marT="0" marB="0"/>
                </a:tc>
              </a:tr>
              <a:tr h="238196">
                <a:tc>
                  <a:txBody>
                    <a:bodyPr/>
                    <a:lstStyle/>
                    <a:p>
                      <a:pPr algn="ctr">
                        <a:lnSpc>
                          <a:spcPct val="115000"/>
                        </a:lnSpc>
                        <a:spcAft>
                          <a:spcPts val="0"/>
                        </a:spcAft>
                      </a:pPr>
                      <a:r>
                        <a:rPr lang="ru-RU" sz="900" dirty="0" smtClean="0">
                          <a:effectLst/>
                        </a:rPr>
                        <a:t>1</a:t>
                      </a:r>
                      <a:endParaRPr lang="ru-RU" sz="900" dirty="0">
                        <a:solidFill>
                          <a:schemeClr val="bg1">
                            <a:lumMod val="95000"/>
                          </a:schemeClr>
                        </a:solidFill>
                        <a:effectLst/>
                        <a:latin typeface="+mn-lt"/>
                        <a:ea typeface="Times New Roman"/>
                        <a:cs typeface="Times New Roman"/>
                      </a:endParaRPr>
                    </a:p>
                  </a:txBody>
                  <a:tcPr marL="58606" marR="58606" marT="0" marB="0" anchor="ctr"/>
                </a:tc>
                <a:tc>
                  <a:txBody>
                    <a:bodyPr/>
                    <a:lstStyle/>
                    <a:p>
                      <a:pPr algn="just">
                        <a:lnSpc>
                          <a:spcPct val="115000"/>
                        </a:lnSpc>
                        <a:spcAft>
                          <a:spcPts val="0"/>
                        </a:spcAft>
                      </a:pPr>
                      <a:r>
                        <a:rPr lang="ru-RU" sz="1200" dirty="0" smtClean="0">
                          <a:effectLst/>
                        </a:rPr>
                        <a:t>Общегосударственные вопросы</a:t>
                      </a:r>
                      <a:endParaRPr lang="ru-RU" sz="1200" dirty="0">
                        <a:solidFill>
                          <a:srgbClr val="000000"/>
                        </a:solidFill>
                        <a:effectLst/>
                        <a:latin typeface="+mn-lt"/>
                        <a:ea typeface="Times New Roman"/>
                        <a:cs typeface="Times New Roman"/>
                      </a:endParaRPr>
                    </a:p>
                  </a:txBody>
                  <a:tcPr marL="58606" marR="58606" marT="0" marB="0" anchor="ctr"/>
                </a:tc>
                <a:tc>
                  <a:txBody>
                    <a:bodyPr/>
                    <a:lstStyle/>
                    <a:p>
                      <a:pPr algn="ctr">
                        <a:lnSpc>
                          <a:spcPct val="115000"/>
                        </a:lnSpc>
                        <a:spcAft>
                          <a:spcPts val="0"/>
                        </a:spcAft>
                      </a:pPr>
                      <a:r>
                        <a:rPr lang="ru-RU" sz="1200" baseline="0" dirty="0" smtClean="0">
                          <a:effectLst/>
                        </a:rPr>
                        <a:t>160,3</a:t>
                      </a:r>
                      <a:endParaRPr lang="ru-RU" sz="1200" b="1" baseline="0" dirty="0">
                        <a:solidFill>
                          <a:schemeClr val="tx1"/>
                        </a:solidFill>
                        <a:effectLst/>
                        <a:latin typeface="+mn-lt"/>
                        <a:ea typeface="Times New Roman"/>
                        <a:cs typeface="Times New Roman"/>
                      </a:endParaRPr>
                    </a:p>
                  </a:txBody>
                  <a:tcPr marL="58606" marR="58606" marT="0" marB="0" anchor="ctr"/>
                </a:tc>
                <a:tc>
                  <a:txBody>
                    <a:bodyPr/>
                    <a:lstStyle/>
                    <a:p>
                      <a:pPr algn="ctr">
                        <a:lnSpc>
                          <a:spcPct val="115000"/>
                        </a:lnSpc>
                        <a:spcAft>
                          <a:spcPts val="0"/>
                        </a:spcAft>
                      </a:pPr>
                      <a:r>
                        <a:rPr lang="ru-RU" sz="1200" baseline="0" dirty="0" smtClean="0">
                          <a:effectLst/>
                        </a:rPr>
                        <a:t>160,3</a:t>
                      </a:r>
                      <a:endParaRPr lang="ru-RU" sz="1200" b="1" baseline="0" dirty="0">
                        <a:solidFill>
                          <a:schemeClr val="tx1"/>
                        </a:solidFill>
                        <a:effectLst/>
                        <a:latin typeface="+mn-lt"/>
                        <a:ea typeface="Times New Roman"/>
                        <a:cs typeface="Times New Roman"/>
                      </a:endParaRPr>
                    </a:p>
                  </a:txBody>
                  <a:tcPr marL="58606" marR="58606" marT="0" marB="0" anchor="ctr"/>
                </a:tc>
                <a:tc>
                  <a:txBody>
                    <a:bodyPr/>
                    <a:lstStyle/>
                    <a:p>
                      <a:pPr algn="ctr">
                        <a:lnSpc>
                          <a:spcPct val="115000"/>
                        </a:lnSpc>
                        <a:spcAft>
                          <a:spcPts val="0"/>
                        </a:spcAft>
                      </a:pPr>
                      <a:r>
                        <a:rPr lang="ru-RU" sz="1200" baseline="0" dirty="0" smtClean="0">
                          <a:effectLst/>
                        </a:rPr>
                        <a:t>156,8</a:t>
                      </a:r>
                      <a:endParaRPr lang="ru-RU" sz="1200" b="1" baseline="0" dirty="0">
                        <a:solidFill>
                          <a:schemeClr val="tx1"/>
                        </a:solidFill>
                        <a:effectLst/>
                        <a:latin typeface="+mn-lt"/>
                        <a:ea typeface="Times New Roman"/>
                        <a:cs typeface="Times New Roman"/>
                      </a:endParaRPr>
                    </a:p>
                  </a:txBody>
                  <a:tcPr marL="58606" marR="58606" marT="0" marB="0" anchor="ctr"/>
                </a:tc>
                <a:tc>
                  <a:txBody>
                    <a:bodyPr/>
                    <a:lstStyle/>
                    <a:p>
                      <a:pPr algn="ctr">
                        <a:lnSpc>
                          <a:spcPct val="115000"/>
                        </a:lnSpc>
                        <a:spcAft>
                          <a:spcPts val="0"/>
                        </a:spcAft>
                      </a:pPr>
                      <a:r>
                        <a:rPr lang="ru-RU" sz="1200" baseline="0" dirty="0" smtClean="0">
                          <a:effectLst/>
                        </a:rPr>
                        <a:t>97,8</a:t>
                      </a:r>
                      <a:endParaRPr lang="ru-RU" sz="1200" b="1" baseline="0" dirty="0">
                        <a:solidFill>
                          <a:schemeClr val="tx1"/>
                        </a:solidFill>
                        <a:effectLst/>
                        <a:latin typeface="+mn-lt"/>
                        <a:ea typeface="Times New Roman"/>
                        <a:cs typeface="Times New Roman"/>
                      </a:endParaRPr>
                    </a:p>
                  </a:txBody>
                  <a:tcPr marL="58606" marR="58606" marT="0" marB="0" anchor="ctr"/>
                </a:tc>
              </a:tr>
              <a:tr h="462144">
                <a:tc>
                  <a:txBody>
                    <a:bodyPr/>
                    <a:lstStyle/>
                    <a:p>
                      <a:pPr algn="ctr">
                        <a:lnSpc>
                          <a:spcPct val="115000"/>
                        </a:lnSpc>
                        <a:spcAft>
                          <a:spcPts val="0"/>
                        </a:spcAft>
                      </a:pPr>
                      <a:r>
                        <a:rPr lang="ru-RU" sz="900" dirty="0" smtClean="0">
                          <a:effectLst/>
                        </a:rPr>
                        <a:t>2</a:t>
                      </a:r>
                      <a:endParaRPr lang="ru-RU" sz="900" dirty="0">
                        <a:solidFill>
                          <a:schemeClr val="bg1">
                            <a:lumMod val="95000"/>
                          </a:schemeClr>
                        </a:solidFill>
                        <a:effectLst/>
                        <a:latin typeface="+mn-lt"/>
                        <a:ea typeface="Times New Roman"/>
                        <a:cs typeface="Times New Roman"/>
                      </a:endParaRPr>
                    </a:p>
                  </a:txBody>
                  <a:tcPr marL="58606" marR="58606" marT="0" marB="0" anchor="ctr"/>
                </a:tc>
                <a:tc>
                  <a:txBody>
                    <a:bodyPr/>
                    <a:lstStyle/>
                    <a:p>
                      <a:pPr algn="l">
                        <a:lnSpc>
                          <a:spcPct val="115000"/>
                        </a:lnSpc>
                        <a:spcAft>
                          <a:spcPts val="0"/>
                        </a:spcAft>
                      </a:pPr>
                      <a:r>
                        <a:rPr lang="ru-RU" sz="1200" baseline="0" dirty="0">
                          <a:effectLst/>
                        </a:rPr>
                        <a:t>Национальная </a:t>
                      </a:r>
                      <a:r>
                        <a:rPr lang="ru-RU" sz="1200" baseline="0" dirty="0" smtClean="0">
                          <a:effectLst/>
                        </a:rPr>
                        <a:t>безопасность и правоохранительная деятельность</a:t>
                      </a:r>
                      <a:endParaRPr lang="ru-RU" sz="1200" baseline="0" dirty="0">
                        <a:solidFill>
                          <a:srgbClr val="000000"/>
                        </a:solidFill>
                        <a:effectLst/>
                        <a:latin typeface="+mn-lt"/>
                        <a:ea typeface="Times New Roman"/>
                        <a:cs typeface="Times New Roman"/>
                      </a:endParaRPr>
                    </a:p>
                  </a:txBody>
                  <a:tcPr marL="58606" marR="58606" marT="0" marB="0" anchor="ctr"/>
                </a:tc>
                <a:tc>
                  <a:txBody>
                    <a:bodyPr/>
                    <a:lstStyle/>
                    <a:p>
                      <a:pPr algn="ctr">
                        <a:lnSpc>
                          <a:spcPct val="115000"/>
                        </a:lnSpc>
                        <a:spcAft>
                          <a:spcPts val="0"/>
                        </a:spcAft>
                      </a:pPr>
                      <a:r>
                        <a:rPr lang="ru-RU" sz="1200" baseline="0" dirty="0" smtClean="0">
                          <a:effectLst/>
                        </a:rPr>
                        <a:t>22,2</a:t>
                      </a:r>
                      <a:endParaRPr lang="ru-RU" sz="1200" b="1" baseline="0" dirty="0">
                        <a:solidFill>
                          <a:schemeClr val="tx1"/>
                        </a:solidFill>
                        <a:effectLst/>
                        <a:latin typeface="+mn-lt"/>
                        <a:ea typeface="Times New Roman"/>
                        <a:cs typeface="Times New Roman"/>
                      </a:endParaRPr>
                    </a:p>
                  </a:txBody>
                  <a:tcPr marL="58606" marR="58606" marT="0" marB="0" anchor="ctr"/>
                </a:tc>
                <a:tc>
                  <a:txBody>
                    <a:bodyPr/>
                    <a:lstStyle/>
                    <a:p>
                      <a:pPr algn="ctr">
                        <a:lnSpc>
                          <a:spcPct val="115000"/>
                        </a:lnSpc>
                        <a:spcAft>
                          <a:spcPts val="0"/>
                        </a:spcAft>
                      </a:pPr>
                      <a:r>
                        <a:rPr lang="ru-RU" sz="1200" baseline="0" dirty="0" smtClean="0">
                          <a:effectLst/>
                        </a:rPr>
                        <a:t>22,2</a:t>
                      </a:r>
                      <a:endParaRPr lang="ru-RU" sz="1200" b="1" baseline="0" dirty="0">
                        <a:solidFill>
                          <a:schemeClr val="tx1"/>
                        </a:solidFill>
                        <a:effectLst/>
                        <a:latin typeface="+mn-lt"/>
                        <a:ea typeface="Times New Roman"/>
                        <a:cs typeface="Times New Roman"/>
                      </a:endParaRPr>
                    </a:p>
                  </a:txBody>
                  <a:tcPr marL="58606" marR="58606" marT="0" marB="0" anchor="ctr"/>
                </a:tc>
                <a:tc>
                  <a:txBody>
                    <a:bodyPr/>
                    <a:lstStyle/>
                    <a:p>
                      <a:pPr algn="ctr">
                        <a:lnSpc>
                          <a:spcPct val="115000"/>
                        </a:lnSpc>
                        <a:spcAft>
                          <a:spcPts val="0"/>
                        </a:spcAft>
                      </a:pPr>
                      <a:r>
                        <a:rPr lang="ru-RU" sz="1200" baseline="0" dirty="0" smtClean="0">
                          <a:effectLst/>
                        </a:rPr>
                        <a:t>22,1</a:t>
                      </a:r>
                      <a:endParaRPr lang="ru-RU" sz="1200" b="1" baseline="0" dirty="0">
                        <a:solidFill>
                          <a:schemeClr val="tx1"/>
                        </a:solidFill>
                        <a:effectLst/>
                        <a:latin typeface="+mn-lt"/>
                        <a:ea typeface="Times New Roman"/>
                        <a:cs typeface="Times New Roman"/>
                      </a:endParaRPr>
                    </a:p>
                  </a:txBody>
                  <a:tcPr marL="58606" marR="58606" marT="0" marB="0" anchor="ctr"/>
                </a:tc>
                <a:tc>
                  <a:txBody>
                    <a:bodyPr/>
                    <a:lstStyle/>
                    <a:p>
                      <a:pPr algn="ctr">
                        <a:lnSpc>
                          <a:spcPct val="115000"/>
                        </a:lnSpc>
                        <a:spcAft>
                          <a:spcPts val="0"/>
                        </a:spcAft>
                      </a:pPr>
                      <a:r>
                        <a:rPr lang="ru-RU" sz="1200" baseline="0" dirty="0" smtClean="0">
                          <a:effectLst/>
                        </a:rPr>
                        <a:t>99,7</a:t>
                      </a:r>
                      <a:endParaRPr lang="ru-RU" sz="1200" b="1" baseline="0" dirty="0">
                        <a:solidFill>
                          <a:schemeClr val="tx1"/>
                        </a:solidFill>
                        <a:effectLst/>
                        <a:latin typeface="+mn-lt"/>
                        <a:ea typeface="Times New Roman"/>
                        <a:cs typeface="Times New Roman"/>
                      </a:endParaRPr>
                    </a:p>
                  </a:txBody>
                  <a:tcPr marL="58606" marR="58606" marT="0" marB="0" anchor="ctr"/>
                </a:tc>
              </a:tr>
              <a:tr h="238196">
                <a:tc>
                  <a:txBody>
                    <a:bodyPr/>
                    <a:lstStyle/>
                    <a:p>
                      <a:pPr algn="ctr">
                        <a:lnSpc>
                          <a:spcPct val="115000"/>
                        </a:lnSpc>
                        <a:spcAft>
                          <a:spcPts val="0"/>
                        </a:spcAft>
                      </a:pPr>
                      <a:r>
                        <a:rPr lang="ru-RU" sz="900" dirty="0" smtClean="0">
                          <a:effectLst/>
                        </a:rPr>
                        <a:t>3</a:t>
                      </a:r>
                      <a:endParaRPr lang="ru-RU" sz="900" dirty="0">
                        <a:solidFill>
                          <a:schemeClr val="bg1">
                            <a:lumMod val="95000"/>
                          </a:schemeClr>
                        </a:solidFill>
                        <a:effectLst/>
                        <a:latin typeface="+mn-lt"/>
                        <a:ea typeface="Times New Roman"/>
                        <a:cs typeface="Times New Roman"/>
                      </a:endParaRPr>
                    </a:p>
                  </a:txBody>
                  <a:tcPr marL="58606" marR="58606" marT="0" marB="0" anchor="ctr"/>
                </a:tc>
                <a:tc>
                  <a:txBody>
                    <a:bodyPr/>
                    <a:lstStyle/>
                    <a:p>
                      <a:pPr algn="just">
                        <a:lnSpc>
                          <a:spcPct val="115000"/>
                        </a:lnSpc>
                        <a:spcAft>
                          <a:spcPts val="0"/>
                        </a:spcAft>
                      </a:pPr>
                      <a:r>
                        <a:rPr lang="ru-RU" sz="1200" dirty="0">
                          <a:effectLst/>
                        </a:rPr>
                        <a:t>Национальная экономика</a:t>
                      </a:r>
                      <a:endParaRPr lang="ru-RU" sz="1200" dirty="0">
                        <a:solidFill>
                          <a:srgbClr val="000000"/>
                        </a:solidFill>
                        <a:effectLst/>
                        <a:latin typeface="+mn-lt"/>
                        <a:ea typeface="Times New Roman"/>
                        <a:cs typeface="Times New Roman"/>
                      </a:endParaRPr>
                    </a:p>
                  </a:txBody>
                  <a:tcPr marL="58606" marR="58606" marT="0" marB="0" anchor="ctr"/>
                </a:tc>
                <a:tc>
                  <a:txBody>
                    <a:bodyPr/>
                    <a:lstStyle/>
                    <a:p>
                      <a:pPr algn="ctr">
                        <a:lnSpc>
                          <a:spcPct val="115000"/>
                        </a:lnSpc>
                        <a:spcAft>
                          <a:spcPts val="0"/>
                        </a:spcAft>
                      </a:pPr>
                      <a:r>
                        <a:rPr lang="ru-RU" sz="1200" baseline="0" dirty="0" smtClean="0">
                          <a:effectLst/>
                        </a:rPr>
                        <a:t>20,2</a:t>
                      </a:r>
                      <a:endParaRPr lang="ru-RU" sz="1200" b="1" baseline="0" dirty="0" smtClean="0">
                        <a:solidFill>
                          <a:schemeClr val="tx1"/>
                        </a:solidFill>
                        <a:effectLst/>
                        <a:latin typeface="+mn-lt"/>
                        <a:ea typeface="Times New Roman"/>
                        <a:cs typeface="Times New Roman"/>
                      </a:endParaRPr>
                    </a:p>
                  </a:txBody>
                  <a:tcPr marL="58606" marR="58606" marT="0" marB="0" anchor="ctr"/>
                </a:tc>
                <a:tc>
                  <a:txBody>
                    <a:bodyPr/>
                    <a:lstStyle/>
                    <a:p>
                      <a:pPr algn="ctr">
                        <a:lnSpc>
                          <a:spcPct val="115000"/>
                        </a:lnSpc>
                        <a:spcAft>
                          <a:spcPts val="0"/>
                        </a:spcAft>
                      </a:pPr>
                      <a:r>
                        <a:rPr lang="ru-RU" sz="1200" baseline="0" dirty="0" smtClean="0">
                          <a:effectLst/>
                        </a:rPr>
                        <a:t>20,2</a:t>
                      </a:r>
                      <a:endParaRPr lang="ru-RU" sz="1200" b="1" baseline="0" dirty="0" smtClean="0">
                        <a:solidFill>
                          <a:schemeClr val="tx1"/>
                        </a:solidFill>
                        <a:effectLst/>
                        <a:latin typeface="+mn-lt"/>
                        <a:ea typeface="Times New Roman"/>
                        <a:cs typeface="Times New Roman"/>
                      </a:endParaRPr>
                    </a:p>
                  </a:txBody>
                  <a:tcPr marL="58606" marR="58606" marT="0" marB="0" anchor="ctr"/>
                </a:tc>
                <a:tc>
                  <a:txBody>
                    <a:bodyPr/>
                    <a:lstStyle/>
                    <a:p>
                      <a:pPr algn="ctr">
                        <a:lnSpc>
                          <a:spcPct val="115000"/>
                        </a:lnSpc>
                        <a:spcAft>
                          <a:spcPts val="0"/>
                        </a:spcAft>
                      </a:pPr>
                      <a:r>
                        <a:rPr lang="ru-RU" sz="1200" baseline="0" dirty="0" smtClean="0">
                          <a:effectLst/>
                        </a:rPr>
                        <a:t>19,5</a:t>
                      </a:r>
                      <a:endParaRPr lang="ru-RU" sz="1200" b="1" baseline="0" dirty="0">
                        <a:solidFill>
                          <a:schemeClr val="tx1"/>
                        </a:solidFill>
                        <a:effectLst/>
                        <a:latin typeface="+mn-lt"/>
                        <a:ea typeface="Times New Roman"/>
                        <a:cs typeface="Times New Roman"/>
                      </a:endParaRPr>
                    </a:p>
                  </a:txBody>
                  <a:tcPr marL="58606" marR="58606" marT="0" marB="0" anchor="ctr"/>
                </a:tc>
                <a:tc>
                  <a:txBody>
                    <a:bodyPr/>
                    <a:lstStyle/>
                    <a:p>
                      <a:pPr algn="ctr">
                        <a:lnSpc>
                          <a:spcPct val="115000"/>
                        </a:lnSpc>
                        <a:spcAft>
                          <a:spcPts val="0"/>
                        </a:spcAft>
                      </a:pPr>
                      <a:r>
                        <a:rPr lang="ru-RU" sz="1200" baseline="0" dirty="0" smtClean="0">
                          <a:effectLst/>
                        </a:rPr>
                        <a:t>96,3</a:t>
                      </a:r>
                      <a:endParaRPr lang="ru-RU" sz="1200" b="1" baseline="0" dirty="0">
                        <a:solidFill>
                          <a:schemeClr val="tx1"/>
                        </a:solidFill>
                        <a:effectLst/>
                        <a:latin typeface="+mn-lt"/>
                        <a:ea typeface="Times New Roman"/>
                        <a:cs typeface="Times New Roman"/>
                      </a:endParaRPr>
                    </a:p>
                  </a:txBody>
                  <a:tcPr marL="58606" marR="58606" marT="0" marB="0" anchor="ctr"/>
                </a:tc>
              </a:tr>
              <a:tr h="238196">
                <a:tc>
                  <a:txBody>
                    <a:bodyPr/>
                    <a:lstStyle/>
                    <a:p>
                      <a:pPr algn="ctr">
                        <a:lnSpc>
                          <a:spcPct val="115000"/>
                        </a:lnSpc>
                        <a:spcAft>
                          <a:spcPts val="0"/>
                        </a:spcAft>
                      </a:pPr>
                      <a:r>
                        <a:rPr lang="ru-RU" sz="900" dirty="0" smtClean="0">
                          <a:effectLst/>
                        </a:rPr>
                        <a:t>4</a:t>
                      </a:r>
                      <a:endParaRPr lang="ru-RU" sz="900" dirty="0">
                        <a:solidFill>
                          <a:schemeClr val="bg1">
                            <a:lumMod val="95000"/>
                          </a:schemeClr>
                        </a:solidFill>
                        <a:effectLst/>
                        <a:latin typeface="+mn-lt"/>
                        <a:ea typeface="Times New Roman"/>
                        <a:cs typeface="Times New Roman"/>
                      </a:endParaRPr>
                    </a:p>
                  </a:txBody>
                  <a:tcPr marL="58606" marR="58606" marT="0" marB="0" anchor="ctr"/>
                </a:tc>
                <a:tc>
                  <a:txBody>
                    <a:bodyPr/>
                    <a:lstStyle/>
                    <a:p>
                      <a:pPr algn="just">
                        <a:lnSpc>
                          <a:spcPct val="115000"/>
                        </a:lnSpc>
                        <a:spcAft>
                          <a:spcPts val="0"/>
                        </a:spcAft>
                      </a:pPr>
                      <a:r>
                        <a:rPr lang="ru-RU" sz="1200" dirty="0">
                          <a:effectLst/>
                        </a:rPr>
                        <a:t>Жилищно-коммунальное хозяйство</a:t>
                      </a:r>
                      <a:endParaRPr lang="ru-RU" sz="1200" dirty="0">
                        <a:solidFill>
                          <a:srgbClr val="000000"/>
                        </a:solidFill>
                        <a:effectLst/>
                        <a:latin typeface="+mn-lt"/>
                        <a:ea typeface="Times New Roman"/>
                        <a:cs typeface="Times New Roman"/>
                      </a:endParaRPr>
                    </a:p>
                  </a:txBody>
                  <a:tcPr marL="58606" marR="58606" marT="0" marB="0" anchor="ctr"/>
                </a:tc>
                <a:tc>
                  <a:txBody>
                    <a:bodyPr/>
                    <a:lstStyle/>
                    <a:p>
                      <a:pPr algn="ctr">
                        <a:lnSpc>
                          <a:spcPct val="115000"/>
                        </a:lnSpc>
                        <a:spcAft>
                          <a:spcPts val="0"/>
                        </a:spcAft>
                      </a:pPr>
                      <a:r>
                        <a:rPr lang="ru-RU" sz="1200" baseline="0" dirty="0" smtClean="0">
                          <a:effectLst/>
                        </a:rPr>
                        <a:t>6,6</a:t>
                      </a:r>
                      <a:endParaRPr lang="ru-RU" sz="1200" b="1" baseline="0" dirty="0">
                        <a:solidFill>
                          <a:schemeClr val="tx1"/>
                        </a:solidFill>
                        <a:effectLst/>
                        <a:latin typeface="+mn-lt"/>
                        <a:ea typeface="Times New Roman"/>
                        <a:cs typeface="Times New Roman"/>
                      </a:endParaRPr>
                    </a:p>
                  </a:txBody>
                  <a:tcPr marL="58606" marR="58606" marT="0" marB="0" anchor="ctr"/>
                </a:tc>
                <a:tc>
                  <a:txBody>
                    <a:bodyPr/>
                    <a:lstStyle/>
                    <a:p>
                      <a:pPr algn="ctr">
                        <a:lnSpc>
                          <a:spcPct val="115000"/>
                        </a:lnSpc>
                        <a:spcAft>
                          <a:spcPts val="0"/>
                        </a:spcAft>
                      </a:pPr>
                      <a:r>
                        <a:rPr lang="ru-RU" sz="1200" baseline="0" dirty="0" smtClean="0">
                          <a:effectLst/>
                        </a:rPr>
                        <a:t>6,6</a:t>
                      </a:r>
                      <a:endParaRPr lang="ru-RU" sz="1200" b="1" baseline="0" dirty="0">
                        <a:solidFill>
                          <a:schemeClr val="tx1"/>
                        </a:solidFill>
                        <a:effectLst/>
                        <a:latin typeface="+mn-lt"/>
                        <a:ea typeface="Times New Roman"/>
                        <a:cs typeface="Times New Roman"/>
                      </a:endParaRPr>
                    </a:p>
                  </a:txBody>
                  <a:tcPr marL="58606" marR="58606" marT="0" marB="0" anchor="ctr"/>
                </a:tc>
                <a:tc>
                  <a:txBody>
                    <a:bodyPr/>
                    <a:lstStyle/>
                    <a:p>
                      <a:pPr algn="ctr">
                        <a:lnSpc>
                          <a:spcPct val="115000"/>
                        </a:lnSpc>
                        <a:spcAft>
                          <a:spcPts val="0"/>
                        </a:spcAft>
                      </a:pPr>
                      <a:r>
                        <a:rPr lang="ru-RU" sz="1200" baseline="0" dirty="0" smtClean="0">
                          <a:effectLst/>
                        </a:rPr>
                        <a:t>5,5</a:t>
                      </a:r>
                      <a:endParaRPr lang="ru-RU" sz="1200" b="1" baseline="0" dirty="0">
                        <a:solidFill>
                          <a:schemeClr val="tx1"/>
                        </a:solidFill>
                        <a:effectLst/>
                        <a:latin typeface="+mn-lt"/>
                        <a:ea typeface="Times New Roman"/>
                        <a:cs typeface="Times New Roman"/>
                      </a:endParaRPr>
                    </a:p>
                  </a:txBody>
                  <a:tcPr marL="58606" marR="58606" marT="0" marB="0" anchor="ctr"/>
                </a:tc>
                <a:tc>
                  <a:txBody>
                    <a:bodyPr/>
                    <a:lstStyle/>
                    <a:p>
                      <a:pPr algn="ctr">
                        <a:lnSpc>
                          <a:spcPct val="115000"/>
                        </a:lnSpc>
                        <a:spcAft>
                          <a:spcPts val="0"/>
                        </a:spcAft>
                      </a:pPr>
                      <a:r>
                        <a:rPr lang="ru-RU" sz="1200" baseline="0" dirty="0" smtClean="0">
                          <a:effectLst/>
                        </a:rPr>
                        <a:t>82,9</a:t>
                      </a:r>
                      <a:endParaRPr lang="ru-RU" sz="1200" b="1" baseline="0" dirty="0">
                        <a:solidFill>
                          <a:schemeClr val="tx1"/>
                        </a:solidFill>
                        <a:effectLst/>
                        <a:latin typeface="+mn-lt"/>
                        <a:ea typeface="Times New Roman"/>
                        <a:cs typeface="Times New Roman"/>
                      </a:endParaRPr>
                    </a:p>
                  </a:txBody>
                  <a:tcPr marL="58606" marR="58606" marT="0" marB="0" anchor="ctr"/>
                </a:tc>
              </a:tr>
              <a:tr h="238196">
                <a:tc>
                  <a:txBody>
                    <a:bodyPr/>
                    <a:lstStyle/>
                    <a:p>
                      <a:pPr algn="ctr">
                        <a:lnSpc>
                          <a:spcPct val="115000"/>
                        </a:lnSpc>
                        <a:spcAft>
                          <a:spcPts val="0"/>
                        </a:spcAft>
                      </a:pPr>
                      <a:r>
                        <a:rPr lang="ru-RU" sz="900" dirty="0" smtClean="0">
                          <a:effectLst/>
                        </a:rPr>
                        <a:t>5</a:t>
                      </a:r>
                      <a:endParaRPr lang="ru-RU" sz="900" dirty="0">
                        <a:solidFill>
                          <a:schemeClr val="bg1">
                            <a:lumMod val="95000"/>
                          </a:schemeClr>
                        </a:solidFill>
                        <a:effectLst/>
                        <a:latin typeface="+mn-lt"/>
                        <a:ea typeface="Times New Roman"/>
                        <a:cs typeface="Times New Roman"/>
                      </a:endParaRPr>
                    </a:p>
                  </a:txBody>
                  <a:tcPr marL="58606" marR="58606" marT="0" marB="0" anchor="ctr"/>
                </a:tc>
                <a:tc>
                  <a:txBody>
                    <a:bodyPr/>
                    <a:lstStyle/>
                    <a:p>
                      <a:pPr algn="just">
                        <a:lnSpc>
                          <a:spcPct val="115000"/>
                        </a:lnSpc>
                        <a:spcAft>
                          <a:spcPts val="0"/>
                        </a:spcAft>
                      </a:pPr>
                      <a:r>
                        <a:rPr lang="ru-RU" sz="1200" dirty="0">
                          <a:effectLst/>
                        </a:rPr>
                        <a:t>Образование</a:t>
                      </a:r>
                      <a:endParaRPr lang="ru-RU" sz="1200" dirty="0">
                        <a:solidFill>
                          <a:srgbClr val="000000"/>
                        </a:solidFill>
                        <a:effectLst/>
                        <a:latin typeface="+mn-lt"/>
                        <a:ea typeface="Times New Roman"/>
                        <a:cs typeface="Times New Roman"/>
                      </a:endParaRPr>
                    </a:p>
                  </a:txBody>
                  <a:tcPr marL="58606" marR="58606" marT="0" marB="0" anchor="ctr"/>
                </a:tc>
                <a:tc>
                  <a:txBody>
                    <a:bodyPr/>
                    <a:lstStyle/>
                    <a:p>
                      <a:pPr algn="ctr">
                        <a:lnSpc>
                          <a:spcPct val="115000"/>
                        </a:lnSpc>
                        <a:spcAft>
                          <a:spcPts val="0"/>
                        </a:spcAft>
                      </a:pPr>
                      <a:r>
                        <a:rPr lang="ru-RU" sz="1200" baseline="0" dirty="0" smtClean="0">
                          <a:effectLst/>
                        </a:rPr>
                        <a:t>1 615,5</a:t>
                      </a:r>
                      <a:endParaRPr lang="ru-RU" sz="1200" b="1" baseline="0" dirty="0">
                        <a:solidFill>
                          <a:schemeClr val="tx1"/>
                        </a:solidFill>
                        <a:effectLst/>
                        <a:latin typeface="+mn-lt"/>
                        <a:ea typeface="Times New Roman"/>
                        <a:cs typeface="Times New Roman"/>
                      </a:endParaRPr>
                    </a:p>
                  </a:txBody>
                  <a:tcPr marL="58606" marR="58606" marT="0" marB="0" anchor="ctr"/>
                </a:tc>
                <a:tc>
                  <a:txBody>
                    <a:bodyPr/>
                    <a:lstStyle/>
                    <a:p>
                      <a:pPr algn="ctr">
                        <a:lnSpc>
                          <a:spcPct val="115000"/>
                        </a:lnSpc>
                        <a:spcAft>
                          <a:spcPts val="0"/>
                        </a:spcAft>
                      </a:pPr>
                      <a:r>
                        <a:rPr lang="ru-RU" sz="1200" baseline="0" dirty="0" smtClean="0">
                          <a:effectLst/>
                        </a:rPr>
                        <a:t>1 615,5</a:t>
                      </a:r>
                      <a:endParaRPr lang="ru-RU" sz="1200" b="1" baseline="0" dirty="0">
                        <a:solidFill>
                          <a:schemeClr val="tx1"/>
                        </a:solidFill>
                        <a:effectLst/>
                        <a:latin typeface="+mn-lt"/>
                        <a:ea typeface="Times New Roman"/>
                        <a:cs typeface="Times New Roman"/>
                      </a:endParaRPr>
                    </a:p>
                  </a:txBody>
                  <a:tcPr marL="58606" marR="58606" marT="0" marB="0" anchor="ctr"/>
                </a:tc>
                <a:tc>
                  <a:txBody>
                    <a:bodyPr/>
                    <a:lstStyle/>
                    <a:p>
                      <a:pPr algn="ctr">
                        <a:lnSpc>
                          <a:spcPct val="115000"/>
                        </a:lnSpc>
                        <a:spcAft>
                          <a:spcPts val="0"/>
                        </a:spcAft>
                      </a:pPr>
                      <a:r>
                        <a:rPr lang="ru-RU" sz="1200" baseline="0" dirty="0" smtClean="0">
                          <a:effectLst/>
                        </a:rPr>
                        <a:t>1 615,2</a:t>
                      </a:r>
                      <a:endParaRPr lang="ru-RU" sz="1200" b="1" baseline="0" dirty="0">
                        <a:solidFill>
                          <a:schemeClr val="tx1"/>
                        </a:solidFill>
                        <a:effectLst/>
                        <a:latin typeface="+mn-lt"/>
                        <a:ea typeface="Times New Roman"/>
                        <a:cs typeface="Times New Roman"/>
                      </a:endParaRPr>
                    </a:p>
                  </a:txBody>
                  <a:tcPr marL="58606" marR="58606" marT="0" marB="0" anchor="ctr"/>
                </a:tc>
                <a:tc>
                  <a:txBody>
                    <a:bodyPr/>
                    <a:lstStyle/>
                    <a:p>
                      <a:pPr algn="ctr">
                        <a:lnSpc>
                          <a:spcPct val="115000"/>
                        </a:lnSpc>
                        <a:spcAft>
                          <a:spcPts val="0"/>
                        </a:spcAft>
                      </a:pPr>
                      <a:r>
                        <a:rPr lang="ru-RU" sz="1200" baseline="0" dirty="0" smtClean="0">
                          <a:effectLst/>
                        </a:rPr>
                        <a:t>100,0</a:t>
                      </a:r>
                      <a:endParaRPr lang="ru-RU" sz="1200" b="1" baseline="0" dirty="0">
                        <a:solidFill>
                          <a:schemeClr val="tx1"/>
                        </a:solidFill>
                        <a:effectLst/>
                        <a:latin typeface="+mn-lt"/>
                        <a:ea typeface="Times New Roman"/>
                        <a:cs typeface="Times New Roman"/>
                      </a:endParaRPr>
                    </a:p>
                  </a:txBody>
                  <a:tcPr marL="58606" marR="58606" marT="0" marB="0" anchor="ctr"/>
                </a:tc>
              </a:tr>
              <a:tr h="231072">
                <a:tc>
                  <a:txBody>
                    <a:bodyPr/>
                    <a:lstStyle/>
                    <a:p>
                      <a:pPr algn="ctr">
                        <a:lnSpc>
                          <a:spcPct val="115000"/>
                        </a:lnSpc>
                        <a:spcAft>
                          <a:spcPts val="0"/>
                        </a:spcAft>
                      </a:pPr>
                      <a:r>
                        <a:rPr lang="ru-RU" sz="900" dirty="0" smtClean="0">
                          <a:effectLst/>
                        </a:rPr>
                        <a:t>6</a:t>
                      </a:r>
                      <a:endParaRPr lang="ru-RU" sz="900" dirty="0">
                        <a:solidFill>
                          <a:schemeClr val="bg1">
                            <a:lumMod val="95000"/>
                          </a:schemeClr>
                        </a:solidFill>
                        <a:effectLst/>
                        <a:latin typeface="+mn-lt"/>
                        <a:ea typeface="Times New Roman"/>
                        <a:cs typeface="Times New Roman"/>
                      </a:endParaRPr>
                    </a:p>
                  </a:txBody>
                  <a:tcPr marL="58606" marR="58606" marT="0" marB="0" anchor="ctr"/>
                </a:tc>
                <a:tc>
                  <a:txBody>
                    <a:bodyPr/>
                    <a:lstStyle/>
                    <a:p>
                      <a:pPr algn="just">
                        <a:lnSpc>
                          <a:spcPct val="115000"/>
                        </a:lnSpc>
                        <a:spcAft>
                          <a:spcPts val="0"/>
                        </a:spcAft>
                      </a:pPr>
                      <a:r>
                        <a:rPr lang="ru-RU" sz="1200" dirty="0">
                          <a:effectLst/>
                        </a:rPr>
                        <a:t>Культура</a:t>
                      </a:r>
                      <a:endParaRPr lang="ru-RU" sz="1200" dirty="0">
                        <a:solidFill>
                          <a:srgbClr val="000000"/>
                        </a:solidFill>
                        <a:effectLst/>
                        <a:latin typeface="+mn-lt"/>
                        <a:ea typeface="Times New Roman"/>
                        <a:cs typeface="Times New Roman"/>
                      </a:endParaRPr>
                    </a:p>
                  </a:txBody>
                  <a:tcPr marL="58606" marR="58606" marT="0" marB="0" anchor="ctr"/>
                </a:tc>
                <a:tc>
                  <a:txBody>
                    <a:bodyPr/>
                    <a:lstStyle/>
                    <a:p>
                      <a:pPr algn="ctr">
                        <a:lnSpc>
                          <a:spcPct val="115000"/>
                        </a:lnSpc>
                        <a:spcAft>
                          <a:spcPts val="0"/>
                        </a:spcAft>
                      </a:pPr>
                      <a:r>
                        <a:rPr lang="ru-RU" sz="1200" baseline="0" dirty="0" smtClean="0">
                          <a:effectLst/>
                        </a:rPr>
                        <a:t>25,2</a:t>
                      </a:r>
                      <a:endParaRPr lang="ru-RU" sz="1200" b="1" baseline="0" dirty="0">
                        <a:solidFill>
                          <a:schemeClr val="tx1"/>
                        </a:solidFill>
                        <a:effectLst/>
                        <a:latin typeface="+mn-lt"/>
                        <a:ea typeface="Times New Roman"/>
                        <a:cs typeface="Times New Roman"/>
                      </a:endParaRPr>
                    </a:p>
                  </a:txBody>
                  <a:tcPr marL="58606" marR="58606" marT="0" marB="0" anchor="ctr"/>
                </a:tc>
                <a:tc>
                  <a:txBody>
                    <a:bodyPr/>
                    <a:lstStyle/>
                    <a:p>
                      <a:pPr algn="ctr">
                        <a:lnSpc>
                          <a:spcPct val="115000"/>
                        </a:lnSpc>
                        <a:spcAft>
                          <a:spcPts val="0"/>
                        </a:spcAft>
                      </a:pPr>
                      <a:r>
                        <a:rPr lang="ru-RU" sz="1200" baseline="0" dirty="0" smtClean="0">
                          <a:effectLst/>
                        </a:rPr>
                        <a:t>25,2</a:t>
                      </a:r>
                      <a:endParaRPr lang="ru-RU" sz="1200" b="1" baseline="0" dirty="0">
                        <a:solidFill>
                          <a:schemeClr val="tx1"/>
                        </a:solidFill>
                        <a:effectLst/>
                        <a:latin typeface="+mn-lt"/>
                        <a:ea typeface="Times New Roman"/>
                        <a:cs typeface="Times New Roman"/>
                      </a:endParaRPr>
                    </a:p>
                  </a:txBody>
                  <a:tcPr marL="58606" marR="58606" marT="0" marB="0" anchor="ctr"/>
                </a:tc>
                <a:tc>
                  <a:txBody>
                    <a:bodyPr/>
                    <a:lstStyle/>
                    <a:p>
                      <a:pPr algn="ctr">
                        <a:lnSpc>
                          <a:spcPct val="115000"/>
                        </a:lnSpc>
                        <a:spcAft>
                          <a:spcPts val="0"/>
                        </a:spcAft>
                      </a:pPr>
                      <a:r>
                        <a:rPr lang="ru-RU" sz="1200" baseline="0" dirty="0" smtClean="0">
                          <a:effectLst/>
                        </a:rPr>
                        <a:t>25,0</a:t>
                      </a:r>
                      <a:endParaRPr lang="ru-RU" sz="1200" b="1" baseline="0" dirty="0">
                        <a:solidFill>
                          <a:schemeClr val="tx1"/>
                        </a:solidFill>
                        <a:effectLst/>
                        <a:latin typeface="+mn-lt"/>
                        <a:ea typeface="Times New Roman"/>
                        <a:cs typeface="Times New Roman"/>
                      </a:endParaRPr>
                    </a:p>
                  </a:txBody>
                  <a:tcPr marL="58606" marR="58606" marT="0" marB="0" anchor="ctr"/>
                </a:tc>
                <a:tc>
                  <a:txBody>
                    <a:bodyPr/>
                    <a:lstStyle/>
                    <a:p>
                      <a:pPr algn="ctr">
                        <a:lnSpc>
                          <a:spcPct val="115000"/>
                        </a:lnSpc>
                        <a:spcAft>
                          <a:spcPts val="0"/>
                        </a:spcAft>
                      </a:pPr>
                      <a:r>
                        <a:rPr lang="ru-RU" sz="1200" baseline="0" dirty="0" smtClean="0">
                          <a:effectLst/>
                        </a:rPr>
                        <a:t>99,1</a:t>
                      </a:r>
                      <a:endParaRPr lang="ru-RU" sz="1200" b="1" baseline="0" dirty="0">
                        <a:solidFill>
                          <a:schemeClr val="tx1"/>
                        </a:solidFill>
                        <a:effectLst/>
                        <a:latin typeface="+mn-lt"/>
                        <a:ea typeface="Times New Roman"/>
                        <a:cs typeface="Times New Roman"/>
                      </a:endParaRPr>
                    </a:p>
                  </a:txBody>
                  <a:tcPr marL="58606" marR="58606" marT="0" marB="0" anchor="ctr"/>
                </a:tc>
              </a:tr>
              <a:tr h="293028">
                <a:tc>
                  <a:txBody>
                    <a:bodyPr/>
                    <a:lstStyle/>
                    <a:p>
                      <a:pPr algn="ctr">
                        <a:lnSpc>
                          <a:spcPct val="115000"/>
                        </a:lnSpc>
                        <a:spcAft>
                          <a:spcPts val="0"/>
                        </a:spcAft>
                      </a:pPr>
                      <a:r>
                        <a:rPr lang="ru-RU" sz="900" dirty="0" smtClean="0">
                          <a:effectLst/>
                        </a:rPr>
                        <a:t>7</a:t>
                      </a:r>
                      <a:endParaRPr lang="ru-RU" sz="900" dirty="0">
                        <a:solidFill>
                          <a:schemeClr val="bg1">
                            <a:lumMod val="95000"/>
                          </a:schemeClr>
                        </a:solidFill>
                        <a:effectLst/>
                        <a:latin typeface="+mn-lt"/>
                        <a:ea typeface="Times New Roman"/>
                        <a:cs typeface="Times New Roman"/>
                      </a:endParaRPr>
                    </a:p>
                  </a:txBody>
                  <a:tcPr marL="58606" marR="58606" marT="0" marB="0" anchor="ctr"/>
                </a:tc>
                <a:tc>
                  <a:txBody>
                    <a:bodyPr/>
                    <a:lstStyle/>
                    <a:p>
                      <a:pPr algn="just">
                        <a:lnSpc>
                          <a:spcPct val="115000"/>
                        </a:lnSpc>
                        <a:spcAft>
                          <a:spcPts val="0"/>
                        </a:spcAft>
                      </a:pPr>
                      <a:r>
                        <a:rPr lang="ru-RU" sz="1200" dirty="0">
                          <a:effectLst/>
                        </a:rPr>
                        <a:t>Здравоохранение</a:t>
                      </a:r>
                      <a:endParaRPr lang="ru-RU" sz="1200" dirty="0">
                        <a:solidFill>
                          <a:srgbClr val="000000"/>
                        </a:solidFill>
                        <a:effectLst/>
                        <a:latin typeface="+mn-lt"/>
                        <a:ea typeface="Times New Roman"/>
                        <a:cs typeface="Times New Roman"/>
                      </a:endParaRPr>
                    </a:p>
                  </a:txBody>
                  <a:tcPr marL="58606" marR="58606" marT="0" marB="0" anchor="ctr"/>
                </a:tc>
                <a:tc>
                  <a:txBody>
                    <a:bodyPr/>
                    <a:lstStyle/>
                    <a:p>
                      <a:pPr algn="ctr">
                        <a:lnSpc>
                          <a:spcPct val="115000"/>
                        </a:lnSpc>
                        <a:spcAft>
                          <a:spcPts val="0"/>
                        </a:spcAft>
                      </a:pPr>
                      <a:r>
                        <a:rPr lang="ru-RU" sz="1200" baseline="0" dirty="0" smtClean="0">
                          <a:effectLst/>
                        </a:rPr>
                        <a:t>1,7</a:t>
                      </a:r>
                      <a:endParaRPr lang="ru-RU" sz="1200" b="1" baseline="0" dirty="0">
                        <a:solidFill>
                          <a:schemeClr val="tx1"/>
                        </a:solidFill>
                        <a:effectLst/>
                        <a:latin typeface="+mn-lt"/>
                        <a:ea typeface="Times New Roman"/>
                        <a:cs typeface="Times New Roman"/>
                      </a:endParaRPr>
                    </a:p>
                  </a:txBody>
                  <a:tcPr marL="58606" marR="58606" marT="0" marB="0" anchor="ctr"/>
                </a:tc>
                <a:tc>
                  <a:txBody>
                    <a:bodyPr/>
                    <a:lstStyle/>
                    <a:p>
                      <a:pPr algn="ctr">
                        <a:lnSpc>
                          <a:spcPct val="115000"/>
                        </a:lnSpc>
                        <a:spcAft>
                          <a:spcPts val="0"/>
                        </a:spcAft>
                      </a:pPr>
                      <a:r>
                        <a:rPr lang="ru-RU" sz="1200" baseline="0" dirty="0" smtClean="0">
                          <a:effectLst/>
                        </a:rPr>
                        <a:t>1,7</a:t>
                      </a:r>
                      <a:endParaRPr lang="ru-RU" sz="1200" b="1" baseline="0" dirty="0">
                        <a:solidFill>
                          <a:schemeClr val="tx1"/>
                        </a:solidFill>
                        <a:effectLst/>
                        <a:latin typeface="+mn-lt"/>
                        <a:ea typeface="Times New Roman"/>
                        <a:cs typeface="Times New Roman"/>
                      </a:endParaRPr>
                    </a:p>
                  </a:txBody>
                  <a:tcPr marL="58606" marR="58606" marT="0" marB="0" anchor="ctr"/>
                </a:tc>
                <a:tc>
                  <a:txBody>
                    <a:bodyPr/>
                    <a:lstStyle/>
                    <a:p>
                      <a:pPr algn="ctr">
                        <a:lnSpc>
                          <a:spcPct val="115000"/>
                        </a:lnSpc>
                        <a:spcAft>
                          <a:spcPts val="0"/>
                        </a:spcAft>
                      </a:pPr>
                      <a:r>
                        <a:rPr lang="ru-RU" sz="1200" baseline="0" dirty="0" smtClean="0">
                          <a:effectLst/>
                        </a:rPr>
                        <a:t>1,1</a:t>
                      </a:r>
                      <a:endParaRPr lang="ru-RU" sz="1200" b="1" baseline="0" dirty="0">
                        <a:solidFill>
                          <a:schemeClr val="tx1"/>
                        </a:solidFill>
                        <a:effectLst/>
                        <a:latin typeface="+mn-lt"/>
                        <a:ea typeface="Times New Roman"/>
                        <a:cs typeface="Times New Roman"/>
                      </a:endParaRPr>
                    </a:p>
                  </a:txBody>
                  <a:tcPr marL="58606" marR="58606" marT="0" marB="0" anchor="ctr"/>
                </a:tc>
                <a:tc>
                  <a:txBody>
                    <a:bodyPr/>
                    <a:lstStyle/>
                    <a:p>
                      <a:pPr algn="ctr">
                        <a:lnSpc>
                          <a:spcPct val="115000"/>
                        </a:lnSpc>
                        <a:spcAft>
                          <a:spcPts val="0"/>
                        </a:spcAft>
                      </a:pPr>
                      <a:r>
                        <a:rPr lang="ru-RU" sz="1200" baseline="0" dirty="0" smtClean="0">
                          <a:effectLst/>
                        </a:rPr>
                        <a:t>62,7</a:t>
                      </a:r>
                      <a:endParaRPr lang="ru-RU" sz="1200" b="1" baseline="0" dirty="0" smtClean="0">
                        <a:solidFill>
                          <a:schemeClr val="tx1"/>
                        </a:solidFill>
                        <a:effectLst/>
                        <a:latin typeface="+mn-lt"/>
                        <a:ea typeface="Times New Roman"/>
                        <a:cs typeface="Times New Roman"/>
                      </a:endParaRPr>
                    </a:p>
                  </a:txBody>
                  <a:tcPr marL="58606" marR="58606" marT="0" marB="0" anchor="ctr"/>
                </a:tc>
              </a:tr>
              <a:tr h="293028">
                <a:tc>
                  <a:txBody>
                    <a:bodyPr/>
                    <a:lstStyle/>
                    <a:p>
                      <a:pPr algn="ctr">
                        <a:lnSpc>
                          <a:spcPct val="115000"/>
                        </a:lnSpc>
                        <a:spcAft>
                          <a:spcPts val="0"/>
                        </a:spcAft>
                      </a:pPr>
                      <a:r>
                        <a:rPr lang="ru-RU" sz="900" dirty="0" smtClean="0">
                          <a:effectLst/>
                        </a:rPr>
                        <a:t>8</a:t>
                      </a:r>
                      <a:endParaRPr lang="ru-RU" sz="900" dirty="0">
                        <a:solidFill>
                          <a:schemeClr val="bg1">
                            <a:lumMod val="95000"/>
                          </a:schemeClr>
                        </a:solidFill>
                        <a:effectLst/>
                        <a:latin typeface="+mn-lt"/>
                        <a:ea typeface="Times New Roman"/>
                        <a:cs typeface="Times New Roman"/>
                      </a:endParaRPr>
                    </a:p>
                  </a:txBody>
                  <a:tcPr marL="58606" marR="58606" marT="0" marB="0" anchor="ctr"/>
                </a:tc>
                <a:tc>
                  <a:txBody>
                    <a:bodyPr/>
                    <a:lstStyle/>
                    <a:p>
                      <a:pPr algn="just">
                        <a:lnSpc>
                          <a:spcPct val="115000"/>
                        </a:lnSpc>
                        <a:spcAft>
                          <a:spcPts val="0"/>
                        </a:spcAft>
                      </a:pPr>
                      <a:r>
                        <a:rPr lang="ru-RU" sz="1200" dirty="0">
                          <a:effectLst/>
                        </a:rPr>
                        <a:t>Социальная политика</a:t>
                      </a:r>
                      <a:endParaRPr lang="ru-RU" sz="1200" dirty="0">
                        <a:solidFill>
                          <a:srgbClr val="000000"/>
                        </a:solidFill>
                        <a:effectLst/>
                        <a:latin typeface="+mn-lt"/>
                        <a:ea typeface="Times New Roman"/>
                        <a:cs typeface="Times New Roman"/>
                      </a:endParaRPr>
                    </a:p>
                  </a:txBody>
                  <a:tcPr marL="58606" marR="58606" marT="0" marB="0" anchor="ctr"/>
                </a:tc>
                <a:tc>
                  <a:txBody>
                    <a:bodyPr/>
                    <a:lstStyle/>
                    <a:p>
                      <a:pPr algn="ctr">
                        <a:lnSpc>
                          <a:spcPct val="115000"/>
                        </a:lnSpc>
                        <a:spcAft>
                          <a:spcPts val="0"/>
                        </a:spcAft>
                      </a:pPr>
                      <a:r>
                        <a:rPr lang="ru-RU" sz="1200" baseline="0" dirty="0" smtClean="0">
                          <a:effectLst/>
                        </a:rPr>
                        <a:t>192,9</a:t>
                      </a:r>
                      <a:endParaRPr lang="ru-RU" sz="1200" b="1" baseline="0" dirty="0">
                        <a:solidFill>
                          <a:schemeClr val="tx1"/>
                        </a:solidFill>
                        <a:effectLst/>
                        <a:latin typeface="+mn-lt"/>
                        <a:ea typeface="Times New Roman"/>
                        <a:cs typeface="Times New Roman"/>
                      </a:endParaRPr>
                    </a:p>
                  </a:txBody>
                  <a:tcPr marL="58606" marR="58606" marT="0" marB="0" anchor="ctr"/>
                </a:tc>
                <a:tc>
                  <a:txBody>
                    <a:bodyPr/>
                    <a:lstStyle/>
                    <a:p>
                      <a:pPr algn="ctr">
                        <a:lnSpc>
                          <a:spcPct val="115000"/>
                        </a:lnSpc>
                        <a:spcAft>
                          <a:spcPts val="0"/>
                        </a:spcAft>
                      </a:pPr>
                      <a:r>
                        <a:rPr lang="ru-RU" sz="1200" baseline="0" dirty="0" smtClean="0">
                          <a:effectLst/>
                        </a:rPr>
                        <a:t>192,9</a:t>
                      </a:r>
                      <a:endParaRPr lang="ru-RU" sz="1200" b="1" baseline="0" dirty="0">
                        <a:solidFill>
                          <a:schemeClr val="tx1"/>
                        </a:solidFill>
                        <a:effectLst/>
                        <a:latin typeface="+mn-lt"/>
                        <a:ea typeface="Times New Roman"/>
                        <a:cs typeface="Times New Roman"/>
                      </a:endParaRPr>
                    </a:p>
                  </a:txBody>
                  <a:tcPr marL="58606" marR="58606" marT="0" marB="0" anchor="ctr"/>
                </a:tc>
                <a:tc>
                  <a:txBody>
                    <a:bodyPr/>
                    <a:lstStyle/>
                    <a:p>
                      <a:pPr algn="ctr">
                        <a:lnSpc>
                          <a:spcPct val="115000"/>
                        </a:lnSpc>
                        <a:spcAft>
                          <a:spcPts val="0"/>
                        </a:spcAft>
                      </a:pPr>
                      <a:r>
                        <a:rPr lang="ru-RU" sz="1200" baseline="0" dirty="0" smtClean="0">
                          <a:effectLst/>
                        </a:rPr>
                        <a:t>190,0</a:t>
                      </a:r>
                      <a:endParaRPr lang="ru-RU" sz="1200" b="1" baseline="0" dirty="0">
                        <a:solidFill>
                          <a:schemeClr val="tx1"/>
                        </a:solidFill>
                        <a:effectLst/>
                        <a:latin typeface="+mn-lt"/>
                        <a:ea typeface="Times New Roman"/>
                        <a:cs typeface="Times New Roman"/>
                      </a:endParaRPr>
                    </a:p>
                  </a:txBody>
                  <a:tcPr marL="58606" marR="58606" marT="0" marB="0" anchor="ctr"/>
                </a:tc>
                <a:tc>
                  <a:txBody>
                    <a:bodyPr/>
                    <a:lstStyle/>
                    <a:p>
                      <a:pPr algn="ctr">
                        <a:lnSpc>
                          <a:spcPct val="115000"/>
                        </a:lnSpc>
                        <a:spcAft>
                          <a:spcPts val="0"/>
                        </a:spcAft>
                      </a:pPr>
                      <a:r>
                        <a:rPr lang="ru-RU" sz="1200" baseline="0" dirty="0" smtClean="0">
                          <a:effectLst/>
                        </a:rPr>
                        <a:t>98,5</a:t>
                      </a:r>
                      <a:endParaRPr lang="ru-RU" sz="1200" b="1" baseline="0" dirty="0">
                        <a:solidFill>
                          <a:schemeClr val="tx1"/>
                        </a:solidFill>
                        <a:effectLst/>
                        <a:latin typeface="+mn-lt"/>
                        <a:ea typeface="Times New Roman"/>
                        <a:cs typeface="Times New Roman"/>
                      </a:endParaRPr>
                    </a:p>
                  </a:txBody>
                  <a:tcPr marL="58606" marR="58606" marT="0" marB="0" anchor="ctr"/>
                </a:tc>
              </a:tr>
              <a:tr h="293028">
                <a:tc>
                  <a:txBody>
                    <a:bodyPr/>
                    <a:lstStyle/>
                    <a:p>
                      <a:pPr algn="ctr">
                        <a:lnSpc>
                          <a:spcPct val="115000"/>
                        </a:lnSpc>
                        <a:spcAft>
                          <a:spcPts val="0"/>
                        </a:spcAft>
                      </a:pPr>
                      <a:r>
                        <a:rPr lang="ru-RU" sz="900" dirty="0" smtClean="0">
                          <a:effectLst/>
                        </a:rPr>
                        <a:t>9</a:t>
                      </a:r>
                      <a:endParaRPr lang="ru-RU" sz="900" dirty="0">
                        <a:solidFill>
                          <a:schemeClr val="bg1">
                            <a:lumMod val="95000"/>
                          </a:schemeClr>
                        </a:solidFill>
                        <a:effectLst/>
                        <a:latin typeface="+mn-lt"/>
                        <a:ea typeface="Times New Roman"/>
                        <a:cs typeface="Times New Roman"/>
                      </a:endParaRPr>
                    </a:p>
                  </a:txBody>
                  <a:tcPr marL="58606" marR="58606" marT="0" marB="0" anchor="ctr"/>
                </a:tc>
                <a:tc>
                  <a:txBody>
                    <a:bodyPr/>
                    <a:lstStyle/>
                    <a:p>
                      <a:pPr algn="just">
                        <a:lnSpc>
                          <a:spcPct val="115000"/>
                        </a:lnSpc>
                        <a:spcAft>
                          <a:spcPts val="0"/>
                        </a:spcAft>
                      </a:pPr>
                      <a:r>
                        <a:rPr lang="ru-RU" sz="1200" dirty="0">
                          <a:effectLst/>
                        </a:rPr>
                        <a:t>Физическая культура и спорт</a:t>
                      </a:r>
                      <a:endParaRPr lang="ru-RU" sz="1200" dirty="0">
                        <a:solidFill>
                          <a:srgbClr val="000000"/>
                        </a:solidFill>
                        <a:effectLst/>
                        <a:latin typeface="+mn-lt"/>
                        <a:ea typeface="Times New Roman"/>
                        <a:cs typeface="Times New Roman"/>
                      </a:endParaRPr>
                    </a:p>
                  </a:txBody>
                  <a:tcPr marL="58606" marR="58606" marT="0" marB="0" anchor="ctr"/>
                </a:tc>
                <a:tc>
                  <a:txBody>
                    <a:bodyPr/>
                    <a:lstStyle/>
                    <a:p>
                      <a:pPr algn="ctr">
                        <a:lnSpc>
                          <a:spcPct val="115000"/>
                        </a:lnSpc>
                        <a:spcAft>
                          <a:spcPts val="0"/>
                        </a:spcAft>
                      </a:pPr>
                      <a:r>
                        <a:rPr lang="ru-RU" sz="1200" baseline="0" dirty="0" smtClean="0">
                          <a:effectLst/>
                        </a:rPr>
                        <a:t>119,9</a:t>
                      </a:r>
                      <a:endParaRPr lang="ru-RU" sz="1200" b="1" baseline="0" dirty="0">
                        <a:solidFill>
                          <a:schemeClr val="tx1"/>
                        </a:solidFill>
                        <a:effectLst/>
                        <a:latin typeface="+mn-lt"/>
                        <a:ea typeface="Times New Roman"/>
                        <a:cs typeface="Times New Roman"/>
                      </a:endParaRPr>
                    </a:p>
                  </a:txBody>
                  <a:tcPr marL="58606" marR="58606" marT="0" marB="0" anchor="ctr"/>
                </a:tc>
                <a:tc>
                  <a:txBody>
                    <a:bodyPr/>
                    <a:lstStyle/>
                    <a:p>
                      <a:pPr algn="ctr">
                        <a:lnSpc>
                          <a:spcPct val="115000"/>
                        </a:lnSpc>
                        <a:spcAft>
                          <a:spcPts val="0"/>
                        </a:spcAft>
                      </a:pPr>
                      <a:r>
                        <a:rPr lang="ru-RU" sz="1200" baseline="0" dirty="0" smtClean="0">
                          <a:effectLst/>
                        </a:rPr>
                        <a:t>119,9</a:t>
                      </a:r>
                      <a:endParaRPr lang="ru-RU" sz="1200" b="1" baseline="0" dirty="0">
                        <a:solidFill>
                          <a:schemeClr val="tx1"/>
                        </a:solidFill>
                        <a:effectLst/>
                        <a:latin typeface="+mn-lt"/>
                        <a:ea typeface="Times New Roman"/>
                        <a:cs typeface="Times New Roman"/>
                      </a:endParaRPr>
                    </a:p>
                  </a:txBody>
                  <a:tcPr marL="58606" marR="58606" marT="0" marB="0" anchor="ctr"/>
                </a:tc>
                <a:tc>
                  <a:txBody>
                    <a:bodyPr/>
                    <a:lstStyle/>
                    <a:p>
                      <a:pPr algn="ctr">
                        <a:lnSpc>
                          <a:spcPct val="115000"/>
                        </a:lnSpc>
                        <a:spcAft>
                          <a:spcPts val="0"/>
                        </a:spcAft>
                      </a:pPr>
                      <a:r>
                        <a:rPr lang="ru-RU" sz="1200" baseline="0" dirty="0" smtClean="0">
                          <a:effectLst/>
                        </a:rPr>
                        <a:t>110,6</a:t>
                      </a:r>
                      <a:endParaRPr lang="ru-RU" sz="1200" b="1" baseline="0" dirty="0">
                        <a:solidFill>
                          <a:schemeClr val="tx1"/>
                        </a:solidFill>
                        <a:effectLst/>
                        <a:latin typeface="+mn-lt"/>
                        <a:ea typeface="Times New Roman"/>
                        <a:cs typeface="Times New Roman"/>
                      </a:endParaRPr>
                    </a:p>
                  </a:txBody>
                  <a:tcPr marL="58606" marR="58606" marT="0" marB="0" anchor="ctr"/>
                </a:tc>
                <a:tc>
                  <a:txBody>
                    <a:bodyPr/>
                    <a:lstStyle/>
                    <a:p>
                      <a:pPr algn="ctr">
                        <a:lnSpc>
                          <a:spcPct val="115000"/>
                        </a:lnSpc>
                        <a:spcAft>
                          <a:spcPts val="0"/>
                        </a:spcAft>
                      </a:pPr>
                      <a:r>
                        <a:rPr lang="ru-RU" sz="1200" baseline="0" dirty="0" smtClean="0">
                          <a:effectLst/>
                        </a:rPr>
                        <a:t>92,3</a:t>
                      </a:r>
                      <a:endParaRPr lang="ru-RU" sz="1200" b="1" baseline="0" dirty="0">
                        <a:solidFill>
                          <a:schemeClr val="tx1"/>
                        </a:solidFill>
                        <a:effectLst/>
                        <a:latin typeface="+mn-lt"/>
                        <a:ea typeface="Times New Roman"/>
                        <a:cs typeface="Times New Roman"/>
                      </a:endParaRPr>
                    </a:p>
                  </a:txBody>
                  <a:tcPr marL="58606" marR="58606" marT="0" marB="0" anchor="ctr"/>
                </a:tc>
              </a:tr>
              <a:tr h="231072">
                <a:tc>
                  <a:txBody>
                    <a:bodyPr/>
                    <a:lstStyle/>
                    <a:p>
                      <a:pPr algn="ctr"/>
                      <a:r>
                        <a:rPr lang="ru-RU" sz="900" dirty="0" smtClean="0"/>
                        <a:t>10</a:t>
                      </a:r>
                      <a:endParaRPr lang="ru-RU" sz="900" dirty="0">
                        <a:solidFill>
                          <a:schemeClr val="bg1">
                            <a:lumMod val="95000"/>
                          </a:schemeClr>
                        </a:solidFill>
                        <a:latin typeface="+mn-lt"/>
                      </a:endParaRPr>
                    </a:p>
                  </a:txBody>
                  <a:tcPr marL="58606" marR="58606" marT="0" marB="0" anchor="ctr"/>
                </a:tc>
                <a:tc>
                  <a:txBody>
                    <a:bodyPr/>
                    <a:lstStyle/>
                    <a:p>
                      <a:pPr algn="l">
                        <a:lnSpc>
                          <a:spcPct val="115000"/>
                        </a:lnSpc>
                        <a:spcAft>
                          <a:spcPts val="0"/>
                        </a:spcAft>
                      </a:pPr>
                      <a:r>
                        <a:rPr lang="ru-RU" sz="1200" baseline="0" dirty="0">
                          <a:effectLst/>
                        </a:rPr>
                        <a:t>Средства массовой информации</a:t>
                      </a:r>
                      <a:endParaRPr lang="ru-RU" sz="1200" baseline="0" dirty="0">
                        <a:solidFill>
                          <a:srgbClr val="000000"/>
                        </a:solidFill>
                        <a:effectLst/>
                        <a:latin typeface="+mn-lt"/>
                        <a:ea typeface="Times New Roman"/>
                        <a:cs typeface="Times New Roman"/>
                      </a:endParaRPr>
                    </a:p>
                  </a:txBody>
                  <a:tcPr marL="58606" marR="58606" marT="0" marB="0" anchor="ctr"/>
                </a:tc>
                <a:tc>
                  <a:txBody>
                    <a:bodyPr/>
                    <a:lstStyle/>
                    <a:p>
                      <a:pPr algn="ctr">
                        <a:lnSpc>
                          <a:spcPct val="115000"/>
                        </a:lnSpc>
                        <a:spcAft>
                          <a:spcPts val="0"/>
                        </a:spcAft>
                      </a:pPr>
                      <a:r>
                        <a:rPr lang="ru-RU" sz="1200" baseline="0" dirty="0" smtClean="0">
                          <a:effectLst/>
                        </a:rPr>
                        <a:t>0,0</a:t>
                      </a:r>
                      <a:endParaRPr lang="ru-RU" sz="1200" b="1" baseline="0" dirty="0">
                        <a:solidFill>
                          <a:schemeClr val="tx1"/>
                        </a:solidFill>
                        <a:effectLst/>
                        <a:latin typeface="+mn-lt"/>
                        <a:ea typeface="Times New Roman"/>
                        <a:cs typeface="Times New Roman"/>
                      </a:endParaRPr>
                    </a:p>
                  </a:txBody>
                  <a:tcPr marL="58606" marR="58606" marT="0" marB="0" anchor="ctr"/>
                </a:tc>
                <a:tc>
                  <a:txBody>
                    <a:bodyPr/>
                    <a:lstStyle/>
                    <a:p>
                      <a:pPr algn="ctr">
                        <a:lnSpc>
                          <a:spcPct val="115000"/>
                        </a:lnSpc>
                        <a:spcAft>
                          <a:spcPts val="0"/>
                        </a:spcAft>
                      </a:pPr>
                      <a:r>
                        <a:rPr lang="ru-RU" sz="1200" baseline="0" dirty="0" smtClean="0">
                          <a:effectLst/>
                        </a:rPr>
                        <a:t>0,0</a:t>
                      </a:r>
                      <a:endParaRPr lang="ru-RU" sz="1200" b="1" baseline="0" dirty="0">
                        <a:solidFill>
                          <a:schemeClr val="tx1"/>
                        </a:solidFill>
                        <a:effectLst/>
                        <a:latin typeface="+mn-lt"/>
                        <a:ea typeface="Times New Roman"/>
                        <a:cs typeface="Times New Roman"/>
                      </a:endParaRPr>
                    </a:p>
                  </a:txBody>
                  <a:tcPr marL="58606" marR="58606" marT="0" marB="0" anchor="ctr"/>
                </a:tc>
                <a:tc>
                  <a:txBody>
                    <a:bodyPr/>
                    <a:lstStyle/>
                    <a:p>
                      <a:pPr algn="ctr">
                        <a:lnSpc>
                          <a:spcPct val="115000"/>
                        </a:lnSpc>
                        <a:spcAft>
                          <a:spcPts val="0"/>
                        </a:spcAft>
                      </a:pPr>
                      <a:r>
                        <a:rPr lang="ru-RU" sz="1200" baseline="0" dirty="0" smtClean="0">
                          <a:effectLst/>
                        </a:rPr>
                        <a:t>0,0</a:t>
                      </a:r>
                      <a:endParaRPr lang="ru-RU" sz="1200" b="1" baseline="0" dirty="0">
                        <a:solidFill>
                          <a:schemeClr val="tx1"/>
                        </a:solidFill>
                        <a:effectLst/>
                        <a:latin typeface="+mn-lt"/>
                        <a:ea typeface="Times New Roman"/>
                        <a:cs typeface="Times New Roman"/>
                      </a:endParaRPr>
                    </a:p>
                  </a:txBody>
                  <a:tcPr marL="58606" marR="58606" marT="0" marB="0" anchor="ctr"/>
                </a:tc>
                <a:tc>
                  <a:txBody>
                    <a:bodyPr/>
                    <a:lstStyle/>
                    <a:p>
                      <a:pPr algn="ctr">
                        <a:lnSpc>
                          <a:spcPct val="115000"/>
                        </a:lnSpc>
                        <a:spcAft>
                          <a:spcPts val="0"/>
                        </a:spcAft>
                      </a:pPr>
                      <a:r>
                        <a:rPr lang="ru-RU" sz="1200" baseline="0" dirty="0" smtClean="0">
                          <a:effectLst/>
                        </a:rPr>
                        <a:t>0,0</a:t>
                      </a:r>
                      <a:endParaRPr lang="ru-RU" sz="1200" b="1" baseline="0" dirty="0">
                        <a:solidFill>
                          <a:schemeClr val="tx1"/>
                        </a:solidFill>
                        <a:effectLst/>
                        <a:latin typeface="+mn-lt"/>
                        <a:ea typeface="Times New Roman"/>
                        <a:cs typeface="Times New Roman"/>
                      </a:endParaRPr>
                    </a:p>
                  </a:txBody>
                  <a:tcPr marL="58606" marR="58606" marT="0" marB="0" anchor="ctr"/>
                </a:tc>
              </a:tr>
              <a:tr h="462144">
                <a:tc>
                  <a:txBody>
                    <a:bodyPr/>
                    <a:lstStyle/>
                    <a:p>
                      <a:pPr algn="ctr">
                        <a:lnSpc>
                          <a:spcPct val="115000"/>
                        </a:lnSpc>
                        <a:spcAft>
                          <a:spcPts val="0"/>
                        </a:spcAft>
                      </a:pPr>
                      <a:r>
                        <a:rPr lang="ru-RU" sz="900" dirty="0" smtClean="0">
                          <a:effectLst/>
                        </a:rPr>
                        <a:t>11</a:t>
                      </a:r>
                      <a:endParaRPr lang="ru-RU" sz="900" dirty="0">
                        <a:solidFill>
                          <a:schemeClr val="bg1">
                            <a:lumMod val="95000"/>
                          </a:schemeClr>
                        </a:solidFill>
                        <a:effectLst/>
                        <a:latin typeface="+mn-lt"/>
                        <a:ea typeface="Times New Roman"/>
                        <a:cs typeface="Times New Roman"/>
                      </a:endParaRPr>
                    </a:p>
                  </a:txBody>
                  <a:tcPr marL="58606" marR="58606" marT="0" marB="0" anchor="ctr"/>
                </a:tc>
                <a:tc>
                  <a:txBody>
                    <a:bodyPr/>
                    <a:lstStyle/>
                    <a:p>
                      <a:pPr algn="l">
                        <a:lnSpc>
                          <a:spcPct val="115000"/>
                        </a:lnSpc>
                        <a:spcAft>
                          <a:spcPts val="0"/>
                        </a:spcAft>
                      </a:pPr>
                      <a:r>
                        <a:rPr lang="ru-RU" sz="1200" baseline="0" dirty="0">
                          <a:effectLst/>
                        </a:rPr>
                        <a:t>Обслуживание государственного и муниципального долга</a:t>
                      </a:r>
                      <a:endParaRPr lang="ru-RU" sz="1200" baseline="0" dirty="0">
                        <a:solidFill>
                          <a:srgbClr val="000000"/>
                        </a:solidFill>
                        <a:effectLst/>
                        <a:latin typeface="+mn-lt"/>
                        <a:ea typeface="Times New Roman"/>
                        <a:cs typeface="Times New Roman"/>
                      </a:endParaRPr>
                    </a:p>
                  </a:txBody>
                  <a:tcPr marL="58606" marR="58606" marT="0" marB="0" anchor="ctr"/>
                </a:tc>
                <a:tc>
                  <a:txBody>
                    <a:bodyPr/>
                    <a:lstStyle/>
                    <a:p>
                      <a:pPr algn="ctr">
                        <a:lnSpc>
                          <a:spcPct val="115000"/>
                        </a:lnSpc>
                        <a:spcAft>
                          <a:spcPts val="0"/>
                        </a:spcAft>
                      </a:pPr>
                      <a:r>
                        <a:rPr lang="ru-RU" sz="1200" baseline="0" dirty="0" smtClean="0">
                          <a:effectLst/>
                        </a:rPr>
                        <a:t>3,1</a:t>
                      </a:r>
                      <a:endParaRPr lang="ru-RU" sz="1200" b="1" baseline="0" dirty="0">
                        <a:solidFill>
                          <a:schemeClr val="tx1"/>
                        </a:solidFill>
                        <a:effectLst/>
                        <a:latin typeface="+mn-lt"/>
                        <a:ea typeface="Times New Roman"/>
                        <a:cs typeface="Times New Roman"/>
                      </a:endParaRPr>
                    </a:p>
                  </a:txBody>
                  <a:tcPr marL="58606" marR="58606" marT="0" marB="0" anchor="ctr"/>
                </a:tc>
                <a:tc>
                  <a:txBody>
                    <a:bodyPr/>
                    <a:lstStyle/>
                    <a:p>
                      <a:pPr algn="ctr">
                        <a:lnSpc>
                          <a:spcPct val="115000"/>
                        </a:lnSpc>
                        <a:spcAft>
                          <a:spcPts val="0"/>
                        </a:spcAft>
                      </a:pPr>
                      <a:r>
                        <a:rPr lang="ru-RU" sz="1200" baseline="0" dirty="0" smtClean="0">
                          <a:effectLst/>
                        </a:rPr>
                        <a:t>3,1</a:t>
                      </a:r>
                      <a:endParaRPr lang="ru-RU" sz="1200" b="1" baseline="0" dirty="0">
                        <a:solidFill>
                          <a:schemeClr val="tx1"/>
                        </a:solidFill>
                        <a:effectLst/>
                        <a:latin typeface="+mn-lt"/>
                        <a:ea typeface="Times New Roman"/>
                        <a:cs typeface="Times New Roman"/>
                      </a:endParaRPr>
                    </a:p>
                  </a:txBody>
                  <a:tcPr marL="58606" marR="58606" marT="0" marB="0" anchor="ctr"/>
                </a:tc>
                <a:tc>
                  <a:txBody>
                    <a:bodyPr/>
                    <a:lstStyle/>
                    <a:p>
                      <a:pPr algn="ctr">
                        <a:lnSpc>
                          <a:spcPct val="115000"/>
                        </a:lnSpc>
                        <a:spcAft>
                          <a:spcPts val="0"/>
                        </a:spcAft>
                      </a:pPr>
                      <a:r>
                        <a:rPr lang="ru-RU" sz="1200" baseline="0" dirty="0" smtClean="0">
                          <a:effectLst/>
                        </a:rPr>
                        <a:t>3,1</a:t>
                      </a:r>
                      <a:endParaRPr lang="ru-RU" sz="1200" b="1" baseline="0" dirty="0">
                        <a:solidFill>
                          <a:schemeClr val="tx1"/>
                        </a:solidFill>
                        <a:effectLst/>
                        <a:latin typeface="+mn-lt"/>
                        <a:ea typeface="Times New Roman"/>
                        <a:cs typeface="Times New Roman"/>
                      </a:endParaRPr>
                    </a:p>
                  </a:txBody>
                  <a:tcPr marL="58606" marR="58606" marT="0" marB="0" anchor="ctr"/>
                </a:tc>
                <a:tc>
                  <a:txBody>
                    <a:bodyPr/>
                    <a:lstStyle/>
                    <a:p>
                      <a:pPr algn="ctr">
                        <a:lnSpc>
                          <a:spcPct val="115000"/>
                        </a:lnSpc>
                        <a:spcAft>
                          <a:spcPts val="0"/>
                        </a:spcAft>
                      </a:pPr>
                      <a:r>
                        <a:rPr lang="ru-RU" sz="1200" baseline="0" dirty="0" smtClean="0">
                          <a:effectLst/>
                        </a:rPr>
                        <a:t>100,0</a:t>
                      </a:r>
                      <a:endParaRPr lang="ru-RU" sz="1200" b="1" baseline="0" dirty="0">
                        <a:solidFill>
                          <a:schemeClr val="tx1"/>
                        </a:solidFill>
                        <a:effectLst/>
                        <a:latin typeface="+mn-lt"/>
                        <a:ea typeface="Times New Roman"/>
                        <a:cs typeface="Times New Roman"/>
                      </a:endParaRPr>
                    </a:p>
                  </a:txBody>
                  <a:tcPr marL="58606" marR="58606" marT="0" marB="0" anchor="ctr"/>
                </a:tc>
              </a:tr>
              <a:tr h="462144">
                <a:tc>
                  <a:txBody>
                    <a:bodyPr/>
                    <a:lstStyle/>
                    <a:p>
                      <a:pPr algn="ctr">
                        <a:lnSpc>
                          <a:spcPct val="115000"/>
                        </a:lnSpc>
                        <a:spcAft>
                          <a:spcPts val="0"/>
                        </a:spcAft>
                      </a:pPr>
                      <a:r>
                        <a:rPr lang="ru-RU" sz="900" dirty="0" smtClean="0">
                          <a:effectLst/>
                        </a:rPr>
                        <a:t>12</a:t>
                      </a:r>
                      <a:endParaRPr lang="ru-RU" sz="900" dirty="0">
                        <a:solidFill>
                          <a:schemeClr val="bg1">
                            <a:lumMod val="95000"/>
                          </a:schemeClr>
                        </a:solidFill>
                        <a:effectLst/>
                        <a:latin typeface="+mn-lt"/>
                        <a:ea typeface="Times New Roman"/>
                        <a:cs typeface="Times New Roman"/>
                      </a:endParaRPr>
                    </a:p>
                  </a:txBody>
                  <a:tcPr marL="58606" marR="58606" marT="0" marB="0" anchor="ctr"/>
                </a:tc>
                <a:tc>
                  <a:txBody>
                    <a:bodyPr/>
                    <a:lstStyle/>
                    <a:p>
                      <a:pPr algn="l">
                        <a:lnSpc>
                          <a:spcPct val="115000"/>
                        </a:lnSpc>
                        <a:spcAft>
                          <a:spcPts val="0"/>
                        </a:spcAft>
                      </a:pPr>
                      <a:r>
                        <a:rPr lang="ru-RU" sz="1200" baseline="0" dirty="0">
                          <a:effectLst/>
                        </a:rPr>
                        <a:t>Межбюджетные трансферты общего характера бюджетам муниципальных образований</a:t>
                      </a:r>
                      <a:endParaRPr lang="ru-RU" sz="1200" baseline="0" dirty="0">
                        <a:solidFill>
                          <a:srgbClr val="000000"/>
                        </a:solidFill>
                        <a:effectLst/>
                        <a:latin typeface="+mn-lt"/>
                        <a:ea typeface="Times New Roman"/>
                        <a:cs typeface="Times New Roman"/>
                      </a:endParaRPr>
                    </a:p>
                  </a:txBody>
                  <a:tcPr marL="58606" marR="58606" marT="0" marB="0" anchor="ctr"/>
                </a:tc>
                <a:tc>
                  <a:txBody>
                    <a:bodyPr/>
                    <a:lstStyle/>
                    <a:p>
                      <a:pPr algn="ctr">
                        <a:lnSpc>
                          <a:spcPct val="115000"/>
                        </a:lnSpc>
                        <a:spcAft>
                          <a:spcPts val="0"/>
                        </a:spcAft>
                      </a:pPr>
                      <a:r>
                        <a:rPr lang="ru-RU" sz="1200" baseline="0" dirty="0" smtClean="0">
                          <a:effectLst/>
                        </a:rPr>
                        <a:t>23,3</a:t>
                      </a:r>
                      <a:endParaRPr lang="ru-RU" sz="1200" b="1" baseline="0" dirty="0">
                        <a:solidFill>
                          <a:schemeClr val="tx1"/>
                        </a:solidFill>
                        <a:effectLst/>
                        <a:latin typeface="+mn-lt"/>
                        <a:ea typeface="Times New Roman"/>
                        <a:cs typeface="Times New Roman"/>
                      </a:endParaRPr>
                    </a:p>
                  </a:txBody>
                  <a:tcPr marL="58606" marR="58606" marT="0" marB="0" anchor="ctr"/>
                </a:tc>
                <a:tc>
                  <a:txBody>
                    <a:bodyPr/>
                    <a:lstStyle/>
                    <a:p>
                      <a:pPr algn="ctr">
                        <a:lnSpc>
                          <a:spcPct val="115000"/>
                        </a:lnSpc>
                        <a:spcAft>
                          <a:spcPts val="0"/>
                        </a:spcAft>
                      </a:pPr>
                      <a:r>
                        <a:rPr lang="ru-RU" sz="1200" baseline="0" dirty="0" smtClean="0">
                          <a:effectLst/>
                        </a:rPr>
                        <a:t>23,3</a:t>
                      </a:r>
                      <a:endParaRPr lang="ru-RU" sz="1200" b="1" baseline="0" dirty="0">
                        <a:solidFill>
                          <a:schemeClr val="tx1"/>
                        </a:solidFill>
                        <a:effectLst/>
                        <a:latin typeface="+mn-lt"/>
                        <a:ea typeface="Times New Roman"/>
                        <a:cs typeface="Times New Roman"/>
                      </a:endParaRPr>
                    </a:p>
                  </a:txBody>
                  <a:tcPr marL="58606" marR="58606" marT="0" marB="0" anchor="ctr"/>
                </a:tc>
                <a:tc>
                  <a:txBody>
                    <a:bodyPr/>
                    <a:lstStyle/>
                    <a:p>
                      <a:pPr algn="ctr">
                        <a:lnSpc>
                          <a:spcPct val="115000"/>
                        </a:lnSpc>
                        <a:spcAft>
                          <a:spcPts val="0"/>
                        </a:spcAft>
                      </a:pPr>
                      <a:r>
                        <a:rPr lang="ru-RU" sz="1200" baseline="0" dirty="0" smtClean="0">
                          <a:effectLst/>
                        </a:rPr>
                        <a:t>23,3</a:t>
                      </a:r>
                      <a:endParaRPr lang="ru-RU" sz="1200" b="1" baseline="0" dirty="0">
                        <a:solidFill>
                          <a:schemeClr val="tx1"/>
                        </a:solidFill>
                        <a:effectLst/>
                        <a:latin typeface="+mn-lt"/>
                        <a:ea typeface="Times New Roman"/>
                        <a:cs typeface="Times New Roman"/>
                      </a:endParaRPr>
                    </a:p>
                  </a:txBody>
                  <a:tcPr marL="58606" marR="58606" marT="0" marB="0" anchor="ctr"/>
                </a:tc>
                <a:tc>
                  <a:txBody>
                    <a:bodyPr/>
                    <a:lstStyle/>
                    <a:p>
                      <a:pPr algn="ctr">
                        <a:lnSpc>
                          <a:spcPct val="115000"/>
                        </a:lnSpc>
                        <a:spcAft>
                          <a:spcPts val="0"/>
                        </a:spcAft>
                      </a:pPr>
                      <a:r>
                        <a:rPr lang="ru-RU" sz="1200" baseline="0" dirty="0" smtClean="0">
                          <a:effectLst/>
                        </a:rPr>
                        <a:t>100,0</a:t>
                      </a:r>
                      <a:endParaRPr lang="ru-RU" sz="1200" b="1" baseline="0" dirty="0">
                        <a:solidFill>
                          <a:schemeClr val="tx1"/>
                        </a:solidFill>
                        <a:effectLst/>
                        <a:latin typeface="+mn-lt"/>
                        <a:ea typeface="Times New Roman"/>
                        <a:cs typeface="Times New Roman"/>
                      </a:endParaRPr>
                    </a:p>
                  </a:txBody>
                  <a:tcPr marL="58606" marR="58606" marT="0" marB="0" anchor="ctr"/>
                </a:tc>
              </a:tr>
              <a:tr h="293028">
                <a:tc>
                  <a:txBody>
                    <a:bodyPr/>
                    <a:lstStyle/>
                    <a:p>
                      <a:pPr algn="ctr"/>
                      <a:endParaRPr lang="ru-RU" sz="900" dirty="0">
                        <a:solidFill>
                          <a:schemeClr val="bg1">
                            <a:lumMod val="95000"/>
                          </a:schemeClr>
                        </a:solidFill>
                        <a:effectLst/>
                        <a:latin typeface="+mn-lt"/>
                        <a:cs typeface="Times New Roman"/>
                      </a:endParaRPr>
                    </a:p>
                  </a:txBody>
                  <a:tcPr marL="58606" marR="58606" marT="0" marB="0" anchor="ctr"/>
                </a:tc>
                <a:tc>
                  <a:txBody>
                    <a:bodyPr/>
                    <a:lstStyle/>
                    <a:p>
                      <a:pPr algn="just">
                        <a:lnSpc>
                          <a:spcPct val="115000"/>
                        </a:lnSpc>
                        <a:spcAft>
                          <a:spcPts val="0"/>
                        </a:spcAft>
                      </a:pPr>
                      <a:r>
                        <a:rPr lang="ru-RU" sz="1400" baseline="0" dirty="0">
                          <a:effectLst/>
                        </a:rPr>
                        <a:t>Всего расходов</a:t>
                      </a:r>
                      <a:endParaRPr lang="ru-RU" sz="1400" b="1" baseline="0" dirty="0">
                        <a:solidFill>
                          <a:srgbClr val="000000"/>
                        </a:solidFill>
                        <a:effectLst/>
                        <a:latin typeface="+mn-lt"/>
                        <a:ea typeface="Times New Roman"/>
                        <a:cs typeface="Times New Roman"/>
                      </a:endParaRPr>
                    </a:p>
                  </a:txBody>
                  <a:tcPr marL="58606" marR="58606" marT="0" marB="0" anchor="ctr"/>
                </a:tc>
                <a:tc>
                  <a:txBody>
                    <a:bodyPr/>
                    <a:lstStyle/>
                    <a:p>
                      <a:pPr algn="ctr">
                        <a:lnSpc>
                          <a:spcPct val="115000"/>
                        </a:lnSpc>
                        <a:spcAft>
                          <a:spcPts val="0"/>
                        </a:spcAft>
                      </a:pPr>
                      <a:r>
                        <a:rPr lang="ru-RU" sz="1400" baseline="0" dirty="0" smtClean="0">
                          <a:effectLst/>
                        </a:rPr>
                        <a:t>2 191,0</a:t>
                      </a:r>
                      <a:endParaRPr lang="ru-RU" sz="1400" b="1" baseline="0" dirty="0">
                        <a:solidFill>
                          <a:schemeClr val="tx1"/>
                        </a:solidFill>
                        <a:effectLst/>
                        <a:latin typeface="+mn-lt"/>
                        <a:ea typeface="Times New Roman"/>
                        <a:cs typeface="Times New Roman"/>
                      </a:endParaRPr>
                    </a:p>
                  </a:txBody>
                  <a:tcPr marL="58606" marR="58606" marT="0" marB="0" anchor="ctr"/>
                </a:tc>
                <a:tc>
                  <a:txBody>
                    <a:bodyPr/>
                    <a:lstStyle/>
                    <a:p>
                      <a:pPr algn="ctr">
                        <a:lnSpc>
                          <a:spcPct val="115000"/>
                        </a:lnSpc>
                        <a:spcAft>
                          <a:spcPts val="0"/>
                        </a:spcAft>
                      </a:pPr>
                      <a:r>
                        <a:rPr lang="ru-RU" sz="1400" baseline="0" dirty="0" smtClean="0">
                          <a:effectLst/>
                        </a:rPr>
                        <a:t>2 191,0</a:t>
                      </a:r>
                      <a:endParaRPr lang="ru-RU" sz="1400" b="1" baseline="0" dirty="0">
                        <a:solidFill>
                          <a:schemeClr val="tx1"/>
                        </a:solidFill>
                        <a:effectLst/>
                        <a:latin typeface="+mn-lt"/>
                        <a:ea typeface="Times New Roman"/>
                        <a:cs typeface="Times New Roman"/>
                      </a:endParaRPr>
                    </a:p>
                  </a:txBody>
                  <a:tcPr marL="58606" marR="58606" marT="0" marB="0" anchor="ctr"/>
                </a:tc>
                <a:tc>
                  <a:txBody>
                    <a:bodyPr/>
                    <a:lstStyle/>
                    <a:p>
                      <a:pPr algn="ctr">
                        <a:lnSpc>
                          <a:spcPct val="115000"/>
                        </a:lnSpc>
                        <a:spcAft>
                          <a:spcPts val="0"/>
                        </a:spcAft>
                      </a:pPr>
                      <a:r>
                        <a:rPr lang="ru-RU" sz="1400" baseline="0" dirty="0" smtClean="0">
                          <a:effectLst/>
                        </a:rPr>
                        <a:t>2 172,1</a:t>
                      </a:r>
                      <a:endParaRPr lang="ru-RU" sz="1400" b="1" baseline="0" dirty="0">
                        <a:solidFill>
                          <a:schemeClr val="tx1"/>
                        </a:solidFill>
                        <a:effectLst/>
                        <a:latin typeface="+mn-lt"/>
                        <a:ea typeface="Times New Roman"/>
                        <a:cs typeface="Times New Roman"/>
                      </a:endParaRPr>
                    </a:p>
                  </a:txBody>
                  <a:tcPr marL="58606" marR="58606" marT="0" marB="0" anchor="ctr"/>
                </a:tc>
                <a:tc>
                  <a:txBody>
                    <a:bodyPr/>
                    <a:lstStyle/>
                    <a:p>
                      <a:pPr algn="ctr">
                        <a:lnSpc>
                          <a:spcPct val="115000"/>
                        </a:lnSpc>
                        <a:spcAft>
                          <a:spcPts val="0"/>
                        </a:spcAft>
                      </a:pPr>
                      <a:r>
                        <a:rPr lang="ru-RU" sz="1400" baseline="0" dirty="0" smtClean="0">
                          <a:effectLst/>
                        </a:rPr>
                        <a:t>99,1</a:t>
                      </a:r>
                      <a:endParaRPr lang="ru-RU" sz="1400" b="1" baseline="0" dirty="0">
                        <a:solidFill>
                          <a:schemeClr val="tx1"/>
                        </a:solidFill>
                        <a:effectLst/>
                        <a:latin typeface="+mn-lt"/>
                        <a:ea typeface="Times New Roman"/>
                        <a:cs typeface="Times New Roman"/>
                      </a:endParaRPr>
                    </a:p>
                  </a:txBody>
                  <a:tcPr marL="58606" marR="58606" marT="0" marB="0" anchor="ctr"/>
                </a:tc>
              </a:tr>
            </a:tbl>
          </a:graphicData>
        </a:graphic>
      </p:graphicFrame>
      <p:sp>
        <p:nvSpPr>
          <p:cNvPr id="3" name="Номер слайда 2"/>
          <p:cNvSpPr>
            <a:spLocks noGrp="1"/>
          </p:cNvSpPr>
          <p:nvPr>
            <p:ph type="sldNum" sz="quarter" idx="12"/>
          </p:nvPr>
        </p:nvSpPr>
        <p:spPr>
          <a:xfrm>
            <a:off x="4754880" y="6407945"/>
            <a:ext cx="396240" cy="365125"/>
          </a:xfrm>
        </p:spPr>
        <p:txBody>
          <a:bodyPr/>
          <a:lstStyle/>
          <a:p>
            <a:fld id="{DCD830A9-5F17-466D-9E40-1E5E06F64CC0}" type="slidenum">
              <a:rPr lang="ru-RU" smtClean="0"/>
              <a:pPr/>
              <a:t>16</a:t>
            </a:fld>
            <a:endParaRPr lang="ru-RU" dirty="0"/>
          </a:p>
        </p:txBody>
      </p:sp>
      <p:sp>
        <p:nvSpPr>
          <p:cNvPr id="5" name="Rectangle 2"/>
          <p:cNvSpPr>
            <a:spLocks noChangeArrowheads="1"/>
          </p:cNvSpPr>
          <p:nvPr/>
        </p:nvSpPr>
        <p:spPr bwMode="auto">
          <a:xfrm>
            <a:off x="808302" y="1926709"/>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6" name="AutoShape 1"/>
          <p:cNvSpPr>
            <a:spLocks noChangeArrowheads="1"/>
          </p:cNvSpPr>
          <p:nvPr/>
        </p:nvSpPr>
        <p:spPr bwMode="auto">
          <a:xfrm>
            <a:off x="428497" y="260648"/>
            <a:ext cx="9127014" cy="704850"/>
          </a:xfrm>
          <a:prstGeom prst="roundRect">
            <a:avLst>
              <a:gd name="adj" fmla="val 16667"/>
            </a:avLst>
          </a:prstGeom>
          <a:solidFill>
            <a:schemeClr val="bg1"/>
          </a:solidFill>
          <a:ln w="9525">
            <a:round/>
            <a:headEnd/>
            <a:tailEnd/>
          </a:ln>
          <a:effectLst>
            <a:outerShdw blurRad="50800" dist="50800" dir="5400000" algn="ctr" rotWithShape="0">
              <a:schemeClr val="accent3">
                <a:lumMod val="75000"/>
              </a:schemeClr>
            </a:outerShdw>
          </a:effectLst>
          <a:scene3d>
            <a:camera prst="legacyPerspectiveTop"/>
            <a:lightRig rig="legacyFlat3" dir="b"/>
          </a:scene3d>
          <a:sp3d extrusionH="887400" prstMaterial="legacyMatte">
            <a:bevelT w="13500" h="13500" prst="angle"/>
            <a:bevelB w="13500" h="13500" prst="angle"/>
            <a:extrusionClr>
              <a:srgbClr val="B6DDE8"/>
            </a:extrusionClr>
          </a:sp3d>
        </p:spPr>
        <p:txBody>
          <a:bodyPr vert="horz" wrap="square" lIns="91440" tIns="45720" rIns="91440" bIns="45720" numCol="1" anchor="t" anchorCtr="0" compatLnSpc="1">
            <a:prstTxWarp prst="textNoShape">
              <a:avLst/>
            </a:prstTxWarp>
            <a:flatTx/>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1" i="0" u="none" strike="noStrike" cap="none" normalizeH="0" baseline="0" dirty="0" smtClean="0">
                <a:ln>
                  <a:noFill/>
                </a:ln>
                <a:solidFill>
                  <a:schemeClr val="tx1"/>
                </a:solidFill>
                <a:effectLst>
                  <a:outerShdw blurRad="38100" dist="38100" dir="2700000" algn="tl">
                    <a:srgbClr val="000000">
                      <a:alpha val="43137"/>
                    </a:srgbClr>
                  </a:outerShdw>
                </a:effectLst>
                <a:ea typeface="Times New Roman" pitchFamily="18" charset="0"/>
                <a:cs typeface="Times New Roman" pitchFamily="18" charset="0"/>
              </a:rPr>
              <a:t>ИСПОЛНЕНИЕ БЮДЖЕТА МУНИЦИПАЛЬНОГО ОБРАЗОВАНИЯ КАВКАЗСКИЙ РАЙОН ПО РАЗДЕЛАМ КЛАССИФИКАЦИИ РАСХОДОВ ЗА 2019 ГОД</a:t>
            </a:r>
            <a:endParaRPr kumimoji="0" lang="ru-RU" sz="1400" b="0" i="0" u="none" strike="noStrike" cap="none" normalizeH="0" baseline="0" dirty="0" smtClean="0">
              <a:ln>
                <a:noFill/>
              </a:ln>
              <a:solidFill>
                <a:schemeClr val="tx1"/>
              </a:solidFill>
              <a:effectLst>
                <a:outerShdw blurRad="38100" dist="38100" dir="2700000" algn="tl">
                  <a:srgbClr val="000000">
                    <a:alpha val="43137"/>
                  </a:srgbClr>
                </a:outerShdw>
              </a:effectLst>
              <a:cs typeface="Arial" pitchFamily="34" charset="0"/>
            </a:endParaRPr>
          </a:p>
        </p:txBody>
      </p:sp>
      <p:sp>
        <p:nvSpPr>
          <p:cNvPr id="7" name="Rectangle 4"/>
          <p:cNvSpPr>
            <a:spLocks noChangeArrowheads="1"/>
          </p:cNvSpPr>
          <p:nvPr/>
        </p:nvSpPr>
        <p:spPr bwMode="auto">
          <a:xfrm>
            <a:off x="808302" y="1955255"/>
            <a:ext cx="184731"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800" b="0" i="0" u="none" strike="noStrike" cap="none" normalizeH="0" baseline="0" smtClean="0">
                <a:ln>
                  <a:noFill/>
                </a:ln>
                <a:solidFill>
                  <a:schemeClr val="tx1"/>
                </a:solidFill>
                <a:effectLst/>
                <a:latin typeface="Arial" pitchFamily="34" charset="0"/>
                <a:cs typeface="Arial" pitchFamily="34" charset="0"/>
              </a:rPr>
              <a:t/>
            </a:r>
            <a:br>
              <a:rPr kumimoji="0" lang="ru-RU" sz="1800" b="0" i="0" u="none" strike="noStrike" cap="none" normalizeH="0" baseline="0" smtClean="0">
                <a:ln>
                  <a:noFill/>
                </a:ln>
                <a:solidFill>
                  <a:schemeClr val="tx1"/>
                </a:solidFill>
                <a:effectLst/>
                <a:latin typeface="Arial" pitchFamily="34" charset="0"/>
                <a:cs typeface="Arial" pitchFamily="34" charset="0"/>
              </a:rPr>
            </a:b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50997497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95300" y="267494"/>
            <a:ext cx="8915400" cy="857250"/>
          </a:xfrm>
        </p:spPr>
        <p:txBody>
          <a:bodyPr>
            <a:normAutofit/>
          </a:bodyPr>
          <a:lstStyle/>
          <a:p>
            <a:pPr marL="0" indent="0" algn="ctr">
              <a:lnSpc>
                <a:spcPts val="2500"/>
              </a:lnSpc>
              <a:buNone/>
            </a:pPr>
            <a:r>
              <a:rPr lang="ru-RU" sz="2000" dirty="0" smtClean="0">
                <a:solidFill>
                  <a:schemeClr val="tx2">
                    <a:lumMod val="75000"/>
                  </a:schemeClr>
                </a:solidFill>
                <a:effectLst/>
                <a:latin typeface="+mn-lt"/>
              </a:rPr>
              <a:t>Направление расходов бюджета муниципального образования Кавказский район за 2019 год</a:t>
            </a:r>
            <a:endParaRPr lang="ru-RU" sz="2400" dirty="0">
              <a:solidFill>
                <a:schemeClr val="tx2">
                  <a:lumMod val="75000"/>
                </a:schemeClr>
              </a:solidFill>
              <a:effectLst/>
              <a:latin typeface="+mn-lt"/>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648630527"/>
              </p:ext>
            </p:extLst>
          </p:nvPr>
        </p:nvGraphicFramePr>
        <p:xfrm>
          <a:off x="506506" y="1052737"/>
          <a:ext cx="8982471" cy="5329237"/>
        </p:xfrm>
        <a:graphic>
          <a:graphicData uri="http://schemas.openxmlformats.org/drawingml/2006/chart">
            <c:chart xmlns:c="http://schemas.openxmlformats.org/drawingml/2006/chart" xmlns:r="http://schemas.openxmlformats.org/officeDocument/2006/relationships" r:id="rId2"/>
          </a:graphicData>
        </a:graphic>
      </p:graphicFrame>
      <p:sp>
        <p:nvSpPr>
          <p:cNvPr id="6" name="Номер слайда 5"/>
          <p:cNvSpPr>
            <a:spLocks noGrp="1"/>
          </p:cNvSpPr>
          <p:nvPr>
            <p:ph type="sldNum" sz="quarter" idx="12"/>
          </p:nvPr>
        </p:nvSpPr>
        <p:spPr>
          <a:xfrm>
            <a:off x="4754880" y="6407945"/>
            <a:ext cx="396240" cy="365125"/>
          </a:xfrm>
        </p:spPr>
        <p:txBody>
          <a:bodyPr/>
          <a:lstStyle/>
          <a:p>
            <a:fld id="{DCD830A9-5F17-466D-9E40-1E5E06F64CC0}" type="slidenum">
              <a:rPr lang="ru-RU" smtClean="0"/>
              <a:pPr/>
              <a:t>17</a:t>
            </a:fld>
            <a:endParaRPr lang="ru-RU" dirty="0"/>
          </a:p>
        </p:txBody>
      </p:sp>
      <p:sp>
        <p:nvSpPr>
          <p:cNvPr id="3" name="TextBox 2"/>
          <p:cNvSpPr txBox="1"/>
          <p:nvPr/>
        </p:nvSpPr>
        <p:spPr>
          <a:xfrm>
            <a:off x="2101404" y="3828862"/>
            <a:ext cx="2262251" cy="646331"/>
          </a:xfrm>
          <a:prstGeom prst="rect">
            <a:avLst/>
          </a:prstGeom>
          <a:noFill/>
        </p:spPr>
        <p:txBody>
          <a:bodyPr wrap="square" rtlCol="0" anchor="ctr">
            <a:spAutoFit/>
          </a:bodyPr>
          <a:lstStyle/>
          <a:p>
            <a:pPr algn="ctr"/>
            <a:r>
              <a:rPr lang="ru-RU" b="1" dirty="0" smtClean="0"/>
              <a:t>ВСЕГО</a:t>
            </a:r>
          </a:p>
          <a:p>
            <a:pPr algn="ctr"/>
            <a:r>
              <a:rPr lang="ru-RU" b="1" dirty="0" smtClean="0"/>
              <a:t>2 172,1 млн. руб.</a:t>
            </a:r>
            <a:endParaRPr lang="ru-RU" b="1" dirty="0"/>
          </a:p>
        </p:txBody>
      </p:sp>
    </p:spTree>
    <p:extLst>
      <p:ext uri="{BB962C8B-B14F-4D97-AF65-F5344CB8AC3E}">
        <p14:creationId xmlns:p14="http://schemas.microsoft.com/office/powerpoint/2010/main" val="5087984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sz="quarter" idx="4294967295"/>
            <p:extLst>
              <p:ext uri="{D42A27DB-BD31-4B8C-83A1-F6EECF244321}">
                <p14:modId xmlns:p14="http://schemas.microsoft.com/office/powerpoint/2010/main" val="763477535"/>
              </p:ext>
            </p:extLst>
          </p:nvPr>
        </p:nvGraphicFramePr>
        <p:xfrm>
          <a:off x="428498" y="476672"/>
          <a:ext cx="9087459" cy="597666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244178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95300" y="476672"/>
            <a:ext cx="8915400" cy="5904656"/>
          </a:xfrm>
        </p:spPr>
        <p:txBody>
          <a:bodyPr>
            <a:noAutofit/>
          </a:bodyPr>
          <a:lstStyle/>
          <a:p>
            <a:pPr marL="0" indent="0" algn="ctr">
              <a:spcBef>
                <a:spcPts val="0"/>
              </a:spcBef>
              <a:buNone/>
            </a:pPr>
            <a:endParaRPr lang="en-US" sz="1500" dirty="0" smtClean="0">
              <a:solidFill>
                <a:schemeClr val="tx1"/>
              </a:solidFill>
              <a:latin typeface="+mn-lt"/>
            </a:endParaRPr>
          </a:p>
          <a:p>
            <a:pPr marL="0" indent="0" algn="ctr">
              <a:spcBef>
                <a:spcPts val="0"/>
              </a:spcBef>
              <a:buNone/>
            </a:pPr>
            <a:r>
              <a:rPr lang="ru-RU" sz="1800" b="1" dirty="0" smtClean="0">
                <a:solidFill>
                  <a:schemeClr val="tx1"/>
                </a:solidFill>
                <a:latin typeface="+mn-lt"/>
              </a:rPr>
              <a:t>Уважаемые жители Кавказского района!</a:t>
            </a:r>
            <a:endParaRPr lang="en-US" sz="1800" b="1" dirty="0" smtClean="0">
              <a:solidFill>
                <a:schemeClr val="tx1"/>
              </a:solidFill>
              <a:latin typeface="+mn-lt"/>
            </a:endParaRPr>
          </a:p>
          <a:p>
            <a:pPr marL="0" indent="0" algn="ctr">
              <a:spcBef>
                <a:spcPts val="0"/>
              </a:spcBef>
              <a:buNone/>
            </a:pPr>
            <a:endParaRPr lang="ru-RU" sz="1500" dirty="0" smtClean="0">
              <a:solidFill>
                <a:schemeClr val="tx1"/>
              </a:solidFill>
              <a:latin typeface="+mn-lt"/>
            </a:endParaRPr>
          </a:p>
          <a:p>
            <a:pPr marL="0" indent="0" algn="just">
              <a:spcBef>
                <a:spcPts val="0"/>
              </a:spcBef>
              <a:buNone/>
            </a:pPr>
            <a:r>
              <a:rPr lang="en-US" sz="1500" dirty="0" smtClean="0">
                <a:solidFill>
                  <a:schemeClr val="tx1"/>
                </a:solidFill>
                <a:latin typeface="+mn-lt"/>
              </a:rPr>
              <a:t>	</a:t>
            </a:r>
            <a:r>
              <a:rPr lang="ru-RU" sz="1500" b="1" dirty="0" smtClean="0">
                <a:solidFill>
                  <a:schemeClr val="tx1"/>
                </a:solidFill>
                <a:latin typeface="+mn-lt"/>
              </a:rPr>
              <a:t>Перед вами издание, в котором кратко и доступно отражены основные положения годового отчета об исполнении бюджета района за 2019 год.</a:t>
            </a:r>
          </a:p>
          <a:p>
            <a:pPr marL="0" indent="0" algn="just">
              <a:spcBef>
                <a:spcPts val="0"/>
              </a:spcBef>
              <a:buNone/>
            </a:pPr>
            <a:r>
              <a:rPr lang="en-US" sz="1500" b="1" dirty="0" smtClean="0">
                <a:solidFill>
                  <a:schemeClr val="tx1"/>
                </a:solidFill>
                <a:latin typeface="+mn-lt"/>
              </a:rPr>
              <a:t>	</a:t>
            </a:r>
            <a:r>
              <a:rPr lang="ru-RU" sz="1500" b="1" dirty="0" smtClean="0">
                <a:solidFill>
                  <a:schemeClr val="tx1"/>
                </a:solidFill>
                <a:latin typeface="+mn-lt"/>
              </a:rPr>
              <a:t>Данные </a:t>
            </a:r>
            <a:r>
              <a:rPr lang="ru-RU" sz="1500" b="1" dirty="0">
                <a:solidFill>
                  <a:schemeClr val="tx1"/>
                </a:solidFill>
                <a:latin typeface="+mn-lt"/>
              </a:rPr>
              <a:t>представлены в виде таблиц, диаграмм, графиков для более доступного изложения информации о том, на какие цели и в каком объеме направлены бюджетные средства.</a:t>
            </a:r>
          </a:p>
          <a:p>
            <a:pPr marL="0" indent="0" algn="just">
              <a:spcBef>
                <a:spcPts val="0"/>
              </a:spcBef>
              <a:buNone/>
            </a:pPr>
            <a:r>
              <a:rPr lang="en-US" sz="1500" b="1" dirty="0" smtClean="0">
                <a:solidFill>
                  <a:schemeClr val="tx1"/>
                </a:solidFill>
                <a:latin typeface="+mn-lt"/>
              </a:rPr>
              <a:t>	</a:t>
            </a:r>
            <a:r>
              <a:rPr lang="ru-RU" sz="1500" b="1" dirty="0" smtClean="0">
                <a:solidFill>
                  <a:schemeClr val="tx1"/>
                </a:solidFill>
                <a:latin typeface="+mn-lt"/>
              </a:rPr>
              <a:t>Изложенная </a:t>
            </a:r>
            <a:r>
              <a:rPr lang="ru-RU" sz="1500" b="1" dirty="0">
                <a:solidFill>
                  <a:schemeClr val="tx1"/>
                </a:solidFill>
                <a:latin typeface="+mn-lt"/>
              </a:rPr>
              <a:t>информация наглядно показывает, что </a:t>
            </a:r>
            <a:r>
              <a:rPr lang="ru-RU" sz="1500" b="1" dirty="0" smtClean="0">
                <a:solidFill>
                  <a:schemeClr val="tx1"/>
                </a:solidFill>
                <a:latin typeface="+mn-lt"/>
              </a:rPr>
              <a:t>в рамках основных направлений бюджетной политики муниципального образования Кавказский район обеспечена преемственность в реализации мер, направленных на финансирование </a:t>
            </a:r>
            <a:r>
              <a:rPr lang="ru-RU" sz="1500" b="1" dirty="0">
                <a:solidFill>
                  <a:schemeClr val="tx1"/>
                </a:solidFill>
                <a:latin typeface="+mn-lt"/>
              </a:rPr>
              <a:t>мероприятий в сфере образования, </a:t>
            </a:r>
            <a:r>
              <a:rPr lang="ru-RU" sz="1500" b="1" dirty="0" smtClean="0">
                <a:solidFill>
                  <a:schemeClr val="tx1"/>
                </a:solidFill>
                <a:latin typeface="+mn-lt"/>
              </a:rPr>
              <a:t>социальной политики, </a:t>
            </a:r>
            <a:r>
              <a:rPr lang="ru-RU" sz="1500" b="1" dirty="0">
                <a:solidFill>
                  <a:schemeClr val="tx1"/>
                </a:solidFill>
                <a:latin typeface="+mn-lt"/>
              </a:rPr>
              <a:t>культуры, физической культуры и спорта.</a:t>
            </a:r>
          </a:p>
          <a:p>
            <a:pPr marL="0" indent="0" algn="just">
              <a:spcBef>
                <a:spcPts val="0"/>
              </a:spcBef>
              <a:buNone/>
            </a:pPr>
            <a:r>
              <a:rPr lang="en-US" sz="1500" b="1" dirty="0" smtClean="0">
                <a:solidFill>
                  <a:schemeClr val="tx1"/>
                </a:solidFill>
                <a:latin typeface="+mn-lt"/>
              </a:rPr>
              <a:t>	</a:t>
            </a:r>
            <a:r>
              <a:rPr lang="ru-RU" sz="1500" b="1" dirty="0" smtClean="0">
                <a:solidFill>
                  <a:schemeClr val="tx1"/>
                </a:solidFill>
                <a:latin typeface="+mn-lt"/>
              </a:rPr>
              <a:t>Пристальное внимание уделялось вопросам улучшения качества жизни и здоровья детей. Была продолжена работа по укреплению материально-технической базы муниципальных учреждений.</a:t>
            </a:r>
          </a:p>
          <a:p>
            <a:pPr marL="0" indent="0" algn="just">
              <a:spcBef>
                <a:spcPts val="0"/>
              </a:spcBef>
              <a:buNone/>
            </a:pPr>
            <a:r>
              <a:rPr lang="en-US" sz="1500" b="1" smtClean="0">
                <a:solidFill>
                  <a:schemeClr val="tx1"/>
                </a:solidFill>
                <a:latin typeface="+mn-lt"/>
              </a:rPr>
              <a:t>	</a:t>
            </a:r>
            <a:r>
              <a:rPr lang="ru-RU" sz="1500" b="1" smtClean="0">
                <a:solidFill>
                  <a:schemeClr val="tx1"/>
                </a:solidFill>
                <a:latin typeface="+mn-lt"/>
              </a:rPr>
              <a:t>Продолжена </a:t>
            </a:r>
            <a:r>
              <a:rPr lang="ru-RU" sz="1500" b="1" dirty="0" smtClean="0">
                <a:solidFill>
                  <a:schemeClr val="tx1"/>
                </a:solidFill>
                <a:latin typeface="+mn-lt"/>
              </a:rPr>
              <a:t>бюджетная поддержка приоритетных секторов экономики, в первую очередь агропромышленного комплекса района, малого и среднего предпринимательства.</a:t>
            </a:r>
          </a:p>
          <a:p>
            <a:pPr marL="0" indent="0" algn="just">
              <a:spcBef>
                <a:spcPts val="0"/>
              </a:spcBef>
              <a:buNone/>
            </a:pPr>
            <a:r>
              <a:rPr lang="en-US" sz="1500" b="1" dirty="0" smtClean="0">
                <a:solidFill>
                  <a:schemeClr val="tx1"/>
                </a:solidFill>
                <a:latin typeface="+mn-lt"/>
              </a:rPr>
              <a:t>	</a:t>
            </a:r>
            <a:r>
              <a:rPr lang="ru-RU" sz="1500" b="1" dirty="0" smtClean="0">
                <a:solidFill>
                  <a:schemeClr val="tx1"/>
                </a:solidFill>
                <a:latin typeface="+mn-lt"/>
              </a:rPr>
              <a:t>Вся изложенная в данной брошюре информация также опубликована на официальном сайте администрации муниципального образования Кавказский район (</a:t>
            </a:r>
            <a:r>
              <a:rPr lang="en-US" sz="1500" b="1" dirty="0" smtClean="0">
                <a:solidFill>
                  <a:schemeClr val="tx1"/>
                </a:solidFill>
                <a:latin typeface="+mn-lt"/>
              </a:rPr>
              <a:t>kavraion.ru)</a:t>
            </a:r>
            <a:r>
              <a:rPr lang="ru-RU" sz="1500" b="1" dirty="0" smtClean="0">
                <a:solidFill>
                  <a:schemeClr val="tx1"/>
                </a:solidFill>
                <a:latin typeface="+mn-lt"/>
              </a:rPr>
              <a:t>.</a:t>
            </a:r>
            <a:endParaRPr lang="ru-RU" sz="1500" b="1" dirty="0">
              <a:solidFill>
                <a:schemeClr val="tx1"/>
              </a:solidFill>
              <a:latin typeface="+mn-lt"/>
            </a:endParaRPr>
          </a:p>
        </p:txBody>
      </p:sp>
      <p:sp>
        <p:nvSpPr>
          <p:cNvPr id="6" name="Номер слайда 5"/>
          <p:cNvSpPr>
            <a:spLocks noGrp="1"/>
          </p:cNvSpPr>
          <p:nvPr>
            <p:ph type="sldNum" sz="quarter" idx="12"/>
          </p:nvPr>
        </p:nvSpPr>
        <p:spPr>
          <a:xfrm>
            <a:off x="4754880" y="6407945"/>
            <a:ext cx="396240" cy="365125"/>
          </a:xfrm>
        </p:spPr>
        <p:txBody>
          <a:bodyPr/>
          <a:lstStyle/>
          <a:p>
            <a:fld id="{DCD830A9-5F17-466D-9E40-1E5E06F64CC0}" type="slidenum">
              <a:rPr lang="ru-RU" smtClean="0"/>
              <a:pPr/>
              <a:t>1</a:t>
            </a:fld>
            <a:endParaRPr lang="ru-RU" dirty="0"/>
          </a:p>
        </p:txBody>
      </p:sp>
    </p:spTree>
    <p:extLst>
      <p:ext uri="{BB962C8B-B14F-4D97-AF65-F5344CB8AC3E}">
        <p14:creationId xmlns:p14="http://schemas.microsoft.com/office/powerpoint/2010/main" val="38237361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16496" y="332656"/>
            <a:ext cx="9001000" cy="1143000"/>
          </a:xfrm>
        </p:spPr>
        <p:txBody>
          <a:bodyPr>
            <a:normAutofit/>
          </a:bodyPr>
          <a:lstStyle/>
          <a:p>
            <a:pPr marL="0" indent="0" algn="ctr">
              <a:buNone/>
            </a:pPr>
            <a:r>
              <a:rPr lang="ru-RU" sz="2000" dirty="0">
                <a:solidFill>
                  <a:schemeClr val="tx1"/>
                </a:solidFill>
                <a:effectLst/>
                <a:latin typeface="+mn-lt"/>
              </a:rPr>
              <a:t>Исполнение бюджета </a:t>
            </a:r>
            <a:r>
              <a:rPr lang="ru-RU" sz="2000" dirty="0" smtClean="0">
                <a:solidFill>
                  <a:schemeClr val="tx1"/>
                </a:solidFill>
                <a:effectLst/>
                <a:latin typeface="+mn-lt"/>
              </a:rPr>
              <a:t>муниципального образования </a:t>
            </a:r>
            <a:r>
              <a:rPr lang="ru-RU" sz="2000" dirty="0">
                <a:solidFill>
                  <a:schemeClr val="tx1"/>
                </a:solidFill>
                <a:effectLst/>
                <a:latin typeface="+mn-lt"/>
              </a:rPr>
              <a:t>Кавказский район за </a:t>
            </a:r>
            <a:r>
              <a:rPr lang="ru-RU" sz="2000" dirty="0" smtClean="0">
                <a:solidFill>
                  <a:schemeClr val="tx1"/>
                </a:solidFill>
                <a:effectLst/>
                <a:latin typeface="+mn-lt"/>
              </a:rPr>
              <a:t>2019 </a:t>
            </a:r>
            <a:r>
              <a:rPr lang="ru-RU" sz="2000" dirty="0">
                <a:solidFill>
                  <a:schemeClr val="tx1"/>
                </a:solidFill>
                <a:effectLst/>
                <a:latin typeface="+mn-lt"/>
              </a:rPr>
              <a:t>год по видам расходов </a:t>
            </a:r>
            <a:r>
              <a:rPr lang="ru-RU" sz="2000" dirty="0" smtClean="0">
                <a:solidFill>
                  <a:schemeClr val="tx1"/>
                </a:solidFill>
                <a:effectLst/>
                <a:latin typeface="+mn-lt"/>
              </a:rPr>
              <a:t/>
            </a:r>
            <a:br>
              <a:rPr lang="ru-RU" sz="2000" dirty="0" smtClean="0">
                <a:solidFill>
                  <a:schemeClr val="tx1"/>
                </a:solidFill>
                <a:effectLst/>
                <a:latin typeface="+mn-lt"/>
              </a:rPr>
            </a:br>
            <a:r>
              <a:rPr lang="ru-RU" sz="1800" dirty="0" smtClean="0">
                <a:solidFill>
                  <a:schemeClr val="tx1"/>
                </a:solidFill>
                <a:effectLst/>
              </a:rPr>
              <a:t>(млн</a:t>
            </a:r>
            <a:r>
              <a:rPr lang="ru-RU" sz="1800" dirty="0">
                <a:solidFill>
                  <a:schemeClr val="tx1"/>
                </a:solidFill>
                <a:effectLst/>
              </a:rPr>
              <a:t>. руб.)</a:t>
            </a:r>
          </a:p>
        </p:txBody>
      </p:sp>
      <p:graphicFrame>
        <p:nvGraphicFramePr>
          <p:cNvPr id="4" name="Объект 3"/>
          <p:cNvGraphicFramePr>
            <a:graphicFrameLocks noGrp="1"/>
          </p:cNvGraphicFramePr>
          <p:nvPr>
            <p:ph idx="1"/>
            <p:extLst>
              <p:ext uri="{D42A27DB-BD31-4B8C-83A1-F6EECF244321}">
                <p14:modId xmlns:p14="http://schemas.microsoft.com/office/powerpoint/2010/main" val="3675239420"/>
              </p:ext>
            </p:extLst>
          </p:nvPr>
        </p:nvGraphicFramePr>
        <p:xfrm>
          <a:off x="704528" y="1340768"/>
          <a:ext cx="8915400" cy="5112568"/>
        </p:xfrm>
        <a:graphic>
          <a:graphicData uri="http://schemas.openxmlformats.org/drawingml/2006/chart">
            <c:chart xmlns:c="http://schemas.openxmlformats.org/drawingml/2006/chart" xmlns:r="http://schemas.openxmlformats.org/officeDocument/2006/relationships" r:id="rId2"/>
          </a:graphicData>
        </a:graphic>
      </p:graphicFrame>
      <p:sp>
        <p:nvSpPr>
          <p:cNvPr id="5" name="Номер слайда 4"/>
          <p:cNvSpPr>
            <a:spLocks noGrp="1"/>
          </p:cNvSpPr>
          <p:nvPr>
            <p:ph type="sldNum" sz="quarter" idx="12"/>
          </p:nvPr>
        </p:nvSpPr>
        <p:spPr>
          <a:xfrm>
            <a:off x="4754880" y="6407945"/>
            <a:ext cx="396240" cy="365125"/>
          </a:xfrm>
        </p:spPr>
        <p:txBody>
          <a:bodyPr/>
          <a:lstStyle/>
          <a:p>
            <a:fld id="{DCD830A9-5F17-466D-9E40-1E5E06F64CC0}" type="slidenum">
              <a:rPr lang="ru-RU" smtClean="0"/>
              <a:pPr/>
              <a:t>19</a:t>
            </a:fld>
            <a:endParaRPr lang="ru-RU" dirty="0"/>
          </a:p>
        </p:txBody>
      </p:sp>
    </p:spTree>
    <p:extLst>
      <p:ext uri="{BB962C8B-B14F-4D97-AF65-F5344CB8AC3E}">
        <p14:creationId xmlns:p14="http://schemas.microsoft.com/office/powerpoint/2010/main" val="153999568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95300" y="267494"/>
            <a:ext cx="8915400" cy="1937370"/>
          </a:xfrm>
        </p:spPr>
        <p:txBody>
          <a:bodyPr>
            <a:normAutofit/>
          </a:bodyPr>
          <a:lstStyle/>
          <a:p>
            <a:pPr marL="0" indent="0" algn="ctr">
              <a:lnSpc>
                <a:spcPts val="2500"/>
              </a:lnSpc>
              <a:buNone/>
            </a:pPr>
            <a:r>
              <a:rPr lang="ru-RU" sz="2000" b="1" dirty="0">
                <a:solidFill>
                  <a:srgbClr val="002060"/>
                </a:solidFill>
                <a:effectLst/>
              </a:rPr>
              <a:t>Количество муниципальных учреждений муниципального образования Кавказский район </a:t>
            </a:r>
            <a:br>
              <a:rPr lang="ru-RU" sz="2000" b="1" dirty="0">
                <a:solidFill>
                  <a:srgbClr val="002060"/>
                </a:solidFill>
                <a:effectLst/>
              </a:rPr>
            </a:br>
            <a:r>
              <a:rPr lang="ru-RU" sz="2000" b="1" dirty="0">
                <a:solidFill>
                  <a:srgbClr val="002060"/>
                </a:solidFill>
                <a:effectLst/>
              </a:rPr>
              <a:t>на 31 декабря </a:t>
            </a:r>
            <a:r>
              <a:rPr lang="ru-RU" sz="2000" b="1" dirty="0" smtClean="0">
                <a:solidFill>
                  <a:srgbClr val="002060"/>
                </a:solidFill>
                <a:effectLst/>
              </a:rPr>
              <a:t>2019 </a:t>
            </a:r>
            <a:r>
              <a:rPr lang="ru-RU" sz="2000" b="1" dirty="0">
                <a:solidFill>
                  <a:srgbClr val="002060"/>
                </a:solidFill>
                <a:effectLst/>
              </a:rPr>
              <a:t>года </a:t>
            </a:r>
            <a:r>
              <a:rPr lang="ru-RU" sz="2000" b="1" dirty="0" smtClean="0">
                <a:solidFill>
                  <a:srgbClr val="002060"/>
                </a:solidFill>
                <a:effectLst/>
              </a:rPr>
              <a:t>  </a:t>
            </a:r>
            <a:r>
              <a:rPr lang="ru-RU" sz="2000" b="1" dirty="0">
                <a:solidFill>
                  <a:srgbClr val="002060"/>
                </a:solidFill>
                <a:effectLst/>
              </a:rPr>
              <a:t/>
            </a:r>
            <a:br>
              <a:rPr lang="ru-RU" sz="2000" b="1" dirty="0">
                <a:solidFill>
                  <a:srgbClr val="002060"/>
                </a:solidFill>
                <a:effectLst/>
              </a:rPr>
            </a:br>
            <a:r>
              <a:rPr lang="ru-RU" sz="2000" b="1" dirty="0" smtClean="0">
                <a:solidFill>
                  <a:srgbClr val="002060"/>
                </a:solidFill>
                <a:effectLst/>
              </a:rPr>
              <a:t/>
            </a:r>
            <a:br>
              <a:rPr lang="ru-RU" sz="2000" b="1" dirty="0" smtClean="0">
                <a:solidFill>
                  <a:srgbClr val="002060"/>
                </a:solidFill>
                <a:effectLst/>
              </a:rPr>
            </a:br>
            <a:r>
              <a:rPr lang="ru-RU" sz="3200" b="1" dirty="0" smtClean="0">
                <a:solidFill>
                  <a:srgbClr val="002060"/>
                </a:solidFill>
                <a:effectLst/>
              </a:rPr>
              <a:t>всего - 98, </a:t>
            </a:r>
            <a:r>
              <a:rPr lang="ru-RU" sz="3200" b="1" dirty="0">
                <a:solidFill>
                  <a:srgbClr val="002060"/>
                </a:solidFill>
                <a:effectLst/>
              </a:rPr>
              <a:t>из них:</a:t>
            </a:r>
          </a:p>
        </p:txBody>
      </p:sp>
      <p:graphicFrame>
        <p:nvGraphicFramePr>
          <p:cNvPr id="4" name="Объект 3"/>
          <p:cNvGraphicFramePr>
            <a:graphicFrameLocks noGrp="1"/>
          </p:cNvGraphicFramePr>
          <p:nvPr>
            <p:ph idx="1"/>
            <p:extLst>
              <p:ext uri="{D42A27DB-BD31-4B8C-83A1-F6EECF244321}">
                <p14:modId xmlns:p14="http://schemas.microsoft.com/office/powerpoint/2010/main" val="3127974275"/>
              </p:ext>
            </p:extLst>
          </p:nvPr>
        </p:nvGraphicFramePr>
        <p:xfrm>
          <a:off x="495300" y="2276475"/>
          <a:ext cx="8915400" cy="4178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Номер слайда 4"/>
          <p:cNvSpPr>
            <a:spLocks noGrp="1"/>
          </p:cNvSpPr>
          <p:nvPr>
            <p:ph type="sldNum" sz="quarter" idx="12"/>
          </p:nvPr>
        </p:nvSpPr>
        <p:spPr>
          <a:xfrm>
            <a:off x="4754880" y="6407945"/>
            <a:ext cx="396240" cy="365125"/>
          </a:xfrm>
        </p:spPr>
        <p:txBody>
          <a:bodyPr/>
          <a:lstStyle/>
          <a:p>
            <a:fld id="{DCD830A9-5F17-466D-9E40-1E5E06F64CC0}" type="slidenum">
              <a:rPr lang="ru-RU" smtClean="0"/>
              <a:pPr/>
              <a:t>20</a:t>
            </a:fld>
            <a:endParaRPr lang="ru-RU" dirty="0"/>
          </a:p>
        </p:txBody>
      </p:sp>
    </p:spTree>
    <p:extLst>
      <p:ext uri="{BB962C8B-B14F-4D97-AF65-F5344CB8AC3E}">
        <p14:creationId xmlns:p14="http://schemas.microsoft.com/office/powerpoint/2010/main" val="127952140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4674" y="332656"/>
            <a:ext cx="8915400" cy="1051520"/>
          </a:xfrm>
        </p:spPr>
        <p:txBody>
          <a:bodyPr>
            <a:normAutofit/>
          </a:bodyPr>
          <a:lstStyle/>
          <a:p>
            <a:pPr marL="0" indent="0" algn="ctr">
              <a:lnSpc>
                <a:spcPts val="2500"/>
              </a:lnSpc>
              <a:buNone/>
            </a:pPr>
            <a:r>
              <a:rPr lang="ru-RU" sz="1600" b="1" dirty="0">
                <a:solidFill>
                  <a:schemeClr val="tx1"/>
                </a:solidFill>
                <a:effectLst/>
                <a:latin typeface="+mn-lt"/>
              </a:rPr>
              <a:t>Расходы на содержание казенных </a:t>
            </a:r>
            <a:r>
              <a:rPr lang="ru-RU" sz="1600" b="1" dirty="0" smtClean="0">
                <a:solidFill>
                  <a:schemeClr val="tx1"/>
                </a:solidFill>
                <a:effectLst/>
                <a:latin typeface="+mn-lt"/>
              </a:rPr>
              <a:t>учреждений</a:t>
            </a:r>
            <a:r>
              <a:rPr lang="ru-RU" sz="1600" b="1" dirty="0">
                <a:solidFill>
                  <a:schemeClr val="tx1"/>
                </a:solidFill>
                <a:effectLst/>
                <a:latin typeface="+mn-lt"/>
              </a:rPr>
              <a:t>, органов </a:t>
            </a:r>
            <a:r>
              <a:rPr lang="ru-RU" sz="1600" b="1" dirty="0" smtClean="0">
                <a:solidFill>
                  <a:schemeClr val="tx1"/>
                </a:solidFill>
                <a:effectLst/>
                <a:latin typeface="+mn-lt"/>
              </a:rPr>
              <a:t> местного самоуправления </a:t>
            </a:r>
            <a:r>
              <a:rPr lang="ru-RU" sz="1600" b="1" dirty="0">
                <a:solidFill>
                  <a:schemeClr val="tx1"/>
                </a:solidFill>
                <a:effectLst/>
                <a:latin typeface="+mn-lt"/>
              </a:rPr>
              <a:t>муниципального образования Кавказский район за </a:t>
            </a:r>
            <a:r>
              <a:rPr lang="ru-RU" sz="1600" b="1" dirty="0" smtClean="0">
                <a:solidFill>
                  <a:schemeClr val="tx1"/>
                </a:solidFill>
                <a:effectLst/>
                <a:latin typeface="+mn-lt"/>
              </a:rPr>
              <a:t>2019 </a:t>
            </a:r>
            <a:r>
              <a:rPr lang="ru-RU" sz="1600" b="1" dirty="0">
                <a:solidFill>
                  <a:schemeClr val="tx1"/>
                </a:solidFill>
                <a:effectLst/>
                <a:latin typeface="+mn-lt"/>
              </a:rPr>
              <a:t>год в разрезе разделов и подразделов классификации расходов </a:t>
            </a:r>
            <a:r>
              <a:rPr lang="ru-RU" sz="1600" b="1" dirty="0" smtClean="0">
                <a:solidFill>
                  <a:schemeClr val="tx1"/>
                </a:solidFill>
                <a:effectLst/>
                <a:latin typeface="+mn-lt"/>
              </a:rPr>
              <a:t>бюджета</a:t>
            </a:r>
            <a:endParaRPr lang="ru-RU" sz="1600" b="1" dirty="0">
              <a:solidFill>
                <a:schemeClr val="tx1"/>
              </a:solidFill>
              <a:effectLst/>
              <a:latin typeface="+mn-lt"/>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1334966215"/>
              </p:ext>
            </p:extLst>
          </p:nvPr>
        </p:nvGraphicFramePr>
        <p:xfrm>
          <a:off x="506505" y="1674830"/>
          <a:ext cx="8836321" cy="4133558"/>
        </p:xfrm>
        <a:graphic>
          <a:graphicData uri="http://schemas.openxmlformats.org/drawingml/2006/table">
            <a:tbl>
              <a:tblPr firstRow="1" firstCol="1" bandRow="1">
                <a:tableStyleId>{3B4B98B0-60AC-42C2-AFA5-B58CD77FA1E5}</a:tableStyleId>
              </a:tblPr>
              <a:tblGrid>
                <a:gridCol w="3798423"/>
                <a:gridCol w="1872208"/>
                <a:gridCol w="1584176"/>
                <a:gridCol w="1581514"/>
              </a:tblGrid>
              <a:tr h="1278238">
                <a:tc>
                  <a:txBody>
                    <a:bodyPr/>
                    <a:lstStyle/>
                    <a:p>
                      <a:pPr algn="ctr">
                        <a:lnSpc>
                          <a:spcPct val="115000"/>
                        </a:lnSpc>
                        <a:spcAft>
                          <a:spcPts val="0"/>
                        </a:spcAft>
                        <a:tabLst>
                          <a:tab pos="767080" algn="l"/>
                        </a:tabLst>
                      </a:pPr>
                      <a:endParaRPr lang="ru-RU" sz="1600" baseline="0" dirty="0" smtClean="0">
                        <a:effectLst/>
                      </a:endParaRPr>
                    </a:p>
                    <a:p>
                      <a:pPr algn="ctr">
                        <a:lnSpc>
                          <a:spcPct val="115000"/>
                        </a:lnSpc>
                        <a:spcAft>
                          <a:spcPts val="0"/>
                        </a:spcAft>
                        <a:tabLst>
                          <a:tab pos="767080" algn="l"/>
                        </a:tabLst>
                      </a:pPr>
                      <a:r>
                        <a:rPr lang="ru-RU" sz="1600" baseline="0" dirty="0" smtClean="0">
                          <a:effectLst/>
                        </a:rPr>
                        <a:t>Раздел</a:t>
                      </a:r>
                      <a:r>
                        <a:rPr lang="ru-RU" sz="1600" baseline="0" dirty="0">
                          <a:effectLst/>
                        </a:rPr>
                        <a:t>, подраздел</a:t>
                      </a:r>
                      <a:endParaRPr lang="ru-RU" sz="1600" b="0" i="0" baseline="0" dirty="0">
                        <a:solidFill>
                          <a:schemeClr val="tx1"/>
                        </a:solidFill>
                        <a:effectLst/>
                        <a:latin typeface="Calibri"/>
                        <a:ea typeface="Times New Roman"/>
                        <a:cs typeface="Times New Roman"/>
                      </a:endParaRPr>
                    </a:p>
                  </a:txBody>
                  <a:tcPr marL="64225" marR="64225" marT="0" marB="0" anchor="ctr"/>
                </a:tc>
                <a:tc>
                  <a:txBody>
                    <a:bodyPr/>
                    <a:lstStyle/>
                    <a:p>
                      <a:pPr algn="ctr">
                        <a:lnSpc>
                          <a:spcPct val="115000"/>
                        </a:lnSpc>
                        <a:spcAft>
                          <a:spcPts val="0"/>
                        </a:spcAft>
                        <a:tabLst>
                          <a:tab pos="767080" algn="l"/>
                        </a:tabLst>
                      </a:pPr>
                      <a:r>
                        <a:rPr lang="ru-RU" sz="1600" baseline="0" dirty="0">
                          <a:effectLst/>
                        </a:rPr>
                        <a:t>Утверждено бюджетной </a:t>
                      </a:r>
                      <a:r>
                        <a:rPr lang="ru-RU" sz="1600" baseline="0" dirty="0" smtClean="0">
                          <a:effectLst/>
                        </a:rPr>
                        <a:t>росписью</a:t>
                      </a:r>
                    </a:p>
                    <a:p>
                      <a:pPr algn="ctr">
                        <a:lnSpc>
                          <a:spcPct val="115000"/>
                        </a:lnSpc>
                        <a:spcAft>
                          <a:spcPts val="0"/>
                        </a:spcAft>
                        <a:tabLst>
                          <a:tab pos="767080" algn="l"/>
                        </a:tabLst>
                      </a:pPr>
                      <a:r>
                        <a:rPr lang="ru-RU" sz="1600" baseline="0" dirty="0" smtClean="0">
                          <a:effectLst/>
                        </a:rPr>
                        <a:t> </a:t>
                      </a:r>
                      <a:r>
                        <a:rPr lang="ru-RU" sz="1600" baseline="0" dirty="0">
                          <a:effectLst/>
                        </a:rPr>
                        <a:t>на </a:t>
                      </a:r>
                      <a:r>
                        <a:rPr lang="ru-RU" sz="1600" baseline="0" dirty="0" smtClean="0">
                          <a:effectLst/>
                        </a:rPr>
                        <a:t>2019 </a:t>
                      </a:r>
                      <a:r>
                        <a:rPr lang="ru-RU" sz="1600" baseline="0" dirty="0">
                          <a:effectLst/>
                        </a:rPr>
                        <a:t>год</a:t>
                      </a:r>
                      <a:endParaRPr lang="ru-RU" sz="1600" b="0" i="0" baseline="0" dirty="0">
                        <a:solidFill>
                          <a:schemeClr val="tx1"/>
                        </a:solidFill>
                        <a:effectLst/>
                        <a:latin typeface="Calibri"/>
                        <a:ea typeface="Times New Roman"/>
                        <a:cs typeface="Times New Roman"/>
                      </a:endParaRPr>
                    </a:p>
                  </a:txBody>
                  <a:tcPr marL="64225" marR="64225" marT="0" marB="0" anchor="ctr"/>
                </a:tc>
                <a:tc>
                  <a:txBody>
                    <a:bodyPr/>
                    <a:lstStyle/>
                    <a:p>
                      <a:pPr algn="ctr">
                        <a:lnSpc>
                          <a:spcPct val="115000"/>
                        </a:lnSpc>
                        <a:spcAft>
                          <a:spcPts val="0"/>
                        </a:spcAft>
                        <a:tabLst>
                          <a:tab pos="767080" algn="l"/>
                        </a:tabLst>
                      </a:pPr>
                      <a:r>
                        <a:rPr lang="ru-RU" sz="1600" baseline="0" dirty="0">
                          <a:effectLst/>
                        </a:rPr>
                        <a:t>Исполнено за </a:t>
                      </a:r>
                      <a:r>
                        <a:rPr lang="ru-RU" sz="1600" baseline="0" dirty="0" smtClean="0">
                          <a:effectLst/>
                        </a:rPr>
                        <a:t>2019 </a:t>
                      </a:r>
                      <a:r>
                        <a:rPr lang="ru-RU" sz="1600" baseline="0" dirty="0">
                          <a:effectLst/>
                        </a:rPr>
                        <a:t>год</a:t>
                      </a:r>
                      <a:endParaRPr lang="ru-RU" sz="1600" b="0" i="0" baseline="0" dirty="0">
                        <a:solidFill>
                          <a:schemeClr val="tx1"/>
                        </a:solidFill>
                        <a:effectLst/>
                        <a:latin typeface="Calibri"/>
                        <a:ea typeface="Times New Roman"/>
                        <a:cs typeface="Times New Roman"/>
                      </a:endParaRPr>
                    </a:p>
                  </a:txBody>
                  <a:tcPr marL="64225" marR="64225" marT="0" marB="0" anchor="ctr"/>
                </a:tc>
                <a:tc>
                  <a:txBody>
                    <a:bodyPr/>
                    <a:lstStyle/>
                    <a:p>
                      <a:pPr algn="ctr">
                        <a:lnSpc>
                          <a:spcPct val="115000"/>
                        </a:lnSpc>
                        <a:spcAft>
                          <a:spcPts val="0"/>
                        </a:spcAft>
                        <a:tabLst>
                          <a:tab pos="767080" algn="l"/>
                        </a:tabLst>
                      </a:pPr>
                      <a:r>
                        <a:rPr lang="ru-RU" sz="1600" baseline="0" dirty="0">
                          <a:effectLst/>
                        </a:rPr>
                        <a:t>% </a:t>
                      </a:r>
                      <a:r>
                        <a:rPr lang="ru-RU" sz="1600" baseline="0" dirty="0" smtClean="0">
                          <a:effectLst/>
                        </a:rPr>
                        <a:t>исполнения</a:t>
                      </a:r>
                      <a:endParaRPr lang="ru-RU" sz="1600" b="0" i="0" baseline="0" dirty="0">
                        <a:solidFill>
                          <a:schemeClr val="tx1"/>
                        </a:solidFill>
                        <a:effectLst/>
                        <a:latin typeface="Calibri"/>
                        <a:ea typeface="Times New Roman"/>
                        <a:cs typeface="Times New Roman"/>
                      </a:endParaRPr>
                    </a:p>
                  </a:txBody>
                  <a:tcPr marL="64225" marR="64225" marT="0" marB="0" anchor="ctr"/>
                </a:tc>
              </a:tr>
              <a:tr h="356915">
                <a:tc>
                  <a:txBody>
                    <a:bodyPr/>
                    <a:lstStyle/>
                    <a:p>
                      <a:pPr algn="l">
                        <a:lnSpc>
                          <a:spcPct val="115000"/>
                        </a:lnSpc>
                        <a:spcAft>
                          <a:spcPts val="0"/>
                        </a:spcAft>
                        <a:tabLst>
                          <a:tab pos="767080" algn="l"/>
                        </a:tabLst>
                      </a:pPr>
                      <a:r>
                        <a:rPr lang="ru-RU" sz="1600" baseline="0" dirty="0">
                          <a:effectLst/>
                        </a:rPr>
                        <a:t>Общегосударственные вопросы</a:t>
                      </a:r>
                      <a:endParaRPr lang="ru-RU" sz="1600" b="0" i="0" baseline="0" dirty="0">
                        <a:solidFill>
                          <a:schemeClr val="tx1"/>
                        </a:solidFill>
                        <a:effectLst/>
                        <a:latin typeface="Calibri"/>
                        <a:ea typeface="Times New Roman"/>
                        <a:cs typeface="Times New Roman"/>
                      </a:endParaRPr>
                    </a:p>
                  </a:txBody>
                  <a:tcPr marL="64225" marR="64225" marT="0" marB="0" anchor="ctr"/>
                </a:tc>
                <a:tc>
                  <a:txBody>
                    <a:bodyPr/>
                    <a:lstStyle/>
                    <a:p>
                      <a:pPr marL="0" indent="0" algn="ctr">
                        <a:spcAft>
                          <a:spcPts val="0"/>
                        </a:spcAft>
                      </a:pPr>
                      <a:r>
                        <a:rPr lang="ru-RU" sz="1600" b="1" dirty="0" smtClean="0">
                          <a:effectLst/>
                          <a:latin typeface="Times New Roman"/>
                          <a:ea typeface="Times New Roman"/>
                        </a:rPr>
                        <a:t>152,2</a:t>
                      </a:r>
                      <a:endParaRPr lang="ru-RU" sz="1600" b="1" dirty="0">
                        <a:effectLst/>
                        <a:latin typeface="Times New Roman"/>
                        <a:ea typeface="Times New Roman"/>
                      </a:endParaRPr>
                    </a:p>
                  </a:txBody>
                  <a:tcPr marL="68580" marR="68580" marT="0" marB="0" anchor="ctr"/>
                </a:tc>
                <a:tc>
                  <a:txBody>
                    <a:bodyPr/>
                    <a:lstStyle/>
                    <a:p>
                      <a:pPr marL="0" indent="0" algn="ctr">
                        <a:spcAft>
                          <a:spcPts val="0"/>
                        </a:spcAft>
                      </a:pPr>
                      <a:r>
                        <a:rPr lang="ru-RU" sz="1600" b="1" dirty="0" smtClean="0">
                          <a:effectLst/>
                          <a:latin typeface="Times New Roman"/>
                          <a:ea typeface="Times New Roman"/>
                        </a:rPr>
                        <a:t>149,2</a:t>
                      </a:r>
                      <a:endParaRPr lang="ru-RU" sz="1600" b="1" dirty="0">
                        <a:effectLst/>
                        <a:latin typeface="Times New Roman"/>
                        <a:ea typeface="Times New Roman"/>
                      </a:endParaRPr>
                    </a:p>
                  </a:txBody>
                  <a:tcPr marL="68580" marR="68580" marT="0" marB="0" anchor="ctr"/>
                </a:tc>
                <a:tc>
                  <a:txBody>
                    <a:bodyPr/>
                    <a:lstStyle/>
                    <a:p>
                      <a:pPr marL="0" indent="0" algn="ctr">
                        <a:spcAft>
                          <a:spcPts val="0"/>
                        </a:spcAft>
                      </a:pPr>
                      <a:r>
                        <a:rPr lang="ru-RU" sz="1600" b="1" dirty="0" smtClean="0">
                          <a:effectLst/>
                          <a:latin typeface="Times New Roman"/>
                          <a:ea typeface="Times New Roman"/>
                        </a:rPr>
                        <a:t>98,0</a:t>
                      </a:r>
                      <a:endParaRPr lang="ru-RU" sz="1600" b="1" dirty="0">
                        <a:effectLst/>
                        <a:latin typeface="Times New Roman"/>
                        <a:ea typeface="Times New Roman"/>
                      </a:endParaRPr>
                    </a:p>
                  </a:txBody>
                  <a:tcPr marL="68580" marR="68580" marT="0" marB="0" anchor="ctr"/>
                </a:tc>
              </a:tr>
              <a:tr h="713830">
                <a:tc>
                  <a:txBody>
                    <a:bodyPr/>
                    <a:lstStyle/>
                    <a:p>
                      <a:pPr algn="l">
                        <a:lnSpc>
                          <a:spcPct val="115000"/>
                        </a:lnSpc>
                        <a:spcAft>
                          <a:spcPts val="0"/>
                        </a:spcAft>
                        <a:tabLst>
                          <a:tab pos="767080" algn="l"/>
                        </a:tabLst>
                      </a:pPr>
                      <a:r>
                        <a:rPr lang="ru-RU" sz="1600" baseline="0" dirty="0">
                          <a:effectLst/>
                        </a:rPr>
                        <a:t>Национальная безопасность и правоохранительная деятельность</a:t>
                      </a:r>
                      <a:endParaRPr lang="ru-RU" sz="1600" b="0" i="0" baseline="0" dirty="0">
                        <a:solidFill>
                          <a:schemeClr val="tx1"/>
                        </a:solidFill>
                        <a:effectLst/>
                        <a:latin typeface="Calibri"/>
                        <a:ea typeface="Times New Roman"/>
                        <a:cs typeface="Times New Roman"/>
                      </a:endParaRPr>
                    </a:p>
                  </a:txBody>
                  <a:tcPr marL="64225" marR="64225" marT="0" marB="0" anchor="ctr"/>
                </a:tc>
                <a:tc>
                  <a:txBody>
                    <a:bodyPr/>
                    <a:lstStyle/>
                    <a:p>
                      <a:pPr marL="0" indent="0" algn="ctr">
                        <a:spcAft>
                          <a:spcPts val="0"/>
                        </a:spcAft>
                      </a:pPr>
                      <a:r>
                        <a:rPr lang="ru-RU" sz="1600" b="1" dirty="0" smtClean="0">
                          <a:effectLst/>
                          <a:latin typeface="Times New Roman"/>
                          <a:ea typeface="Times New Roman"/>
                        </a:rPr>
                        <a:t>11,9</a:t>
                      </a:r>
                      <a:endParaRPr lang="ru-RU" sz="1600" b="1" dirty="0">
                        <a:effectLst/>
                        <a:latin typeface="Times New Roman"/>
                        <a:ea typeface="Times New Roman"/>
                      </a:endParaRPr>
                    </a:p>
                  </a:txBody>
                  <a:tcPr marL="68580" marR="68580" marT="0" marB="0" anchor="ctr"/>
                </a:tc>
                <a:tc>
                  <a:txBody>
                    <a:bodyPr/>
                    <a:lstStyle/>
                    <a:p>
                      <a:pPr marL="0" indent="0" algn="ctr">
                        <a:spcAft>
                          <a:spcPts val="0"/>
                        </a:spcAft>
                      </a:pPr>
                      <a:r>
                        <a:rPr lang="ru-RU" sz="1600" b="1" dirty="0" smtClean="0">
                          <a:effectLst/>
                          <a:latin typeface="Times New Roman"/>
                          <a:ea typeface="Times New Roman"/>
                        </a:rPr>
                        <a:t>11,8</a:t>
                      </a:r>
                      <a:endParaRPr lang="ru-RU" sz="1600" b="1" dirty="0">
                        <a:effectLst/>
                        <a:latin typeface="Times New Roman"/>
                        <a:ea typeface="Times New Roman"/>
                      </a:endParaRPr>
                    </a:p>
                  </a:txBody>
                  <a:tcPr marL="68580" marR="68580" marT="0" marB="0" anchor="ctr"/>
                </a:tc>
                <a:tc>
                  <a:txBody>
                    <a:bodyPr/>
                    <a:lstStyle/>
                    <a:p>
                      <a:pPr marL="0" indent="0" algn="ctr">
                        <a:spcAft>
                          <a:spcPts val="0"/>
                        </a:spcAft>
                      </a:pPr>
                      <a:r>
                        <a:rPr lang="ru-RU" sz="1600" b="1" dirty="0" smtClean="0">
                          <a:effectLst/>
                          <a:latin typeface="Times New Roman"/>
                          <a:ea typeface="Times New Roman"/>
                        </a:rPr>
                        <a:t>99,9</a:t>
                      </a:r>
                      <a:endParaRPr lang="ru-RU" sz="1600" b="1" dirty="0">
                        <a:effectLst/>
                        <a:latin typeface="Times New Roman"/>
                        <a:ea typeface="Times New Roman"/>
                      </a:endParaRPr>
                    </a:p>
                  </a:txBody>
                  <a:tcPr marL="68580" marR="68580" marT="0" marB="0" anchor="ctr"/>
                </a:tc>
              </a:tr>
              <a:tr h="356915">
                <a:tc>
                  <a:txBody>
                    <a:bodyPr/>
                    <a:lstStyle/>
                    <a:p>
                      <a:pPr algn="l">
                        <a:lnSpc>
                          <a:spcPct val="115000"/>
                        </a:lnSpc>
                        <a:spcAft>
                          <a:spcPts val="0"/>
                        </a:spcAft>
                        <a:tabLst>
                          <a:tab pos="767080" algn="l"/>
                        </a:tabLst>
                      </a:pPr>
                      <a:r>
                        <a:rPr lang="ru-RU" sz="1600" baseline="0" dirty="0">
                          <a:effectLst/>
                        </a:rPr>
                        <a:t>Национальная экономика</a:t>
                      </a:r>
                      <a:endParaRPr lang="ru-RU" sz="1600" b="0" i="0" baseline="0" dirty="0">
                        <a:solidFill>
                          <a:schemeClr val="tx1"/>
                        </a:solidFill>
                        <a:effectLst/>
                        <a:latin typeface="Calibri"/>
                        <a:ea typeface="Times New Roman"/>
                        <a:cs typeface="Times New Roman"/>
                      </a:endParaRPr>
                    </a:p>
                  </a:txBody>
                  <a:tcPr marL="64225" marR="64225" marT="0" marB="0" anchor="ctr"/>
                </a:tc>
                <a:tc>
                  <a:txBody>
                    <a:bodyPr/>
                    <a:lstStyle/>
                    <a:p>
                      <a:pPr marL="0" indent="0" algn="ctr">
                        <a:spcAft>
                          <a:spcPts val="0"/>
                        </a:spcAft>
                      </a:pPr>
                      <a:r>
                        <a:rPr lang="ru-RU" sz="1600" b="1" dirty="0" smtClean="0">
                          <a:effectLst/>
                          <a:latin typeface="Times New Roman"/>
                          <a:ea typeface="Times New Roman"/>
                        </a:rPr>
                        <a:t>5,1</a:t>
                      </a:r>
                      <a:endParaRPr lang="ru-RU" sz="1600" b="1" dirty="0">
                        <a:effectLst/>
                        <a:latin typeface="Times New Roman"/>
                        <a:ea typeface="Times New Roman"/>
                      </a:endParaRPr>
                    </a:p>
                  </a:txBody>
                  <a:tcPr marL="68580" marR="68580" marT="0" marB="0" anchor="ctr"/>
                </a:tc>
                <a:tc>
                  <a:txBody>
                    <a:bodyPr/>
                    <a:lstStyle/>
                    <a:p>
                      <a:pPr marL="0" indent="0" algn="ctr">
                        <a:spcAft>
                          <a:spcPts val="0"/>
                        </a:spcAft>
                      </a:pPr>
                      <a:r>
                        <a:rPr lang="ru-RU" sz="1600" b="1" dirty="0" smtClean="0">
                          <a:effectLst/>
                          <a:latin typeface="Times New Roman"/>
                          <a:ea typeface="Times New Roman"/>
                        </a:rPr>
                        <a:t>5,0</a:t>
                      </a:r>
                      <a:endParaRPr lang="ru-RU" sz="1600" b="1" dirty="0">
                        <a:effectLst/>
                        <a:latin typeface="Times New Roman"/>
                        <a:ea typeface="Times New Roman"/>
                      </a:endParaRPr>
                    </a:p>
                  </a:txBody>
                  <a:tcPr marL="68580" marR="68580" marT="0" marB="0" anchor="ctr"/>
                </a:tc>
                <a:tc>
                  <a:txBody>
                    <a:bodyPr/>
                    <a:lstStyle/>
                    <a:p>
                      <a:pPr marL="0" indent="0" algn="ctr">
                        <a:spcAft>
                          <a:spcPts val="0"/>
                        </a:spcAft>
                      </a:pPr>
                      <a:r>
                        <a:rPr lang="ru-RU" sz="1600" b="1" dirty="0" smtClean="0">
                          <a:effectLst/>
                          <a:latin typeface="Times New Roman"/>
                          <a:ea typeface="Times New Roman"/>
                        </a:rPr>
                        <a:t>98,9</a:t>
                      </a:r>
                      <a:endParaRPr lang="ru-RU" sz="1600" b="1" dirty="0">
                        <a:effectLst/>
                        <a:latin typeface="Times New Roman"/>
                        <a:ea typeface="Times New Roman"/>
                      </a:endParaRPr>
                    </a:p>
                  </a:txBody>
                  <a:tcPr marL="68580" marR="68580" marT="0" marB="0" anchor="ctr"/>
                </a:tc>
              </a:tr>
              <a:tr h="356915">
                <a:tc>
                  <a:txBody>
                    <a:bodyPr/>
                    <a:lstStyle/>
                    <a:p>
                      <a:pPr algn="l">
                        <a:lnSpc>
                          <a:spcPct val="115000"/>
                        </a:lnSpc>
                        <a:spcAft>
                          <a:spcPts val="0"/>
                        </a:spcAft>
                        <a:tabLst>
                          <a:tab pos="767080" algn="l"/>
                        </a:tabLst>
                      </a:pPr>
                      <a:r>
                        <a:rPr lang="ru-RU" sz="1600" baseline="0" dirty="0">
                          <a:effectLst/>
                        </a:rPr>
                        <a:t>Образование</a:t>
                      </a:r>
                      <a:endParaRPr lang="ru-RU" sz="1600" b="0" i="0" baseline="0" dirty="0">
                        <a:solidFill>
                          <a:schemeClr val="tx1"/>
                        </a:solidFill>
                        <a:effectLst/>
                        <a:latin typeface="Calibri"/>
                        <a:ea typeface="Times New Roman"/>
                        <a:cs typeface="Times New Roman"/>
                      </a:endParaRPr>
                    </a:p>
                  </a:txBody>
                  <a:tcPr marL="64225" marR="64225" marT="0" marB="0" anchor="ctr"/>
                </a:tc>
                <a:tc>
                  <a:txBody>
                    <a:bodyPr/>
                    <a:lstStyle/>
                    <a:p>
                      <a:pPr marL="0" indent="0" algn="ctr">
                        <a:spcAft>
                          <a:spcPts val="0"/>
                        </a:spcAft>
                      </a:pPr>
                      <a:r>
                        <a:rPr lang="ru-RU" sz="1600" b="1" dirty="0" smtClean="0">
                          <a:effectLst/>
                          <a:latin typeface="Times New Roman"/>
                          <a:ea typeface="Times New Roman"/>
                        </a:rPr>
                        <a:t>49,7</a:t>
                      </a:r>
                      <a:endParaRPr lang="ru-RU" sz="1600" b="1" dirty="0">
                        <a:effectLst/>
                        <a:latin typeface="Times New Roman"/>
                        <a:ea typeface="Times New Roman"/>
                      </a:endParaRPr>
                    </a:p>
                  </a:txBody>
                  <a:tcPr marL="68580" marR="68580" marT="0" marB="0" anchor="ctr"/>
                </a:tc>
                <a:tc>
                  <a:txBody>
                    <a:bodyPr/>
                    <a:lstStyle/>
                    <a:p>
                      <a:pPr marL="0" indent="0" algn="ctr">
                        <a:spcAft>
                          <a:spcPts val="0"/>
                        </a:spcAft>
                      </a:pPr>
                      <a:r>
                        <a:rPr lang="ru-RU" sz="1600" b="1" dirty="0" smtClean="0">
                          <a:effectLst/>
                          <a:latin typeface="Times New Roman"/>
                          <a:ea typeface="Times New Roman"/>
                        </a:rPr>
                        <a:t>49,6</a:t>
                      </a:r>
                      <a:endParaRPr lang="ru-RU" sz="1600" b="1" dirty="0">
                        <a:effectLst/>
                        <a:latin typeface="Times New Roman"/>
                        <a:ea typeface="Times New Roman"/>
                      </a:endParaRPr>
                    </a:p>
                  </a:txBody>
                  <a:tcPr marL="68580" marR="68580" marT="0" marB="0" anchor="ctr"/>
                </a:tc>
                <a:tc>
                  <a:txBody>
                    <a:bodyPr/>
                    <a:lstStyle/>
                    <a:p>
                      <a:pPr marL="0" indent="0" algn="ctr">
                        <a:spcAft>
                          <a:spcPts val="0"/>
                        </a:spcAft>
                      </a:pPr>
                      <a:r>
                        <a:rPr lang="ru-RU" sz="1600" b="1" dirty="0" smtClean="0">
                          <a:effectLst/>
                          <a:latin typeface="Times New Roman"/>
                          <a:ea typeface="Times New Roman"/>
                        </a:rPr>
                        <a:t>99,8</a:t>
                      </a:r>
                      <a:endParaRPr lang="ru-RU" sz="1600" b="1" dirty="0">
                        <a:effectLst/>
                        <a:latin typeface="Times New Roman"/>
                        <a:ea typeface="Times New Roman"/>
                      </a:endParaRPr>
                    </a:p>
                  </a:txBody>
                  <a:tcPr marL="68580" marR="68580" marT="0" marB="0" anchor="ctr"/>
                </a:tc>
              </a:tr>
              <a:tr h="356915">
                <a:tc>
                  <a:txBody>
                    <a:bodyPr/>
                    <a:lstStyle/>
                    <a:p>
                      <a:pPr algn="l">
                        <a:lnSpc>
                          <a:spcPct val="115000"/>
                        </a:lnSpc>
                        <a:spcAft>
                          <a:spcPts val="0"/>
                        </a:spcAft>
                        <a:tabLst>
                          <a:tab pos="767080" algn="l"/>
                        </a:tabLst>
                      </a:pPr>
                      <a:r>
                        <a:rPr lang="ru-RU" sz="1600" baseline="0" dirty="0">
                          <a:effectLst/>
                        </a:rPr>
                        <a:t>Культура и кинематография </a:t>
                      </a:r>
                      <a:endParaRPr lang="ru-RU" sz="1600" b="0" i="0" baseline="0" dirty="0">
                        <a:solidFill>
                          <a:schemeClr val="tx1"/>
                        </a:solidFill>
                        <a:effectLst/>
                        <a:latin typeface="Calibri"/>
                        <a:ea typeface="Times New Roman"/>
                        <a:cs typeface="Times New Roman"/>
                      </a:endParaRPr>
                    </a:p>
                  </a:txBody>
                  <a:tcPr marL="64225" marR="64225" marT="0" marB="0" anchor="ctr"/>
                </a:tc>
                <a:tc>
                  <a:txBody>
                    <a:bodyPr/>
                    <a:lstStyle/>
                    <a:p>
                      <a:pPr marL="0" indent="0" algn="ctr">
                        <a:spcAft>
                          <a:spcPts val="0"/>
                        </a:spcAft>
                      </a:pPr>
                      <a:r>
                        <a:rPr lang="ru-RU" sz="1600" b="1" dirty="0" smtClean="0">
                          <a:effectLst/>
                          <a:latin typeface="Times New Roman"/>
                          <a:ea typeface="Times New Roman"/>
                        </a:rPr>
                        <a:t>23,7</a:t>
                      </a:r>
                      <a:endParaRPr lang="ru-RU" sz="1600" b="1" dirty="0">
                        <a:effectLst/>
                        <a:latin typeface="Times New Roman"/>
                        <a:ea typeface="Times New Roman"/>
                      </a:endParaRPr>
                    </a:p>
                  </a:txBody>
                  <a:tcPr marL="68580" marR="68580" marT="0" marB="0" anchor="ctr"/>
                </a:tc>
                <a:tc>
                  <a:txBody>
                    <a:bodyPr/>
                    <a:lstStyle/>
                    <a:p>
                      <a:pPr marL="0" indent="0" algn="ctr">
                        <a:spcAft>
                          <a:spcPts val="0"/>
                        </a:spcAft>
                      </a:pPr>
                      <a:r>
                        <a:rPr lang="ru-RU" sz="1600" b="1" dirty="0" smtClean="0">
                          <a:effectLst/>
                          <a:latin typeface="Times New Roman"/>
                          <a:ea typeface="Times New Roman"/>
                        </a:rPr>
                        <a:t>23,5</a:t>
                      </a:r>
                      <a:endParaRPr lang="ru-RU" sz="1600" b="1" dirty="0">
                        <a:effectLst/>
                        <a:latin typeface="Times New Roman"/>
                        <a:ea typeface="Times New Roman"/>
                      </a:endParaRPr>
                    </a:p>
                  </a:txBody>
                  <a:tcPr marL="68580" marR="68580" marT="0" marB="0" anchor="ctr"/>
                </a:tc>
                <a:tc>
                  <a:txBody>
                    <a:bodyPr/>
                    <a:lstStyle/>
                    <a:p>
                      <a:pPr marL="0" indent="0" algn="ctr">
                        <a:spcAft>
                          <a:spcPts val="0"/>
                        </a:spcAft>
                      </a:pPr>
                      <a:r>
                        <a:rPr lang="ru-RU" sz="1600" b="1" dirty="0" smtClean="0">
                          <a:effectLst/>
                          <a:latin typeface="Times New Roman"/>
                          <a:ea typeface="Times New Roman"/>
                        </a:rPr>
                        <a:t>99,0</a:t>
                      </a:r>
                      <a:endParaRPr lang="ru-RU" sz="1600" b="1" dirty="0">
                        <a:effectLst/>
                        <a:latin typeface="Times New Roman"/>
                        <a:ea typeface="Times New Roman"/>
                      </a:endParaRPr>
                    </a:p>
                  </a:txBody>
                  <a:tcPr marL="68580" marR="68580" marT="0" marB="0" anchor="ctr"/>
                </a:tc>
              </a:tr>
              <a:tr h="356915">
                <a:tc>
                  <a:txBody>
                    <a:bodyPr/>
                    <a:lstStyle/>
                    <a:p>
                      <a:pPr algn="l">
                        <a:lnSpc>
                          <a:spcPct val="115000"/>
                        </a:lnSpc>
                        <a:spcAft>
                          <a:spcPts val="0"/>
                        </a:spcAft>
                        <a:tabLst>
                          <a:tab pos="767080" algn="l"/>
                        </a:tabLst>
                      </a:pPr>
                      <a:r>
                        <a:rPr lang="ru-RU" sz="1600" baseline="0" dirty="0">
                          <a:effectLst/>
                        </a:rPr>
                        <a:t>Физическая культура</a:t>
                      </a:r>
                      <a:endParaRPr lang="ru-RU" sz="1600" b="0" i="0" baseline="0" dirty="0">
                        <a:solidFill>
                          <a:schemeClr val="tx1"/>
                        </a:solidFill>
                        <a:effectLst/>
                        <a:latin typeface="Calibri"/>
                        <a:ea typeface="Times New Roman"/>
                        <a:cs typeface="Times New Roman"/>
                      </a:endParaRPr>
                    </a:p>
                  </a:txBody>
                  <a:tcPr marL="64225" marR="64225" marT="0" marB="0" anchor="ctr"/>
                </a:tc>
                <a:tc>
                  <a:txBody>
                    <a:bodyPr/>
                    <a:lstStyle/>
                    <a:p>
                      <a:pPr marL="0" indent="0" algn="ctr">
                        <a:spcAft>
                          <a:spcPts val="0"/>
                        </a:spcAft>
                      </a:pPr>
                      <a:r>
                        <a:rPr lang="ru-RU" sz="1600" b="1" dirty="0" smtClean="0">
                          <a:effectLst/>
                          <a:latin typeface="Times New Roman"/>
                          <a:ea typeface="Times New Roman"/>
                        </a:rPr>
                        <a:t>4,4</a:t>
                      </a:r>
                      <a:endParaRPr lang="ru-RU" sz="1600" b="1" dirty="0">
                        <a:effectLst/>
                        <a:latin typeface="Times New Roman"/>
                        <a:ea typeface="Times New Roman"/>
                      </a:endParaRPr>
                    </a:p>
                  </a:txBody>
                  <a:tcPr marL="68580" marR="68580" marT="0" marB="0" anchor="ctr"/>
                </a:tc>
                <a:tc>
                  <a:txBody>
                    <a:bodyPr/>
                    <a:lstStyle/>
                    <a:p>
                      <a:pPr marL="0" indent="0" algn="ctr">
                        <a:spcAft>
                          <a:spcPts val="0"/>
                        </a:spcAft>
                      </a:pPr>
                      <a:r>
                        <a:rPr lang="ru-RU" sz="1600" b="1" dirty="0" smtClean="0">
                          <a:effectLst/>
                          <a:latin typeface="Times New Roman"/>
                          <a:ea typeface="Times New Roman"/>
                        </a:rPr>
                        <a:t>4,4</a:t>
                      </a:r>
                      <a:endParaRPr lang="ru-RU" sz="1600" b="1" dirty="0">
                        <a:effectLst/>
                        <a:latin typeface="Times New Roman"/>
                        <a:ea typeface="Times New Roman"/>
                      </a:endParaRPr>
                    </a:p>
                  </a:txBody>
                  <a:tcPr marL="68580" marR="68580" marT="0" marB="0" anchor="ctr"/>
                </a:tc>
                <a:tc>
                  <a:txBody>
                    <a:bodyPr/>
                    <a:lstStyle/>
                    <a:p>
                      <a:pPr marL="0" indent="0" algn="ctr">
                        <a:spcAft>
                          <a:spcPts val="0"/>
                        </a:spcAft>
                      </a:pPr>
                      <a:r>
                        <a:rPr lang="ru-RU" sz="1600" b="1" dirty="0" smtClean="0">
                          <a:effectLst/>
                          <a:latin typeface="Times New Roman"/>
                          <a:ea typeface="Times New Roman"/>
                        </a:rPr>
                        <a:t>100,0</a:t>
                      </a:r>
                      <a:endParaRPr lang="ru-RU" sz="1600" b="1" dirty="0">
                        <a:effectLst/>
                        <a:latin typeface="Times New Roman"/>
                        <a:ea typeface="Times New Roman"/>
                      </a:endParaRPr>
                    </a:p>
                  </a:txBody>
                  <a:tcPr marL="68580" marR="68580" marT="0" marB="0" anchor="ctr"/>
                </a:tc>
              </a:tr>
              <a:tr h="356915">
                <a:tc>
                  <a:txBody>
                    <a:bodyPr/>
                    <a:lstStyle/>
                    <a:p>
                      <a:pPr algn="l">
                        <a:lnSpc>
                          <a:spcPct val="115000"/>
                        </a:lnSpc>
                        <a:spcAft>
                          <a:spcPts val="0"/>
                        </a:spcAft>
                        <a:tabLst>
                          <a:tab pos="767080" algn="l"/>
                        </a:tabLst>
                      </a:pPr>
                      <a:r>
                        <a:rPr lang="ru-RU" sz="1600" b="1" baseline="0" dirty="0">
                          <a:effectLst/>
                        </a:rPr>
                        <a:t>Всего</a:t>
                      </a:r>
                      <a:endParaRPr lang="ru-RU" sz="1600" b="1" i="0" baseline="0" dirty="0">
                        <a:solidFill>
                          <a:schemeClr val="tx1"/>
                        </a:solidFill>
                        <a:effectLst/>
                        <a:latin typeface="Calibri"/>
                        <a:ea typeface="Times New Roman"/>
                        <a:cs typeface="Times New Roman"/>
                      </a:endParaRPr>
                    </a:p>
                  </a:txBody>
                  <a:tcPr marL="64225" marR="64225" marT="0" marB="0" anchor="ctr"/>
                </a:tc>
                <a:tc>
                  <a:txBody>
                    <a:bodyPr/>
                    <a:lstStyle/>
                    <a:p>
                      <a:pPr marL="0" indent="0" algn="ctr">
                        <a:spcAft>
                          <a:spcPts val="0"/>
                        </a:spcAft>
                      </a:pPr>
                      <a:r>
                        <a:rPr lang="ru-RU" sz="1600" b="1" dirty="0" smtClean="0">
                          <a:effectLst/>
                          <a:latin typeface="Times New Roman"/>
                          <a:ea typeface="Times New Roman"/>
                        </a:rPr>
                        <a:t>246,9</a:t>
                      </a:r>
                      <a:endParaRPr lang="ru-RU" sz="1600" b="1" dirty="0">
                        <a:effectLst/>
                        <a:latin typeface="Times New Roman"/>
                        <a:ea typeface="Times New Roman"/>
                      </a:endParaRPr>
                    </a:p>
                  </a:txBody>
                  <a:tcPr marL="68580" marR="68580" marT="0" marB="0" anchor="ctr"/>
                </a:tc>
                <a:tc>
                  <a:txBody>
                    <a:bodyPr/>
                    <a:lstStyle/>
                    <a:p>
                      <a:pPr marL="0" indent="0" algn="ctr">
                        <a:spcAft>
                          <a:spcPts val="0"/>
                        </a:spcAft>
                      </a:pPr>
                      <a:r>
                        <a:rPr lang="ru-RU" sz="1600" b="1" dirty="0" smtClean="0">
                          <a:effectLst/>
                          <a:latin typeface="Times New Roman"/>
                          <a:ea typeface="Times New Roman"/>
                        </a:rPr>
                        <a:t>243,6</a:t>
                      </a:r>
                      <a:endParaRPr lang="ru-RU" sz="1600" b="1" dirty="0">
                        <a:effectLst/>
                        <a:latin typeface="Times New Roman"/>
                        <a:ea typeface="Times New Roman"/>
                      </a:endParaRPr>
                    </a:p>
                  </a:txBody>
                  <a:tcPr marL="68580" marR="68580" marT="0" marB="0" anchor="ctr"/>
                </a:tc>
                <a:tc>
                  <a:txBody>
                    <a:bodyPr/>
                    <a:lstStyle/>
                    <a:p>
                      <a:pPr marL="0" indent="0" algn="ctr">
                        <a:spcAft>
                          <a:spcPts val="0"/>
                        </a:spcAft>
                      </a:pPr>
                      <a:r>
                        <a:rPr lang="ru-RU" sz="1600" b="1" dirty="0" smtClean="0">
                          <a:effectLst/>
                          <a:latin typeface="Times New Roman"/>
                          <a:ea typeface="Times New Roman"/>
                        </a:rPr>
                        <a:t>98,6</a:t>
                      </a:r>
                      <a:endParaRPr lang="ru-RU" sz="1600" b="1" dirty="0">
                        <a:effectLst/>
                        <a:latin typeface="Times New Roman"/>
                        <a:ea typeface="Times New Roman"/>
                      </a:endParaRPr>
                    </a:p>
                  </a:txBody>
                  <a:tcPr marL="68580" marR="68580" marT="0" marB="0" anchor="ctr"/>
                </a:tc>
              </a:tr>
            </a:tbl>
          </a:graphicData>
        </a:graphic>
      </p:graphicFrame>
      <p:sp>
        <p:nvSpPr>
          <p:cNvPr id="6" name="Номер слайда 5"/>
          <p:cNvSpPr>
            <a:spLocks noGrp="1"/>
          </p:cNvSpPr>
          <p:nvPr>
            <p:ph type="sldNum" sz="quarter" idx="12"/>
          </p:nvPr>
        </p:nvSpPr>
        <p:spPr>
          <a:xfrm>
            <a:off x="4754880" y="6407945"/>
            <a:ext cx="396240" cy="365125"/>
          </a:xfrm>
        </p:spPr>
        <p:txBody>
          <a:bodyPr/>
          <a:lstStyle/>
          <a:p>
            <a:fld id="{DCD830A9-5F17-466D-9E40-1E5E06F64CC0}" type="slidenum">
              <a:rPr lang="ru-RU" smtClean="0"/>
              <a:pPr/>
              <a:t>21</a:t>
            </a:fld>
            <a:endParaRPr lang="ru-RU" dirty="0"/>
          </a:p>
        </p:txBody>
      </p:sp>
      <p:sp>
        <p:nvSpPr>
          <p:cNvPr id="5" name="TextBox 4"/>
          <p:cNvSpPr txBox="1"/>
          <p:nvPr/>
        </p:nvSpPr>
        <p:spPr>
          <a:xfrm>
            <a:off x="7816554" y="1332831"/>
            <a:ext cx="1526273" cy="338554"/>
          </a:xfrm>
          <a:prstGeom prst="rect">
            <a:avLst/>
          </a:prstGeom>
          <a:noFill/>
        </p:spPr>
        <p:txBody>
          <a:bodyPr wrap="square" rtlCol="0">
            <a:spAutoFit/>
          </a:bodyPr>
          <a:lstStyle/>
          <a:p>
            <a:r>
              <a:rPr lang="ru-RU" sz="1600" dirty="0" smtClean="0"/>
              <a:t>млн. руб.</a:t>
            </a:r>
            <a:endParaRPr lang="ru-RU" sz="1600" dirty="0"/>
          </a:p>
        </p:txBody>
      </p:sp>
    </p:spTree>
    <p:extLst>
      <p:ext uri="{BB962C8B-B14F-4D97-AF65-F5344CB8AC3E}">
        <p14:creationId xmlns:p14="http://schemas.microsoft.com/office/powerpoint/2010/main" val="4859745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6506" y="192567"/>
            <a:ext cx="9138220" cy="857250"/>
          </a:xfrm>
        </p:spPr>
        <p:txBody>
          <a:bodyPr>
            <a:normAutofit/>
          </a:bodyPr>
          <a:lstStyle/>
          <a:p>
            <a:pPr marL="0" indent="0" algn="ctr">
              <a:lnSpc>
                <a:spcPts val="2000"/>
              </a:lnSpc>
              <a:buNone/>
            </a:pPr>
            <a:r>
              <a:rPr lang="ru-RU" sz="1600" b="1" dirty="0">
                <a:solidFill>
                  <a:schemeClr val="tx1"/>
                </a:solidFill>
                <a:effectLst/>
                <a:latin typeface="+mn-lt"/>
              </a:rPr>
              <a:t>ВИДЫ СУБСИДИЙ, ПРЕДОСТАВЛЕННЫХ </a:t>
            </a:r>
            <a:r>
              <a:rPr lang="ru-RU" sz="1600" b="1" dirty="0" smtClean="0">
                <a:solidFill>
                  <a:schemeClr val="tx1"/>
                </a:solidFill>
                <a:effectLst/>
                <a:latin typeface="+mn-lt"/>
              </a:rPr>
              <a:t>МУНИЦИПАЛЬНЫМ БЮДЖЕТНЫМ, АВТОНОМНЫМ </a:t>
            </a:r>
            <a:r>
              <a:rPr lang="ru-RU" sz="1600" b="1" dirty="0">
                <a:solidFill>
                  <a:schemeClr val="tx1"/>
                </a:solidFill>
                <a:effectLst/>
                <a:latin typeface="+mn-lt"/>
              </a:rPr>
              <a:t>УЧРЕЖДЕНИЯМ И ИНЫМ НЕКОММЕРЧЕСКИМ ОРГАНИЗАЦИЯМ МУНИЦИПАЛЬНОГО</a:t>
            </a:r>
            <a:r>
              <a:rPr lang="ru-RU" sz="1600" dirty="0">
                <a:solidFill>
                  <a:schemeClr val="tx1"/>
                </a:solidFill>
                <a:effectLst/>
                <a:latin typeface="+mn-lt"/>
              </a:rPr>
              <a:t> </a:t>
            </a:r>
            <a:r>
              <a:rPr lang="ru-RU" sz="1600" b="1" dirty="0">
                <a:solidFill>
                  <a:schemeClr val="tx1"/>
                </a:solidFill>
                <a:effectLst/>
                <a:latin typeface="+mn-lt"/>
              </a:rPr>
              <a:t>ОБРАЗОВАНИЯ </a:t>
            </a:r>
            <a:r>
              <a:rPr lang="ru-RU" sz="1600" b="1" dirty="0" smtClean="0">
                <a:solidFill>
                  <a:schemeClr val="tx1"/>
                </a:solidFill>
                <a:effectLst/>
                <a:latin typeface="+mn-lt"/>
              </a:rPr>
              <a:t>КАВКАЗСКИЙ РАЙОН В 2019 ГОДУ</a:t>
            </a:r>
            <a:endParaRPr lang="ru-RU" sz="1600" b="1" dirty="0">
              <a:solidFill>
                <a:schemeClr val="tx1"/>
              </a:solidFill>
              <a:effectLst/>
              <a:latin typeface="+mn-lt"/>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3401165757"/>
              </p:ext>
            </p:extLst>
          </p:nvPr>
        </p:nvGraphicFramePr>
        <p:xfrm>
          <a:off x="584515" y="1268760"/>
          <a:ext cx="8892989" cy="4896545"/>
        </p:xfrm>
        <a:graphic>
          <a:graphicData uri="http://schemas.openxmlformats.org/drawingml/2006/table">
            <a:tbl>
              <a:tblPr firstRow="1" firstCol="1" bandRow="1">
                <a:tableStyleId>{BC89EF96-8CEA-46FF-86C4-4CE0E7609802}</a:tableStyleId>
              </a:tblPr>
              <a:tblGrid>
                <a:gridCol w="4584509"/>
                <a:gridCol w="1512168"/>
                <a:gridCol w="1440160"/>
                <a:gridCol w="1356152"/>
              </a:tblGrid>
              <a:tr h="1049784">
                <a:tc>
                  <a:txBody>
                    <a:bodyPr/>
                    <a:lstStyle/>
                    <a:p>
                      <a:pPr algn="ctr">
                        <a:lnSpc>
                          <a:spcPct val="115000"/>
                        </a:lnSpc>
                        <a:spcAft>
                          <a:spcPts val="0"/>
                        </a:spcAft>
                      </a:pPr>
                      <a:endParaRPr lang="ru-RU" sz="1200" b="1" dirty="0" smtClean="0">
                        <a:effectLst/>
                      </a:endParaRPr>
                    </a:p>
                    <a:p>
                      <a:pPr algn="ctr">
                        <a:lnSpc>
                          <a:spcPct val="115000"/>
                        </a:lnSpc>
                        <a:spcAft>
                          <a:spcPts val="0"/>
                        </a:spcAft>
                      </a:pPr>
                      <a:r>
                        <a:rPr lang="ru-RU" sz="1200" b="1" dirty="0" smtClean="0">
                          <a:effectLst/>
                        </a:rPr>
                        <a:t>Наименование </a:t>
                      </a:r>
                      <a:r>
                        <a:rPr lang="ru-RU" sz="1200" b="1" dirty="0">
                          <a:effectLst/>
                        </a:rPr>
                        <a:t>субсидий</a:t>
                      </a:r>
                      <a:endParaRPr lang="ru-RU" sz="1200" b="1" dirty="0">
                        <a:effectLst/>
                        <a:latin typeface="Calibri"/>
                        <a:ea typeface="Times New Roman"/>
                        <a:cs typeface="Times New Roman"/>
                      </a:endParaRPr>
                    </a:p>
                  </a:txBody>
                  <a:tcPr marL="62313" marR="62313" marT="0" marB="0" anchor="ctr"/>
                </a:tc>
                <a:tc>
                  <a:txBody>
                    <a:bodyPr/>
                    <a:lstStyle/>
                    <a:p>
                      <a:pPr algn="ctr">
                        <a:lnSpc>
                          <a:spcPct val="115000"/>
                        </a:lnSpc>
                        <a:spcAft>
                          <a:spcPts val="0"/>
                        </a:spcAft>
                      </a:pPr>
                      <a:r>
                        <a:rPr lang="ru-RU" sz="1200" b="1" dirty="0">
                          <a:effectLst/>
                        </a:rPr>
                        <a:t>Утверждено</a:t>
                      </a:r>
                    </a:p>
                    <a:p>
                      <a:pPr algn="ctr">
                        <a:lnSpc>
                          <a:spcPct val="115000"/>
                        </a:lnSpc>
                        <a:spcAft>
                          <a:spcPts val="0"/>
                        </a:spcAft>
                      </a:pPr>
                      <a:r>
                        <a:rPr lang="ru-RU" sz="1200" b="1" dirty="0">
                          <a:effectLst/>
                        </a:rPr>
                        <a:t>бюджетной росписью на </a:t>
                      </a:r>
                      <a:r>
                        <a:rPr lang="ru-RU" sz="1200" b="1" dirty="0" smtClean="0">
                          <a:effectLst/>
                        </a:rPr>
                        <a:t>2019 </a:t>
                      </a:r>
                      <a:r>
                        <a:rPr lang="ru-RU" sz="1200" b="1" dirty="0">
                          <a:effectLst/>
                        </a:rPr>
                        <a:t>год</a:t>
                      </a:r>
                      <a:endParaRPr lang="ru-RU" sz="1200" b="1" dirty="0">
                        <a:effectLst/>
                        <a:latin typeface="Calibri"/>
                        <a:ea typeface="Times New Roman"/>
                        <a:cs typeface="Times New Roman"/>
                      </a:endParaRPr>
                    </a:p>
                  </a:txBody>
                  <a:tcPr marL="62313" marR="62313" marT="0" marB="0" anchor="ctr"/>
                </a:tc>
                <a:tc>
                  <a:txBody>
                    <a:bodyPr/>
                    <a:lstStyle/>
                    <a:p>
                      <a:pPr algn="ctr">
                        <a:lnSpc>
                          <a:spcPct val="115000"/>
                        </a:lnSpc>
                        <a:spcAft>
                          <a:spcPts val="0"/>
                        </a:spcAft>
                      </a:pPr>
                      <a:endParaRPr lang="ru-RU" sz="1200" b="1" dirty="0" smtClean="0">
                        <a:effectLst/>
                      </a:endParaRPr>
                    </a:p>
                    <a:p>
                      <a:pPr algn="ctr">
                        <a:lnSpc>
                          <a:spcPct val="115000"/>
                        </a:lnSpc>
                        <a:spcAft>
                          <a:spcPts val="0"/>
                        </a:spcAft>
                      </a:pPr>
                      <a:r>
                        <a:rPr lang="ru-RU" sz="1200" b="1" dirty="0" smtClean="0">
                          <a:effectLst/>
                        </a:rPr>
                        <a:t>Исполнено </a:t>
                      </a:r>
                      <a:r>
                        <a:rPr lang="ru-RU" sz="1200" b="1" dirty="0">
                          <a:effectLst/>
                        </a:rPr>
                        <a:t>за </a:t>
                      </a:r>
                      <a:r>
                        <a:rPr lang="ru-RU" sz="1200" b="1" dirty="0" smtClean="0">
                          <a:effectLst/>
                        </a:rPr>
                        <a:t>2019 </a:t>
                      </a:r>
                      <a:r>
                        <a:rPr lang="ru-RU" sz="1200" b="1" dirty="0">
                          <a:effectLst/>
                        </a:rPr>
                        <a:t>год</a:t>
                      </a:r>
                      <a:endParaRPr lang="ru-RU" sz="1200" b="1" dirty="0">
                        <a:effectLst/>
                        <a:latin typeface="Calibri"/>
                        <a:ea typeface="Times New Roman"/>
                        <a:cs typeface="Times New Roman"/>
                      </a:endParaRPr>
                    </a:p>
                  </a:txBody>
                  <a:tcPr marL="62313" marR="62313" marT="0" marB="0" anchor="ctr"/>
                </a:tc>
                <a:tc>
                  <a:txBody>
                    <a:bodyPr/>
                    <a:lstStyle/>
                    <a:p>
                      <a:pPr algn="ctr">
                        <a:lnSpc>
                          <a:spcPct val="115000"/>
                        </a:lnSpc>
                        <a:spcAft>
                          <a:spcPts val="0"/>
                        </a:spcAft>
                      </a:pPr>
                      <a:endParaRPr lang="ru-RU" sz="1200" b="1" dirty="0" smtClean="0">
                        <a:effectLst/>
                      </a:endParaRPr>
                    </a:p>
                    <a:p>
                      <a:pPr algn="ctr">
                        <a:lnSpc>
                          <a:spcPct val="115000"/>
                        </a:lnSpc>
                        <a:spcAft>
                          <a:spcPts val="0"/>
                        </a:spcAft>
                      </a:pPr>
                      <a:r>
                        <a:rPr lang="ru-RU" sz="1200" b="1" dirty="0" smtClean="0">
                          <a:effectLst/>
                        </a:rPr>
                        <a:t>% исполнения</a:t>
                      </a:r>
                      <a:endParaRPr lang="ru-RU" sz="1200" b="1" dirty="0">
                        <a:effectLst/>
                        <a:latin typeface="Calibri"/>
                        <a:ea typeface="Times New Roman"/>
                        <a:cs typeface="Times New Roman"/>
                      </a:endParaRPr>
                    </a:p>
                  </a:txBody>
                  <a:tcPr marL="62313" marR="62313" marT="0" marB="0" anchor="ctr"/>
                </a:tc>
              </a:tr>
              <a:tr h="802394">
                <a:tc>
                  <a:txBody>
                    <a:bodyPr/>
                    <a:lstStyle/>
                    <a:p>
                      <a:pPr>
                        <a:lnSpc>
                          <a:spcPct val="115000"/>
                        </a:lnSpc>
                        <a:spcAft>
                          <a:spcPts val="0"/>
                        </a:spcAft>
                      </a:pPr>
                      <a:r>
                        <a:rPr lang="ru-RU" sz="1200" b="1" dirty="0">
                          <a:effectLst/>
                        </a:rPr>
                        <a:t>1. Субсидии </a:t>
                      </a:r>
                      <a:r>
                        <a:rPr lang="ru-RU" sz="1200" b="1" dirty="0" smtClean="0">
                          <a:effectLst/>
                        </a:rPr>
                        <a:t>бюджетным учреждениям на финансовое обеспечение муниципального задания на оказание муниципальных услуг</a:t>
                      </a:r>
                      <a:endParaRPr lang="ru-RU" sz="1200" b="1" dirty="0">
                        <a:effectLst/>
                        <a:latin typeface="Calibri"/>
                        <a:ea typeface="Times New Roman"/>
                        <a:cs typeface="Times New Roman"/>
                      </a:endParaRPr>
                    </a:p>
                  </a:txBody>
                  <a:tcPr marL="62313" marR="62313" marT="0" marB="0" anchor="ctr"/>
                </a:tc>
                <a:tc>
                  <a:txBody>
                    <a:bodyPr/>
                    <a:lstStyle/>
                    <a:p>
                      <a:pPr algn="ctr">
                        <a:lnSpc>
                          <a:spcPct val="115000"/>
                        </a:lnSpc>
                        <a:spcAft>
                          <a:spcPts val="0"/>
                        </a:spcAft>
                      </a:pPr>
                      <a:r>
                        <a:rPr lang="ru-RU" sz="1200" b="1" dirty="0" smtClean="0">
                          <a:effectLst/>
                          <a:latin typeface="+mj-lt"/>
                          <a:ea typeface="Times New Roman"/>
                          <a:cs typeface="Times New Roman"/>
                        </a:rPr>
                        <a:t>996,2</a:t>
                      </a:r>
                      <a:endParaRPr lang="ru-RU" sz="1200" b="1" dirty="0">
                        <a:effectLst/>
                        <a:latin typeface="+mj-lt"/>
                        <a:ea typeface="Times New Roman"/>
                        <a:cs typeface="Times New Roman"/>
                      </a:endParaRPr>
                    </a:p>
                  </a:txBody>
                  <a:tcPr marL="62313" marR="62313" marT="0" marB="0" anchor="ctr"/>
                </a:tc>
                <a:tc>
                  <a:txBody>
                    <a:bodyPr/>
                    <a:lstStyle/>
                    <a:p>
                      <a:pPr algn="ctr">
                        <a:lnSpc>
                          <a:spcPct val="115000"/>
                        </a:lnSpc>
                        <a:spcAft>
                          <a:spcPts val="0"/>
                        </a:spcAft>
                      </a:pPr>
                      <a:r>
                        <a:rPr lang="ru-RU" sz="1200" b="1" dirty="0" smtClean="0">
                          <a:effectLst/>
                          <a:latin typeface="+mj-lt"/>
                          <a:ea typeface="Times New Roman"/>
                          <a:cs typeface="Times New Roman"/>
                        </a:rPr>
                        <a:t>996,2</a:t>
                      </a:r>
                      <a:endParaRPr lang="ru-RU" sz="1200" b="1" dirty="0">
                        <a:effectLst/>
                        <a:latin typeface="+mj-lt"/>
                        <a:ea typeface="Times New Roman"/>
                        <a:cs typeface="Times New Roman"/>
                      </a:endParaRPr>
                    </a:p>
                  </a:txBody>
                  <a:tcPr marL="62313" marR="62313" marT="0" marB="0" anchor="ctr"/>
                </a:tc>
                <a:tc>
                  <a:txBody>
                    <a:bodyPr/>
                    <a:lstStyle/>
                    <a:p>
                      <a:pPr algn="ctr">
                        <a:lnSpc>
                          <a:spcPct val="115000"/>
                        </a:lnSpc>
                        <a:spcAft>
                          <a:spcPts val="0"/>
                        </a:spcAft>
                      </a:pPr>
                      <a:r>
                        <a:rPr lang="ru-RU" sz="1200" b="1" dirty="0" smtClean="0">
                          <a:effectLst/>
                          <a:latin typeface="+mj-lt"/>
                          <a:ea typeface="Times New Roman"/>
                          <a:cs typeface="Times New Roman"/>
                        </a:rPr>
                        <a:t>100,0</a:t>
                      </a:r>
                      <a:endParaRPr lang="ru-RU" sz="1200" b="1" dirty="0">
                        <a:effectLst/>
                        <a:latin typeface="+mj-lt"/>
                        <a:ea typeface="Times New Roman"/>
                        <a:cs typeface="Times New Roman"/>
                      </a:endParaRPr>
                    </a:p>
                  </a:txBody>
                  <a:tcPr marL="62313" marR="62313" marT="0" marB="0" anchor="ctr"/>
                </a:tc>
              </a:tr>
              <a:tr h="785181">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ru-RU" sz="1200" b="1" dirty="0" smtClean="0">
                          <a:effectLst/>
                        </a:rPr>
                        <a:t>2. Субсидии автономным  учреждениям</a:t>
                      </a:r>
                      <a:endParaRPr lang="ru-RU" sz="1200" b="1" dirty="0" smtClean="0">
                        <a:effectLst/>
                        <a:latin typeface="Calibri"/>
                        <a:ea typeface="Times New Roman"/>
                        <a:cs typeface="Times New Roman"/>
                      </a:endParaRPr>
                    </a:p>
                    <a:p>
                      <a:pPr marL="0" marR="0" indent="0" algn="l" defTabSz="914400" rtl="0" eaLnBrk="1" fontAlgn="auto" latinLnBrk="0" hangingPunct="1">
                        <a:lnSpc>
                          <a:spcPct val="115000"/>
                        </a:lnSpc>
                        <a:spcBef>
                          <a:spcPts val="0"/>
                        </a:spcBef>
                        <a:spcAft>
                          <a:spcPts val="0"/>
                        </a:spcAft>
                        <a:buClrTx/>
                        <a:buSzTx/>
                        <a:buFontTx/>
                        <a:buNone/>
                        <a:tabLst/>
                        <a:defRPr/>
                      </a:pPr>
                      <a:r>
                        <a:rPr lang="ru-RU" sz="1200" b="1" dirty="0" smtClean="0">
                          <a:effectLst/>
                        </a:rPr>
                        <a:t>на финансовое обеспечение муниципального задания на оказание муниципальных услуг</a:t>
                      </a:r>
                      <a:endParaRPr lang="ru-RU" sz="1200" b="1" dirty="0" smtClean="0">
                        <a:effectLst/>
                        <a:latin typeface="Calibri"/>
                        <a:ea typeface="Times New Roman"/>
                        <a:cs typeface="Times New Roman"/>
                      </a:endParaRPr>
                    </a:p>
                  </a:txBody>
                  <a:tcPr marL="62313" marR="62313" marT="0" marB="0" anchor="ctr"/>
                </a:tc>
                <a:tc>
                  <a:txBody>
                    <a:bodyPr/>
                    <a:lstStyle/>
                    <a:p>
                      <a:pPr algn="ctr">
                        <a:lnSpc>
                          <a:spcPct val="115000"/>
                        </a:lnSpc>
                        <a:spcAft>
                          <a:spcPts val="0"/>
                        </a:spcAft>
                      </a:pPr>
                      <a:r>
                        <a:rPr lang="ru-RU" sz="1200" b="1" dirty="0" smtClean="0">
                          <a:effectLst/>
                          <a:latin typeface="+mj-lt"/>
                          <a:ea typeface="Times New Roman"/>
                          <a:cs typeface="Times New Roman"/>
                        </a:rPr>
                        <a:t>279,0</a:t>
                      </a:r>
                      <a:endParaRPr lang="ru-RU" sz="1200" b="1" dirty="0">
                        <a:effectLst/>
                        <a:latin typeface="+mj-lt"/>
                        <a:ea typeface="Times New Roman"/>
                        <a:cs typeface="Times New Roman"/>
                      </a:endParaRPr>
                    </a:p>
                  </a:txBody>
                  <a:tcPr marL="62313" marR="62313" marT="0" marB="0" anchor="ctr"/>
                </a:tc>
                <a:tc>
                  <a:txBody>
                    <a:bodyPr/>
                    <a:lstStyle/>
                    <a:p>
                      <a:pPr algn="ctr">
                        <a:lnSpc>
                          <a:spcPct val="115000"/>
                        </a:lnSpc>
                        <a:spcAft>
                          <a:spcPts val="0"/>
                        </a:spcAft>
                      </a:pPr>
                      <a:r>
                        <a:rPr lang="ru-RU" sz="1200" b="1" dirty="0" smtClean="0">
                          <a:effectLst/>
                          <a:latin typeface="+mj-lt"/>
                          <a:ea typeface="Times New Roman"/>
                          <a:cs typeface="Times New Roman"/>
                        </a:rPr>
                        <a:t>279,0</a:t>
                      </a:r>
                      <a:endParaRPr lang="ru-RU" sz="1200" b="1" dirty="0">
                        <a:effectLst/>
                        <a:latin typeface="+mj-lt"/>
                        <a:ea typeface="Times New Roman"/>
                        <a:cs typeface="Times New Roman"/>
                      </a:endParaRPr>
                    </a:p>
                  </a:txBody>
                  <a:tcPr marL="62313" marR="62313" marT="0" marB="0" anchor="ctr"/>
                </a:tc>
                <a:tc>
                  <a:txBody>
                    <a:bodyPr/>
                    <a:lstStyle/>
                    <a:p>
                      <a:pPr algn="ctr">
                        <a:lnSpc>
                          <a:spcPct val="115000"/>
                        </a:lnSpc>
                        <a:spcAft>
                          <a:spcPts val="0"/>
                        </a:spcAft>
                      </a:pPr>
                      <a:r>
                        <a:rPr lang="ru-RU" sz="1200" b="1" dirty="0" smtClean="0">
                          <a:effectLst/>
                          <a:latin typeface="+mj-lt"/>
                          <a:ea typeface="Times New Roman"/>
                          <a:cs typeface="Times New Roman"/>
                        </a:rPr>
                        <a:t>100,0</a:t>
                      </a:r>
                      <a:endParaRPr lang="ru-RU" sz="1200" b="1" dirty="0">
                        <a:effectLst/>
                        <a:latin typeface="+mj-lt"/>
                        <a:ea typeface="Times New Roman"/>
                        <a:cs typeface="Times New Roman"/>
                      </a:endParaRPr>
                    </a:p>
                  </a:txBody>
                  <a:tcPr marL="62313" marR="62313" marT="0" marB="0" anchor="ctr"/>
                </a:tc>
              </a:tr>
              <a:tr h="443638">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ru-RU" sz="1200" b="1" dirty="0">
                          <a:effectLst/>
                        </a:rPr>
                        <a:t>3.  </a:t>
                      </a:r>
                      <a:r>
                        <a:rPr lang="ru-RU" sz="1200" b="1" dirty="0" smtClean="0">
                          <a:effectLst/>
                        </a:rPr>
                        <a:t>Субсидии бюджетным учреждениям на </a:t>
                      </a:r>
                      <a:r>
                        <a:rPr lang="ru-RU" sz="1200" b="1" dirty="0">
                          <a:effectLst/>
                        </a:rPr>
                        <a:t>иные </a:t>
                      </a:r>
                      <a:r>
                        <a:rPr lang="ru-RU" sz="1200" b="1" dirty="0" smtClean="0">
                          <a:effectLst/>
                        </a:rPr>
                        <a:t>цели</a:t>
                      </a:r>
                      <a:endParaRPr lang="ru-RU" sz="1200" b="1" dirty="0">
                        <a:effectLst/>
                        <a:latin typeface="Calibri"/>
                        <a:ea typeface="Times New Roman"/>
                        <a:cs typeface="Times New Roman"/>
                      </a:endParaRPr>
                    </a:p>
                  </a:txBody>
                  <a:tcPr marL="62313" marR="62313" marT="0" marB="0" anchor="ctr"/>
                </a:tc>
                <a:tc>
                  <a:txBody>
                    <a:bodyPr/>
                    <a:lstStyle/>
                    <a:p>
                      <a:pPr algn="ctr">
                        <a:lnSpc>
                          <a:spcPct val="115000"/>
                        </a:lnSpc>
                        <a:spcAft>
                          <a:spcPts val="0"/>
                        </a:spcAft>
                      </a:pPr>
                      <a:r>
                        <a:rPr lang="ru-RU" sz="1200" b="1" dirty="0" smtClean="0">
                          <a:effectLst/>
                          <a:latin typeface="+mj-lt"/>
                          <a:ea typeface="Times New Roman"/>
                          <a:cs typeface="Times New Roman"/>
                        </a:rPr>
                        <a:t>135,0</a:t>
                      </a:r>
                      <a:endParaRPr lang="ru-RU" sz="1200" b="1" dirty="0">
                        <a:effectLst/>
                        <a:latin typeface="+mj-lt"/>
                        <a:ea typeface="Times New Roman"/>
                        <a:cs typeface="Times New Roman"/>
                      </a:endParaRPr>
                    </a:p>
                  </a:txBody>
                  <a:tcPr marL="62313" marR="62313" marT="0" marB="0" anchor="ctr"/>
                </a:tc>
                <a:tc>
                  <a:txBody>
                    <a:bodyPr/>
                    <a:lstStyle/>
                    <a:p>
                      <a:pPr algn="ctr">
                        <a:lnSpc>
                          <a:spcPct val="115000"/>
                        </a:lnSpc>
                        <a:spcAft>
                          <a:spcPts val="0"/>
                        </a:spcAft>
                      </a:pPr>
                      <a:r>
                        <a:rPr lang="ru-RU" sz="1200" b="1" dirty="0" smtClean="0">
                          <a:effectLst/>
                          <a:latin typeface="+mj-lt"/>
                          <a:ea typeface="Times New Roman"/>
                          <a:cs typeface="Times New Roman"/>
                        </a:rPr>
                        <a:t>125,9</a:t>
                      </a:r>
                      <a:endParaRPr lang="ru-RU" sz="1200" b="1" dirty="0">
                        <a:effectLst/>
                        <a:latin typeface="+mj-lt"/>
                        <a:ea typeface="Times New Roman"/>
                        <a:cs typeface="Times New Roman"/>
                      </a:endParaRPr>
                    </a:p>
                  </a:txBody>
                  <a:tcPr marL="62313" marR="62313" marT="0" marB="0" anchor="ctr"/>
                </a:tc>
                <a:tc>
                  <a:txBody>
                    <a:bodyPr/>
                    <a:lstStyle/>
                    <a:p>
                      <a:pPr algn="ctr">
                        <a:lnSpc>
                          <a:spcPct val="115000"/>
                        </a:lnSpc>
                        <a:spcAft>
                          <a:spcPts val="0"/>
                        </a:spcAft>
                      </a:pPr>
                      <a:r>
                        <a:rPr lang="ru-RU" sz="1200" b="1" dirty="0" smtClean="0">
                          <a:effectLst/>
                          <a:latin typeface="+mj-lt"/>
                          <a:ea typeface="Times New Roman"/>
                          <a:cs typeface="Times New Roman"/>
                        </a:rPr>
                        <a:t>93,2</a:t>
                      </a:r>
                      <a:endParaRPr lang="ru-RU" sz="1200" b="1" dirty="0">
                        <a:effectLst/>
                        <a:latin typeface="+mj-lt"/>
                        <a:ea typeface="Times New Roman"/>
                        <a:cs typeface="Times New Roman"/>
                      </a:endParaRPr>
                    </a:p>
                  </a:txBody>
                  <a:tcPr marL="62313" marR="62313" marT="0" marB="0" anchor="ctr"/>
                </a:tc>
              </a:tr>
              <a:tr h="416912">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ru-RU" sz="1200" b="1" dirty="0">
                          <a:effectLst/>
                        </a:rPr>
                        <a:t>4. Субсидии </a:t>
                      </a:r>
                      <a:r>
                        <a:rPr lang="ru-RU" sz="1200" b="1" dirty="0" smtClean="0">
                          <a:effectLst/>
                        </a:rPr>
                        <a:t>автономным учреждениям на </a:t>
                      </a:r>
                      <a:r>
                        <a:rPr lang="ru-RU" sz="1200" b="1" dirty="0">
                          <a:effectLst/>
                        </a:rPr>
                        <a:t>иные </a:t>
                      </a:r>
                      <a:r>
                        <a:rPr lang="ru-RU" sz="1200" b="1" dirty="0" smtClean="0">
                          <a:effectLst/>
                        </a:rPr>
                        <a:t>цели</a:t>
                      </a:r>
                      <a:endParaRPr lang="ru-RU" sz="1200" b="1" dirty="0">
                        <a:effectLst/>
                        <a:latin typeface="Calibri"/>
                        <a:ea typeface="Times New Roman"/>
                        <a:cs typeface="Times New Roman"/>
                      </a:endParaRPr>
                    </a:p>
                  </a:txBody>
                  <a:tcPr marL="62313" marR="62313" marT="0" marB="0" anchor="ctr"/>
                </a:tc>
                <a:tc>
                  <a:txBody>
                    <a:bodyPr/>
                    <a:lstStyle/>
                    <a:p>
                      <a:pPr algn="ctr">
                        <a:lnSpc>
                          <a:spcPct val="115000"/>
                        </a:lnSpc>
                        <a:spcAft>
                          <a:spcPts val="0"/>
                        </a:spcAft>
                      </a:pPr>
                      <a:r>
                        <a:rPr lang="ru-RU" sz="1200" b="1" dirty="0" smtClean="0">
                          <a:effectLst/>
                          <a:latin typeface="+mj-lt"/>
                          <a:ea typeface="Times New Roman"/>
                          <a:cs typeface="Times New Roman"/>
                        </a:rPr>
                        <a:t>12,2</a:t>
                      </a:r>
                      <a:endParaRPr lang="ru-RU" sz="1200" b="1" dirty="0">
                        <a:effectLst/>
                        <a:latin typeface="+mj-lt"/>
                        <a:ea typeface="Times New Roman"/>
                        <a:cs typeface="Times New Roman"/>
                      </a:endParaRPr>
                    </a:p>
                  </a:txBody>
                  <a:tcPr marL="62313" marR="62313" marT="0" marB="0" anchor="ctr"/>
                </a:tc>
                <a:tc>
                  <a:txBody>
                    <a:bodyPr/>
                    <a:lstStyle/>
                    <a:p>
                      <a:pPr algn="ctr">
                        <a:lnSpc>
                          <a:spcPct val="115000"/>
                        </a:lnSpc>
                        <a:spcAft>
                          <a:spcPts val="0"/>
                        </a:spcAft>
                      </a:pPr>
                      <a:r>
                        <a:rPr lang="ru-RU" sz="1200" b="1" dirty="0" smtClean="0">
                          <a:effectLst/>
                          <a:latin typeface="+mj-lt"/>
                          <a:ea typeface="Times New Roman"/>
                          <a:cs typeface="Times New Roman"/>
                        </a:rPr>
                        <a:t>12,2</a:t>
                      </a:r>
                      <a:endParaRPr lang="ru-RU" sz="1200" b="1" dirty="0">
                        <a:effectLst/>
                        <a:latin typeface="+mj-lt"/>
                        <a:ea typeface="Times New Roman"/>
                        <a:cs typeface="Times New Roman"/>
                      </a:endParaRPr>
                    </a:p>
                  </a:txBody>
                  <a:tcPr marL="62313" marR="62313" marT="0" marB="0" anchor="ctr"/>
                </a:tc>
                <a:tc>
                  <a:txBody>
                    <a:bodyPr/>
                    <a:lstStyle/>
                    <a:p>
                      <a:pPr algn="ctr">
                        <a:lnSpc>
                          <a:spcPct val="115000"/>
                        </a:lnSpc>
                        <a:spcAft>
                          <a:spcPts val="0"/>
                        </a:spcAft>
                      </a:pPr>
                      <a:r>
                        <a:rPr lang="ru-RU" sz="1200" b="1" dirty="0" smtClean="0">
                          <a:effectLst/>
                          <a:latin typeface="+mj-lt"/>
                          <a:ea typeface="Times New Roman"/>
                          <a:cs typeface="Times New Roman"/>
                        </a:rPr>
                        <a:t>100,0</a:t>
                      </a:r>
                      <a:endParaRPr lang="ru-RU" sz="1200" b="1" dirty="0">
                        <a:effectLst/>
                        <a:latin typeface="+mj-lt"/>
                        <a:ea typeface="Times New Roman"/>
                        <a:cs typeface="Times New Roman"/>
                      </a:endParaRPr>
                    </a:p>
                  </a:txBody>
                  <a:tcPr marL="62313" marR="62313" marT="0" marB="0" anchor="ctr"/>
                </a:tc>
              </a:tr>
              <a:tr h="1004743">
                <a:tc>
                  <a:txBody>
                    <a:bodyPr/>
                    <a:lstStyle/>
                    <a:p>
                      <a:pPr>
                        <a:lnSpc>
                          <a:spcPct val="115000"/>
                        </a:lnSpc>
                        <a:spcAft>
                          <a:spcPts val="0"/>
                        </a:spcAft>
                      </a:pPr>
                      <a:r>
                        <a:rPr lang="ru-RU" sz="1200" b="1" dirty="0" smtClean="0">
                          <a:effectLst/>
                        </a:rPr>
                        <a:t>5. Субсидии некоммерческим организациям (за исключением государственных (муниципальных) учреждений)</a:t>
                      </a:r>
                      <a:endParaRPr lang="ru-RU" sz="1200" b="1" dirty="0">
                        <a:effectLst/>
                        <a:latin typeface="Calibri"/>
                        <a:ea typeface="Times New Roman"/>
                        <a:cs typeface="Times New Roman"/>
                      </a:endParaRPr>
                    </a:p>
                  </a:txBody>
                  <a:tcPr marL="62313" marR="62313" marT="0" marB="0" anchor="ctr"/>
                </a:tc>
                <a:tc>
                  <a:txBody>
                    <a:bodyPr/>
                    <a:lstStyle/>
                    <a:p>
                      <a:pPr algn="ctr">
                        <a:lnSpc>
                          <a:spcPct val="115000"/>
                        </a:lnSpc>
                        <a:spcAft>
                          <a:spcPts val="0"/>
                        </a:spcAft>
                      </a:pPr>
                      <a:r>
                        <a:rPr lang="ru-RU" sz="1200" b="1" dirty="0" smtClean="0">
                          <a:solidFill>
                            <a:schemeClr val="tx1"/>
                          </a:solidFill>
                          <a:effectLst/>
                          <a:latin typeface="+mj-lt"/>
                          <a:ea typeface="Times New Roman"/>
                          <a:cs typeface="Times New Roman"/>
                        </a:rPr>
                        <a:t>2,7</a:t>
                      </a:r>
                      <a:endParaRPr lang="ru-RU" sz="1200" b="1" dirty="0">
                        <a:solidFill>
                          <a:schemeClr val="tx1"/>
                        </a:solidFill>
                        <a:effectLst/>
                        <a:latin typeface="+mj-lt"/>
                        <a:ea typeface="Times New Roman"/>
                        <a:cs typeface="Times New Roman"/>
                      </a:endParaRPr>
                    </a:p>
                  </a:txBody>
                  <a:tcPr marL="62313" marR="62313" marT="0" marB="0" anchor="ctr"/>
                </a:tc>
                <a:tc>
                  <a:txBody>
                    <a:bodyPr/>
                    <a:lstStyle/>
                    <a:p>
                      <a:pPr algn="ctr">
                        <a:lnSpc>
                          <a:spcPct val="115000"/>
                        </a:lnSpc>
                        <a:spcAft>
                          <a:spcPts val="0"/>
                        </a:spcAft>
                      </a:pPr>
                      <a:r>
                        <a:rPr lang="ru-RU" sz="1200" b="1" dirty="0" smtClean="0">
                          <a:solidFill>
                            <a:schemeClr val="tx1"/>
                          </a:solidFill>
                          <a:effectLst/>
                          <a:latin typeface="+mj-lt"/>
                          <a:ea typeface="Times New Roman"/>
                          <a:cs typeface="Times New Roman"/>
                        </a:rPr>
                        <a:t>2,7</a:t>
                      </a:r>
                      <a:endParaRPr lang="ru-RU" sz="1200" b="1" dirty="0">
                        <a:solidFill>
                          <a:schemeClr val="tx1"/>
                        </a:solidFill>
                        <a:effectLst/>
                        <a:latin typeface="+mj-lt"/>
                        <a:ea typeface="Times New Roman"/>
                        <a:cs typeface="Times New Roman"/>
                      </a:endParaRPr>
                    </a:p>
                  </a:txBody>
                  <a:tcPr marL="62313" marR="62313" marT="0" marB="0" anchor="ctr"/>
                </a:tc>
                <a:tc>
                  <a:txBody>
                    <a:bodyPr/>
                    <a:lstStyle/>
                    <a:p>
                      <a:pPr algn="ctr">
                        <a:lnSpc>
                          <a:spcPct val="115000"/>
                        </a:lnSpc>
                        <a:spcAft>
                          <a:spcPts val="0"/>
                        </a:spcAft>
                      </a:pPr>
                      <a:r>
                        <a:rPr lang="ru-RU" sz="1200" b="1" dirty="0" smtClean="0">
                          <a:effectLst/>
                          <a:latin typeface="+mj-lt"/>
                          <a:ea typeface="Times New Roman"/>
                          <a:cs typeface="Times New Roman"/>
                        </a:rPr>
                        <a:t>100,0</a:t>
                      </a:r>
                      <a:endParaRPr lang="ru-RU" sz="1200" b="1" dirty="0">
                        <a:effectLst/>
                        <a:latin typeface="+mj-lt"/>
                        <a:ea typeface="Times New Roman"/>
                        <a:cs typeface="Times New Roman"/>
                      </a:endParaRPr>
                    </a:p>
                  </a:txBody>
                  <a:tcPr marL="62313" marR="62313" marT="0" marB="0" anchor="ctr"/>
                </a:tc>
              </a:tr>
              <a:tr h="393893">
                <a:tc>
                  <a:txBody>
                    <a:bodyPr/>
                    <a:lstStyle/>
                    <a:p>
                      <a:pPr>
                        <a:lnSpc>
                          <a:spcPct val="115000"/>
                        </a:lnSpc>
                        <a:spcAft>
                          <a:spcPts val="0"/>
                        </a:spcAft>
                      </a:pPr>
                      <a:r>
                        <a:rPr lang="ru-RU" sz="1200" b="1" dirty="0">
                          <a:effectLst/>
                        </a:rPr>
                        <a:t>Всего предоставлено субсидий  учреждениям</a:t>
                      </a:r>
                      <a:endParaRPr lang="ru-RU" sz="1200" b="1" dirty="0">
                        <a:effectLst/>
                        <a:latin typeface="Calibri"/>
                        <a:ea typeface="Times New Roman"/>
                        <a:cs typeface="Times New Roman"/>
                      </a:endParaRPr>
                    </a:p>
                  </a:txBody>
                  <a:tcPr marL="62313" marR="62313" marT="0" marB="0" anchor="ctr"/>
                </a:tc>
                <a:tc>
                  <a:txBody>
                    <a:bodyPr/>
                    <a:lstStyle/>
                    <a:p>
                      <a:pPr algn="ctr">
                        <a:lnSpc>
                          <a:spcPct val="115000"/>
                        </a:lnSpc>
                        <a:spcAft>
                          <a:spcPts val="0"/>
                        </a:spcAft>
                      </a:pPr>
                      <a:r>
                        <a:rPr lang="ru-RU" sz="1200" b="1" dirty="0" smtClean="0">
                          <a:effectLst/>
                          <a:latin typeface="+mj-lt"/>
                          <a:ea typeface="Times New Roman"/>
                          <a:cs typeface="Times New Roman"/>
                        </a:rPr>
                        <a:t>1425,1</a:t>
                      </a:r>
                      <a:endParaRPr lang="ru-RU" sz="1200" b="1" dirty="0">
                        <a:effectLst/>
                        <a:latin typeface="+mj-lt"/>
                        <a:ea typeface="Times New Roman"/>
                        <a:cs typeface="Times New Roman"/>
                      </a:endParaRPr>
                    </a:p>
                  </a:txBody>
                  <a:tcPr marL="62313" marR="62313" marT="0" marB="0" anchor="ctr"/>
                </a:tc>
                <a:tc>
                  <a:txBody>
                    <a:bodyPr/>
                    <a:lstStyle/>
                    <a:p>
                      <a:pPr algn="ctr">
                        <a:lnSpc>
                          <a:spcPct val="115000"/>
                        </a:lnSpc>
                        <a:spcAft>
                          <a:spcPts val="0"/>
                        </a:spcAft>
                      </a:pPr>
                      <a:r>
                        <a:rPr lang="ru-RU" sz="1200" b="1" dirty="0" smtClean="0">
                          <a:effectLst/>
                          <a:latin typeface="+mj-lt"/>
                          <a:ea typeface="Times New Roman"/>
                          <a:cs typeface="Times New Roman"/>
                        </a:rPr>
                        <a:t>1 416,0</a:t>
                      </a:r>
                      <a:endParaRPr lang="ru-RU" sz="1200" b="1" dirty="0">
                        <a:effectLst/>
                        <a:latin typeface="+mj-lt"/>
                        <a:ea typeface="Times New Roman"/>
                        <a:cs typeface="Times New Roman"/>
                      </a:endParaRPr>
                    </a:p>
                  </a:txBody>
                  <a:tcPr marL="62313" marR="62313" marT="0" marB="0" anchor="ctr"/>
                </a:tc>
                <a:tc>
                  <a:txBody>
                    <a:bodyPr/>
                    <a:lstStyle/>
                    <a:p>
                      <a:pPr algn="ctr">
                        <a:lnSpc>
                          <a:spcPct val="115000"/>
                        </a:lnSpc>
                        <a:spcAft>
                          <a:spcPts val="0"/>
                        </a:spcAft>
                      </a:pPr>
                      <a:r>
                        <a:rPr lang="ru-RU" sz="1200" b="1" dirty="0" smtClean="0">
                          <a:effectLst/>
                          <a:latin typeface="+mj-lt"/>
                          <a:ea typeface="Times New Roman"/>
                          <a:cs typeface="Times New Roman"/>
                        </a:rPr>
                        <a:t>99,4</a:t>
                      </a:r>
                      <a:endParaRPr lang="ru-RU" sz="1200" b="1" dirty="0">
                        <a:effectLst/>
                        <a:latin typeface="+mj-lt"/>
                        <a:ea typeface="Times New Roman"/>
                        <a:cs typeface="Times New Roman"/>
                      </a:endParaRPr>
                    </a:p>
                  </a:txBody>
                  <a:tcPr marL="62313" marR="62313" marT="0" marB="0" anchor="ctr"/>
                </a:tc>
              </a:tr>
            </a:tbl>
          </a:graphicData>
        </a:graphic>
      </p:graphicFrame>
      <p:sp>
        <p:nvSpPr>
          <p:cNvPr id="5" name="Номер слайда 4"/>
          <p:cNvSpPr>
            <a:spLocks noGrp="1"/>
          </p:cNvSpPr>
          <p:nvPr>
            <p:ph type="sldNum" sz="quarter" idx="12"/>
          </p:nvPr>
        </p:nvSpPr>
        <p:spPr>
          <a:xfrm>
            <a:off x="4754880" y="6407945"/>
            <a:ext cx="396240" cy="365125"/>
          </a:xfrm>
        </p:spPr>
        <p:txBody>
          <a:bodyPr/>
          <a:lstStyle/>
          <a:p>
            <a:fld id="{DCD830A9-5F17-466D-9E40-1E5E06F64CC0}" type="slidenum">
              <a:rPr lang="ru-RU" smtClean="0"/>
              <a:pPr/>
              <a:t>22</a:t>
            </a:fld>
            <a:endParaRPr lang="ru-RU" dirty="0"/>
          </a:p>
        </p:txBody>
      </p:sp>
      <p:sp>
        <p:nvSpPr>
          <p:cNvPr id="6" name="TextBox 5"/>
          <p:cNvSpPr txBox="1"/>
          <p:nvPr/>
        </p:nvSpPr>
        <p:spPr>
          <a:xfrm>
            <a:off x="8307373" y="905541"/>
            <a:ext cx="1716192" cy="369332"/>
          </a:xfrm>
          <a:prstGeom prst="rect">
            <a:avLst/>
          </a:prstGeom>
          <a:noFill/>
        </p:spPr>
        <p:txBody>
          <a:bodyPr wrap="square" rtlCol="0">
            <a:spAutoFit/>
          </a:bodyPr>
          <a:lstStyle/>
          <a:p>
            <a:r>
              <a:rPr lang="ru-RU" sz="1400" b="1" dirty="0" smtClean="0"/>
              <a:t>млн.</a:t>
            </a:r>
            <a:r>
              <a:rPr lang="ru-RU" b="1" dirty="0" smtClean="0"/>
              <a:t> </a:t>
            </a:r>
            <a:r>
              <a:rPr lang="ru-RU" sz="1400" b="1" dirty="0" smtClean="0"/>
              <a:t>руб</a:t>
            </a:r>
            <a:r>
              <a:rPr lang="ru-RU" b="1" dirty="0" smtClean="0"/>
              <a:t>.</a:t>
            </a:r>
            <a:endParaRPr lang="ru-RU" b="1" dirty="0"/>
          </a:p>
        </p:txBody>
      </p:sp>
    </p:spTree>
    <p:extLst>
      <p:ext uri="{BB962C8B-B14F-4D97-AF65-F5344CB8AC3E}">
        <p14:creationId xmlns:p14="http://schemas.microsoft.com/office/powerpoint/2010/main" val="292716395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88504" y="404664"/>
            <a:ext cx="8915400" cy="778098"/>
          </a:xfrm>
          <a:effectLst/>
        </p:spPr>
        <p:txBody>
          <a:bodyPr>
            <a:normAutofit/>
          </a:bodyPr>
          <a:lstStyle/>
          <a:p>
            <a:pPr marL="0" indent="0" algn="ctr">
              <a:lnSpc>
                <a:spcPts val="2500"/>
              </a:lnSpc>
              <a:buNone/>
            </a:pPr>
            <a:r>
              <a:rPr lang="ru-RU" sz="2000" dirty="0">
                <a:solidFill>
                  <a:schemeClr val="tx1"/>
                </a:solidFill>
                <a:effectLst>
                  <a:glow>
                    <a:schemeClr val="bg1"/>
                  </a:glow>
                </a:effectLst>
                <a:latin typeface="Times New Roman" pitchFamily="18" charset="0"/>
              </a:rPr>
              <a:t>Капитальные вложения в объекты </a:t>
            </a:r>
            <a:r>
              <a:rPr lang="ru-RU" sz="2000" dirty="0" smtClean="0">
                <a:solidFill>
                  <a:schemeClr val="tx1"/>
                </a:solidFill>
                <a:effectLst>
                  <a:glow>
                    <a:schemeClr val="bg1"/>
                  </a:glow>
                </a:effectLst>
                <a:latin typeface="Times New Roman" pitchFamily="18" charset="0"/>
              </a:rPr>
              <a:t>муниципальной собственности по отраслям за </a:t>
            </a:r>
            <a:r>
              <a:rPr lang="ru-RU" sz="2000" b="1" dirty="0" smtClean="0">
                <a:solidFill>
                  <a:schemeClr val="tx1"/>
                </a:solidFill>
                <a:effectLst>
                  <a:glow>
                    <a:schemeClr val="bg1"/>
                  </a:glow>
                </a:effectLst>
                <a:latin typeface="Times New Roman" pitchFamily="18" charset="0"/>
              </a:rPr>
              <a:t>2019 год</a:t>
            </a:r>
            <a:endParaRPr lang="ru-RU" sz="2000" b="1" dirty="0">
              <a:solidFill>
                <a:schemeClr val="tx1"/>
              </a:solidFill>
              <a:effectLst>
                <a:glow>
                  <a:schemeClr val="bg1"/>
                </a:glow>
              </a:effectLst>
              <a:latin typeface="Times New Roman" pitchFamily="18" charset="0"/>
            </a:endParaRPr>
          </a:p>
        </p:txBody>
      </p:sp>
      <p:graphicFrame>
        <p:nvGraphicFramePr>
          <p:cNvPr id="5" name="Объект 4"/>
          <p:cNvGraphicFramePr>
            <a:graphicFrameLocks noGrp="1"/>
          </p:cNvGraphicFramePr>
          <p:nvPr>
            <p:ph idx="1"/>
            <p:extLst>
              <p:ext uri="{D42A27DB-BD31-4B8C-83A1-F6EECF244321}">
                <p14:modId xmlns:p14="http://schemas.microsoft.com/office/powerpoint/2010/main" val="3585704853"/>
              </p:ext>
            </p:extLst>
          </p:nvPr>
        </p:nvGraphicFramePr>
        <p:xfrm>
          <a:off x="560512" y="1412776"/>
          <a:ext cx="8915400" cy="4752528"/>
        </p:xfrm>
        <a:graphic>
          <a:graphicData uri="http://schemas.openxmlformats.org/drawingml/2006/chart">
            <c:chart xmlns:c="http://schemas.openxmlformats.org/drawingml/2006/chart" xmlns:r="http://schemas.openxmlformats.org/officeDocument/2006/relationships" r:id="rId2"/>
          </a:graphicData>
        </a:graphic>
      </p:graphicFrame>
      <p:sp>
        <p:nvSpPr>
          <p:cNvPr id="4" name="Номер слайда 3"/>
          <p:cNvSpPr>
            <a:spLocks noGrp="1"/>
          </p:cNvSpPr>
          <p:nvPr>
            <p:ph type="sldNum" sz="quarter" idx="12"/>
          </p:nvPr>
        </p:nvSpPr>
        <p:spPr>
          <a:xfrm>
            <a:off x="4754880" y="6407945"/>
            <a:ext cx="396240" cy="365125"/>
          </a:xfrm>
        </p:spPr>
        <p:txBody>
          <a:bodyPr/>
          <a:lstStyle/>
          <a:p>
            <a:fld id="{DCD830A9-5F17-466D-9E40-1E5E06F64CC0}" type="slidenum">
              <a:rPr lang="ru-RU" smtClean="0"/>
              <a:pPr/>
              <a:t>23</a:t>
            </a:fld>
            <a:endParaRPr lang="ru-RU" dirty="0"/>
          </a:p>
        </p:txBody>
      </p:sp>
    </p:spTree>
    <p:extLst>
      <p:ext uri="{BB962C8B-B14F-4D97-AF65-F5344CB8AC3E}">
        <p14:creationId xmlns:p14="http://schemas.microsoft.com/office/powerpoint/2010/main" val="397126714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560513" y="260648"/>
            <a:ext cx="8784976" cy="432048"/>
          </a:xfrm>
        </p:spPr>
        <p:txBody>
          <a:bodyPr>
            <a:noAutofit/>
          </a:bodyPr>
          <a:lstStyle/>
          <a:p>
            <a:pPr marL="0" indent="0" algn="ctr">
              <a:buNone/>
            </a:pPr>
            <a:r>
              <a:rPr lang="ru-RU" sz="1800" dirty="0">
                <a:solidFill>
                  <a:schemeClr val="tx1"/>
                </a:solidFill>
                <a:effectLst/>
              </a:rPr>
              <a:t>Капитальные вложения в объекты </a:t>
            </a:r>
            <a:r>
              <a:rPr lang="ru-RU" sz="1800" dirty="0" smtClean="0">
                <a:solidFill>
                  <a:schemeClr val="tx1"/>
                </a:solidFill>
                <a:effectLst/>
              </a:rPr>
              <a:t>муниципальной собственности за 2019 год</a:t>
            </a:r>
            <a:endParaRPr lang="ru-RU" sz="1800" dirty="0">
              <a:solidFill>
                <a:schemeClr val="tx1"/>
              </a:solidFill>
              <a:effectLst/>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4174945554"/>
              </p:ext>
            </p:extLst>
          </p:nvPr>
        </p:nvGraphicFramePr>
        <p:xfrm>
          <a:off x="704528" y="1052735"/>
          <a:ext cx="8580954" cy="5112568"/>
        </p:xfrm>
        <a:graphic>
          <a:graphicData uri="http://schemas.openxmlformats.org/drawingml/2006/table">
            <a:tbl>
              <a:tblPr firstRow="1" bandRow="1">
                <a:tableStyleId>{5940675A-B579-460E-94D1-54222C63F5DA}</a:tableStyleId>
              </a:tblPr>
              <a:tblGrid>
                <a:gridCol w="618447"/>
                <a:gridCol w="5952554"/>
                <a:gridCol w="2009953"/>
              </a:tblGrid>
              <a:tr h="662503">
                <a:tc>
                  <a:txBody>
                    <a:bodyPr/>
                    <a:lstStyle/>
                    <a:p>
                      <a:pPr algn="ctr"/>
                      <a:r>
                        <a:rPr lang="ru-RU" sz="1200" dirty="0" smtClean="0"/>
                        <a:t>№</a:t>
                      </a:r>
                    </a:p>
                    <a:p>
                      <a:pPr algn="ctr"/>
                      <a:r>
                        <a:rPr lang="ru-RU" sz="1200" dirty="0" smtClean="0"/>
                        <a:t>п/п</a:t>
                      </a:r>
                      <a:endParaRPr lang="ru-RU" sz="1200" dirty="0"/>
                    </a:p>
                  </a:txBody>
                  <a:tcPr marL="99060" marR="99060" anchor="ctr"/>
                </a:tc>
                <a:tc>
                  <a:txBody>
                    <a:bodyPr/>
                    <a:lstStyle/>
                    <a:p>
                      <a:pPr algn="ctr"/>
                      <a:r>
                        <a:rPr lang="ru-RU" sz="1200" dirty="0" smtClean="0"/>
                        <a:t>Наименование объекта/мероприятия</a:t>
                      </a:r>
                      <a:endParaRPr lang="ru-RU" sz="1200" dirty="0"/>
                    </a:p>
                  </a:txBody>
                  <a:tcPr marL="99060" marR="99060" anchor="ctr"/>
                </a:tc>
                <a:tc>
                  <a:txBody>
                    <a:bodyPr/>
                    <a:lstStyle/>
                    <a:p>
                      <a:pPr algn="ctr"/>
                      <a:r>
                        <a:rPr lang="ru-RU" sz="1200" dirty="0" smtClean="0"/>
                        <a:t>Объем финансирования, тыс. руб.</a:t>
                      </a:r>
                      <a:endParaRPr lang="ru-RU" sz="1200" dirty="0"/>
                    </a:p>
                  </a:txBody>
                  <a:tcPr marL="99060" marR="99060" anchor="ctr"/>
                </a:tc>
              </a:tr>
              <a:tr h="744343">
                <a:tc>
                  <a:txBody>
                    <a:bodyPr/>
                    <a:lstStyle/>
                    <a:p>
                      <a:pPr algn="ctr"/>
                      <a:r>
                        <a:rPr lang="ru-RU" sz="1200" dirty="0" smtClean="0"/>
                        <a:t>1</a:t>
                      </a:r>
                      <a:endParaRPr lang="ru-RU" sz="1200" dirty="0"/>
                    </a:p>
                  </a:txBody>
                  <a:tcPr marL="99060" marR="99060" anchor="ctr"/>
                </a:tc>
                <a:tc>
                  <a:txBody>
                    <a:bodyPr/>
                    <a:lstStyle/>
                    <a:p>
                      <a:pPr marL="0" marR="0" lvl="0" indent="0" algn="l" defTabSz="914400" rtl="0" eaLnBrk="1" fontAlgn="auto" latinLnBrk="0" hangingPunct="1">
                        <a:lnSpc>
                          <a:spcPct val="115000"/>
                        </a:lnSpc>
                        <a:spcBef>
                          <a:spcPts val="0"/>
                        </a:spcBef>
                        <a:spcAft>
                          <a:spcPts val="0"/>
                        </a:spcAft>
                        <a:buClr>
                          <a:srgbClr val="C00000"/>
                        </a:buClr>
                        <a:buSzTx/>
                        <a:buFont typeface="Wingdings" pitchFamily="2" charset="2"/>
                        <a:buNone/>
                        <a:tabLst/>
                        <a:defRPr/>
                      </a:pPr>
                      <a:r>
                        <a:rPr lang="ru-RU" sz="1200" b="0" i="0" dirty="0" smtClean="0">
                          <a:solidFill>
                            <a:schemeClr val="tx1"/>
                          </a:solidFill>
                          <a:effectLst/>
                          <a:latin typeface="Times New Roman" pitchFamily="18" charset="0"/>
                          <a:cs typeface="Times New Roman" pitchFamily="18" charset="0"/>
                        </a:rPr>
                        <a:t>Строительство здания врача общей практики в х. </a:t>
                      </a:r>
                      <a:r>
                        <a:rPr lang="ru-RU" sz="1200" b="0" i="0" dirty="0" err="1" smtClean="0">
                          <a:solidFill>
                            <a:schemeClr val="tx1"/>
                          </a:solidFill>
                          <a:effectLst/>
                          <a:latin typeface="Times New Roman" pitchFamily="18" charset="0"/>
                          <a:cs typeface="Times New Roman" pitchFamily="18" charset="0"/>
                        </a:rPr>
                        <a:t>Лосево</a:t>
                      </a:r>
                      <a:r>
                        <a:rPr lang="ru-RU" sz="1200" b="0" i="0" dirty="0" smtClean="0">
                          <a:solidFill>
                            <a:schemeClr val="tx1"/>
                          </a:solidFill>
                          <a:effectLst/>
                          <a:latin typeface="Times New Roman" pitchFamily="18" charset="0"/>
                          <a:cs typeface="Times New Roman" pitchFamily="18" charset="0"/>
                        </a:rPr>
                        <a:t> Кавказского района (подготовка п</a:t>
                      </a:r>
                      <a:r>
                        <a:rPr lang="ru-RU" sz="1200" b="0" i="0" dirty="0" smtClean="0">
                          <a:solidFill>
                            <a:schemeClr val="tx1"/>
                          </a:solidFill>
                          <a:effectLst/>
                          <a:latin typeface="Times New Roman" pitchFamily="18" charset="0"/>
                          <a:ea typeface="Times New Roman"/>
                          <a:cs typeface="Times New Roman" pitchFamily="18" charset="0"/>
                        </a:rPr>
                        <a:t>роектно-сметной</a:t>
                      </a:r>
                      <a:r>
                        <a:rPr lang="ru-RU" sz="1200" b="0" i="0" baseline="0" dirty="0" smtClean="0">
                          <a:solidFill>
                            <a:schemeClr val="tx1"/>
                          </a:solidFill>
                          <a:effectLst/>
                          <a:latin typeface="Times New Roman" pitchFamily="18" charset="0"/>
                          <a:ea typeface="Times New Roman"/>
                          <a:cs typeface="Times New Roman" pitchFamily="18" charset="0"/>
                        </a:rPr>
                        <a:t> документации  и инженерные изыскания для строительства здания </a:t>
                      </a:r>
                      <a:r>
                        <a:rPr lang="ru-RU" sz="1200" b="0" i="0" dirty="0" smtClean="0">
                          <a:solidFill>
                            <a:schemeClr val="tx1"/>
                          </a:solidFill>
                          <a:effectLst/>
                          <a:latin typeface="Times New Roman" pitchFamily="18" charset="0"/>
                          <a:cs typeface="Times New Roman" pitchFamily="18" charset="0"/>
                        </a:rPr>
                        <a:t>врача общей практики в 2020 году)</a:t>
                      </a:r>
                      <a:endParaRPr lang="ru-RU" sz="1200" dirty="0" smtClean="0"/>
                    </a:p>
                  </a:txBody>
                  <a:tcPr marL="99060" marR="99060" anchor="ctr"/>
                </a:tc>
                <a:tc>
                  <a:txBody>
                    <a:bodyPr/>
                    <a:lstStyle/>
                    <a:p>
                      <a:pPr algn="ctr"/>
                      <a:r>
                        <a:rPr lang="ru-RU" sz="1200" dirty="0" smtClean="0"/>
                        <a:t>1 065,5</a:t>
                      </a:r>
                      <a:endParaRPr lang="ru-RU" sz="1200" dirty="0"/>
                    </a:p>
                  </a:txBody>
                  <a:tcPr marL="99060" marR="99060" anchor="ctr"/>
                </a:tc>
              </a:tr>
              <a:tr h="579690">
                <a:tc>
                  <a:txBody>
                    <a:bodyPr/>
                    <a:lstStyle/>
                    <a:p>
                      <a:pPr algn="ctr"/>
                      <a:r>
                        <a:rPr lang="ru-RU" sz="1200" dirty="0" smtClean="0"/>
                        <a:t>2</a:t>
                      </a:r>
                      <a:endParaRPr lang="ru-RU" sz="1200" dirty="0"/>
                    </a:p>
                  </a:txBody>
                  <a:tcPr marL="99060" marR="99060" anchor="ctr"/>
                </a:tc>
                <a:tc>
                  <a:txBody>
                    <a:bodyPr/>
                    <a:lstStyle/>
                    <a:p>
                      <a:r>
                        <a:rPr lang="ru-RU" sz="1200" dirty="0" smtClean="0"/>
                        <a:t>Обеспечение</a:t>
                      </a:r>
                      <a:r>
                        <a:rPr lang="ru-RU" sz="1200" baseline="0" dirty="0" smtClean="0"/>
                        <a:t> жильем детей-сирот и детей, оставшихся без попечения родителей</a:t>
                      </a:r>
                      <a:endParaRPr lang="ru-RU" sz="1200" dirty="0"/>
                    </a:p>
                  </a:txBody>
                  <a:tcPr marL="99060" marR="99060" anchor="ctr"/>
                </a:tc>
                <a:tc>
                  <a:txBody>
                    <a:bodyPr/>
                    <a:lstStyle/>
                    <a:p>
                      <a:pPr algn="ctr"/>
                      <a:r>
                        <a:rPr lang="ru-RU" sz="1200" dirty="0" smtClean="0"/>
                        <a:t>69 355,1</a:t>
                      </a:r>
                      <a:endParaRPr lang="ru-RU" sz="1200" dirty="0"/>
                    </a:p>
                  </a:txBody>
                  <a:tcPr marL="99060" marR="99060" anchor="ctr"/>
                </a:tc>
              </a:tr>
              <a:tr h="659545">
                <a:tc>
                  <a:txBody>
                    <a:bodyPr/>
                    <a:lstStyle/>
                    <a:p>
                      <a:pPr algn="ctr"/>
                      <a:r>
                        <a:rPr lang="ru-RU" sz="1200" dirty="0" smtClean="0"/>
                        <a:t>3</a:t>
                      </a:r>
                      <a:endParaRPr lang="ru-RU" sz="1200" dirty="0"/>
                    </a:p>
                  </a:txBody>
                  <a:tcPr marL="99060" marR="99060" anchor="ctr"/>
                </a:tc>
                <a:tc>
                  <a:txBody>
                    <a:bodyPr/>
                    <a:lstStyle/>
                    <a:p>
                      <a:pPr algn="just"/>
                      <a:r>
                        <a:rPr lang="ru-RU" sz="1200" dirty="0" smtClean="0"/>
                        <a:t>Реконструкция МБОУ СОШ № 7 г. Кропоткин </a:t>
                      </a:r>
                      <a:r>
                        <a:rPr kumimoji="0" lang="ru-RU" sz="1200" kern="1200" dirty="0" smtClean="0">
                          <a:solidFill>
                            <a:schemeClr val="tx1"/>
                          </a:solidFill>
                          <a:effectLst/>
                          <a:latin typeface="+mn-lt"/>
                          <a:ea typeface="+mn-ea"/>
                          <a:cs typeface="+mn-cs"/>
                        </a:rPr>
                        <a:t>по адресу: г. Кропоткин, 1-й микрорайон, 11 с увеличением вместимости и выделением блока начального образования на 400 мест (Блок начального образования на 400 мест)</a:t>
                      </a:r>
                      <a:endParaRPr lang="ru-RU" sz="1200" dirty="0"/>
                    </a:p>
                  </a:txBody>
                  <a:tcPr marL="99060" marR="99060" anchor="ctr"/>
                </a:tc>
                <a:tc>
                  <a:txBody>
                    <a:bodyPr/>
                    <a:lstStyle/>
                    <a:p>
                      <a:pPr algn="ctr"/>
                      <a:r>
                        <a:rPr lang="ru-RU" sz="1200" dirty="0" smtClean="0"/>
                        <a:t>263 724,6</a:t>
                      </a:r>
                      <a:endParaRPr lang="ru-RU" sz="1200" dirty="0"/>
                    </a:p>
                  </a:txBody>
                  <a:tcPr marL="99060" marR="99060" anchor="ctr"/>
                </a:tc>
              </a:tr>
              <a:tr h="471104">
                <a:tc>
                  <a:txBody>
                    <a:bodyPr/>
                    <a:lstStyle/>
                    <a:p>
                      <a:pPr algn="ctr"/>
                      <a:r>
                        <a:rPr lang="ru-RU" sz="1200" b="0" dirty="0" smtClean="0">
                          <a:effectLst/>
                        </a:rPr>
                        <a:t>4</a:t>
                      </a:r>
                      <a:endParaRPr lang="ru-RU" sz="1200" b="0" dirty="0">
                        <a:effectLst/>
                      </a:endParaRPr>
                    </a:p>
                  </a:txBody>
                  <a:tcPr marL="99060" marR="99060" anchor="ctr"/>
                </a:tc>
                <a:tc>
                  <a:txBody>
                    <a:bodyPr/>
                    <a:lstStyle/>
                    <a:p>
                      <a:r>
                        <a:rPr lang="ru-RU" sz="1200" b="0" dirty="0" smtClean="0">
                          <a:effectLst/>
                        </a:rPr>
                        <a:t>Подводящий газопровод высокого давления  к х. Р. Люксембург (проектные работы, экспертиза)</a:t>
                      </a:r>
                      <a:endParaRPr lang="ru-RU" sz="1200" b="0" dirty="0">
                        <a:effectLst/>
                      </a:endParaRPr>
                    </a:p>
                  </a:txBody>
                  <a:tcPr marL="99060" marR="99060" anchor="ctr"/>
                </a:tc>
                <a:tc>
                  <a:txBody>
                    <a:bodyPr/>
                    <a:lstStyle/>
                    <a:p>
                      <a:pPr algn="ctr"/>
                      <a:r>
                        <a:rPr lang="ru-RU" sz="1200" b="0" dirty="0" smtClean="0">
                          <a:effectLst/>
                        </a:rPr>
                        <a:t>255,8</a:t>
                      </a:r>
                      <a:endParaRPr lang="ru-RU" sz="1200" b="0" dirty="0">
                        <a:effectLst/>
                      </a:endParaRPr>
                    </a:p>
                  </a:txBody>
                  <a:tcPr marL="99060" marR="99060" anchor="ctr"/>
                </a:tc>
              </a:tr>
              <a:tr h="847986">
                <a:tc>
                  <a:txBody>
                    <a:bodyPr/>
                    <a:lstStyle/>
                    <a:p>
                      <a:pPr algn="ctr"/>
                      <a:r>
                        <a:rPr lang="ru-RU" sz="1200" b="0" dirty="0" smtClean="0">
                          <a:effectLst/>
                        </a:rPr>
                        <a:t>5</a:t>
                      </a:r>
                      <a:endParaRPr lang="ru-RU" sz="1200" b="0" dirty="0">
                        <a:effectLst/>
                      </a:endParaRPr>
                    </a:p>
                  </a:txBody>
                  <a:tcPr marL="99060" marR="99060" anchor="ctr"/>
                </a:tc>
                <a:tc>
                  <a:txBody>
                    <a:bodyPr/>
                    <a:lstStyle/>
                    <a:p>
                      <a:r>
                        <a:rPr lang="ru-RU" sz="1200" b="0" dirty="0" smtClean="0">
                          <a:effectLst/>
                        </a:rPr>
                        <a:t>Осуществление полномочий по обеспечению жилыми помещениями малоимущих граждан, состоящих на учете в администрации муниципального образования Кавказский район в качестве нуждающихся в жилых помещениях, на получение жилых помещений предоставляемых по договорам социального найма</a:t>
                      </a:r>
                      <a:endParaRPr lang="ru-RU" sz="1200" b="0" dirty="0">
                        <a:effectLst/>
                      </a:endParaRPr>
                    </a:p>
                  </a:txBody>
                  <a:tcPr marL="99060" marR="99060" anchor="ctr"/>
                </a:tc>
                <a:tc>
                  <a:txBody>
                    <a:bodyPr/>
                    <a:lstStyle/>
                    <a:p>
                      <a:pPr algn="ctr"/>
                      <a:r>
                        <a:rPr lang="ru-RU" sz="1200" b="0" dirty="0" smtClean="0">
                          <a:effectLst/>
                        </a:rPr>
                        <a:t>3 850,0</a:t>
                      </a:r>
                      <a:endParaRPr lang="ru-RU" sz="1200" b="0" dirty="0">
                        <a:effectLst/>
                      </a:endParaRPr>
                    </a:p>
                  </a:txBody>
                  <a:tcPr marL="99060" marR="99060" anchor="ctr"/>
                </a:tc>
              </a:tr>
              <a:tr h="383496">
                <a:tc>
                  <a:txBody>
                    <a:bodyPr/>
                    <a:lstStyle/>
                    <a:p>
                      <a:pPr algn="ctr"/>
                      <a:r>
                        <a:rPr lang="ru-RU" sz="1200" dirty="0" smtClean="0"/>
                        <a:t>6</a:t>
                      </a:r>
                      <a:endParaRPr lang="ru-RU" sz="1200" dirty="0"/>
                    </a:p>
                  </a:txBody>
                  <a:tcPr marL="99060" marR="99060" anchor="ctr"/>
                </a:tc>
                <a:tc>
                  <a:txBody>
                    <a:bodyPr/>
                    <a:lstStyle/>
                    <a:p>
                      <a:r>
                        <a:rPr lang="ru-RU" sz="1200" dirty="0" smtClean="0"/>
                        <a:t>Строительство ДОУ в ст. Дмитриевской (оплата ПСД, экспертиза)</a:t>
                      </a:r>
                      <a:endParaRPr lang="ru-RU" sz="1200" dirty="0"/>
                    </a:p>
                  </a:txBody>
                  <a:tcPr marL="99060" marR="99060" anchor="ctr"/>
                </a:tc>
                <a:tc>
                  <a:txBody>
                    <a:bodyPr/>
                    <a:lstStyle/>
                    <a:p>
                      <a:pPr algn="ctr"/>
                      <a:r>
                        <a:rPr lang="ru-RU" sz="1200" dirty="0" smtClean="0"/>
                        <a:t>160,0</a:t>
                      </a:r>
                      <a:endParaRPr lang="ru-RU" sz="1200" dirty="0"/>
                    </a:p>
                  </a:txBody>
                  <a:tcPr marL="99060" marR="99060" anchor="ctr"/>
                </a:tc>
              </a:tr>
              <a:tr h="383496">
                <a:tc>
                  <a:txBody>
                    <a:bodyPr/>
                    <a:lstStyle/>
                    <a:p>
                      <a:pPr algn="ctr"/>
                      <a:r>
                        <a:rPr lang="ru-RU" sz="1200" b="0" dirty="0" smtClean="0">
                          <a:effectLst/>
                        </a:rPr>
                        <a:t>7</a:t>
                      </a:r>
                      <a:endParaRPr lang="ru-RU" sz="1200" b="0" dirty="0">
                        <a:effectLst/>
                      </a:endParaRPr>
                    </a:p>
                  </a:txBody>
                  <a:tcPr marL="99060" marR="99060" anchor="ctr"/>
                </a:tc>
                <a:tc>
                  <a:txBody>
                    <a:bodyPr/>
                    <a:lstStyle/>
                    <a:p>
                      <a:r>
                        <a:rPr lang="ru-RU" sz="1200" b="0" dirty="0" smtClean="0">
                          <a:effectLst/>
                        </a:rPr>
                        <a:t>Строительство спортивного комплекса в ст. Казанской</a:t>
                      </a:r>
                      <a:endParaRPr lang="ru-RU" sz="1200" b="0" dirty="0">
                        <a:effectLst/>
                      </a:endParaRPr>
                    </a:p>
                  </a:txBody>
                  <a:tcPr marL="99060" marR="99060" anchor="ctr"/>
                </a:tc>
                <a:tc>
                  <a:txBody>
                    <a:bodyPr/>
                    <a:lstStyle/>
                    <a:p>
                      <a:pPr algn="ctr"/>
                      <a:r>
                        <a:rPr lang="ru-RU" sz="1200" b="0" dirty="0" smtClean="0">
                          <a:effectLst/>
                        </a:rPr>
                        <a:t>2 101,0</a:t>
                      </a:r>
                      <a:endParaRPr lang="ru-RU" sz="1200" b="0" dirty="0">
                        <a:effectLst/>
                      </a:endParaRPr>
                    </a:p>
                  </a:txBody>
                  <a:tcPr marL="99060" marR="99060" anchor="ctr"/>
                </a:tc>
              </a:tr>
              <a:tr h="380405">
                <a:tc>
                  <a:txBody>
                    <a:bodyPr/>
                    <a:lstStyle/>
                    <a:p>
                      <a:pPr algn="ctr"/>
                      <a:endParaRPr lang="ru-RU" sz="1200" b="1" dirty="0">
                        <a:effectLst>
                          <a:outerShdw blurRad="38100" dist="38100" dir="2700000" algn="tl">
                            <a:srgbClr val="000000">
                              <a:alpha val="43137"/>
                            </a:srgbClr>
                          </a:outerShdw>
                        </a:effectLst>
                      </a:endParaRPr>
                    </a:p>
                  </a:txBody>
                  <a:tcPr marL="99060" marR="99060" anchor="ctr"/>
                </a:tc>
                <a:tc>
                  <a:txBody>
                    <a:bodyPr/>
                    <a:lstStyle/>
                    <a:p>
                      <a:r>
                        <a:rPr lang="ru-RU" sz="1200" b="1" dirty="0" smtClean="0">
                          <a:effectLst>
                            <a:outerShdw blurRad="38100" dist="38100" dir="2700000" algn="tl">
                              <a:srgbClr val="000000">
                                <a:alpha val="43137"/>
                              </a:srgbClr>
                            </a:outerShdw>
                          </a:effectLst>
                        </a:rPr>
                        <a:t>ИТОГО:</a:t>
                      </a:r>
                      <a:endParaRPr lang="ru-RU" sz="1200" b="1" dirty="0">
                        <a:effectLst>
                          <a:outerShdw blurRad="38100" dist="38100" dir="2700000" algn="tl">
                            <a:srgbClr val="000000">
                              <a:alpha val="43137"/>
                            </a:srgbClr>
                          </a:outerShdw>
                        </a:effectLst>
                      </a:endParaRPr>
                    </a:p>
                  </a:txBody>
                  <a:tcPr marL="99060" marR="99060" anchor="ctr"/>
                </a:tc>
                <a:tc>
                  <a:txBody>
                    <a:bodyPr/>
                    <a:lstStyle/>
                    <a:p>
                      <a:pPr algn="ctr"/>
                      <a:r>
                        <a:rPr lang="ru-RU" sz="1200" b="1" dirty="0" smtClean="0">
                          <a:effectLst>
                            <a:outerShdw blurRad="38100" dist="38100" dir="2700000" algn="tl">
                              <a:srgbClr val="000000">
                                <a:alpha val="43137"/>
                              </a:srgbClr>
                            </a:outerShdw>
                          </a:effectLst>
                        </a:rPr>
                        <a:t>340 512,0</a:t>
                      </a:r>
                      <a:endParaRPr lang="ru-RU" sz="1200" b="1" dirty="0">
                        <a:effectLst>
                          <a:outerShdw blurRad="38100" dist="38100" dir="2700000" algn="tl">
                            <a:srgbClr val="000000">
                              <a:alpha val="43137"/>
                            </a:srgbClr>
                          </a:outerShdw>
                        </a:effectLst>
                      </a:endParaRPr>
                    </a:p>
                  </a:txBody>
                  <a:tcPr marL="99060" marR="99060" anchor="ctr"/>
                </a:tc>
              </a:tr>
            </a:tbl>
          </a:graphicData>
        </a:graphic>
      </p:graphicFrame>
      <p:sp>
        <p:nvSpPr>
          <p:cNvPr id="5" name="Номер слайда 4"/>
          <p:cNvSpPr>
            <a:spLocks noGrp="1"/>
          </p:cNvSpPr>
          <p:nvPr>
            <p:ph type="sldNum" sz="quarter" idx="12"/>
          </p:nvPr>
        </p:nvSpPr>
        <p:spPr>
          <a:xfrm>
            <a:off x="4754880" y="6407947"/>
            <a:ext cx="396240" cy="365125"/>
          </a:xfrm>
        </p:spPr>
        <p:txBody>
          <a:bodyPr/>
          <a:lstStyle/>
          <a:p>
            <a:fld id="{DCD830A9-5F17-466D-9E40-1E5E06F64CC0}" type="slidenum">
              <a:rPr lang="ru-RU" smtClean="0"/>
              <a:pPr/>
              <a:t>24</a:t>
            </a:fld>
            <a:endParaRPr lang="ru-RU" dirty="0"/>
          </a:p>
        </p:txBody>
      </p:sp>
    </p:spTree>
    <p:extLst>
      <p:ext uri="{BB962C8B-B14F-4D97-AF65-F5344CB8AC3E}">
        <p14:creationId xmlns:p14="http://schemas.microsoft.com/office/powerpoint/2010/main" val="84604721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6506" y="332656"/>
            <a:ext cx="8915400" cy="792088"/>
          </a:xfrm>
        </p:spPr>
        <p:txBody>
          <a:bodyPr>
            <a:normAutofit fontScale="90000"/>
          </a:bodyPr>
          <a:lstStyle/>
          <a:p>
            <a:pPr marL="0" indent="0" algn="ctr">
              <a:buNone/>
            </a:pPr>
            <a:r>
              <a:rPr lang="ru-RU" sz="2300" b="1" dirty="0" smtClean="0">
                <a:solidFill>
                  <a:schemeClr val="tx1"/>
                </a:solidFill>
                <a:effectLst/>
              </a:rPr>
              <a:t>Финансирование расходов бюджета муниципального образования Кавказский район в 2019 году  (млн. руб.)</a:t>
            </a:r>
            <a:r>
              <a:rPr lang="ru-RU" dirty="0" smtClean="0">
                <a:solidFill>
                  <a:schemeClr val="tx1"/>
                </a:solidFill>
                <a:effectLst/>
              </a:rPr>
              <a:t/>
            </a:r>
            <a:br>
              <a:rPr lang="ru-RU" dirty="0" smtClean="0">
                <a:solidFill>
                  <a:schemeClr val="tx1"/>
                </a:solidFill>
                <a:effectLst/>
              </a:rPr>
            </a:br>
            <a:endParaRPr lang="ru-RU" dirty="0">
              <a:solidFill>
                <a:schemeClr val="tx1"/>
              </a:solidFill>
              <a:effectLst/>
            </a:endParaRPr>
          </a:p>
        </p:txBody>
      </p:sp>
      <p:graphicFrame>
        <p:nvGraphicFramePr>
          <p:cNvPr id="7" name="Содержимое 6"/>
          <p:cNvGraphicFramePr>
            <a:graphicFrameLocks noGrp="1"/>
          </p:cNvGraphicFramePr>
          <p:nvPr>
            <p:ph idx="1"/>
            <p:extLst>
              <p:ext uri="{D42A27DB-BD31-4B8C-83A1-F6EECF244321}">
                <p14:modId xmlns:p14="http://schemas.microsoft.com/office/powerpoint/2010/main" val="3533139854"/>
              </p:ext>
            </p:extLst>
          </p:nvPr>
        </p:nvGraphicFramePr>
        <p:xfrm>
          <a:off x="584515" y="1196752"/>
          <a:ext cx="8658962" cy="5112568"/>
        </p:xfrm>
        <a:graphic>
          <a:graphicData uri="http://schemas.openxmlformats.org/drawingml/2006/chart">
            <c:chart xmlns:c="http://schemas.openxmlformats.org/drawingml/2006/chart" xmlns:r="http://schemas.openxmlformats.org/officeDocument/2006/relationships" r:id="rId2"/>
          </a:graphicData>
        </a:graphic>
      </p:graphicFrame>
      <p:sp>
        <p:nvSpPr>
          <p:cNvPr id="4" name="Номер слайда 3"/>
          <p:cNvSpPr>
            <a:spLocks noGrp="1"/>
          </p:cNvSpPr>
          <p:nvPr>
            <p:ph type="sldNum" sz="quarter" idx="12"/>
          </p:nvPr>
        </p:nvSpPr>
        <p:spPr>
          <a:xfrm>
            <a:off x="4754880" y="6407945"/>
            <a:ext cx="396240" cy="365125"/>
          </a:xfrm>
        </p:spPr>
        <p:txBody>
          <a:bodyPr/>
          <a:lstStyle/>
          <a:p>
            <a:fld id="{DCD830A9-5F17-466D-9E40-1E5E06F64CC0}" type="slidenum">
              <a:rPr lang="ru-RU" smtClean="0"/>
              <a:pPr/>
              <a:t>25</a:t>
            </a:fld>
            <a:endParaRPr lang="ru-RU" dirty="0"/>
          </a:p>
        </p:txBody>
      </p:sp>
    </p:spTree>
    <p:extLst>
      <p:ext uri="{BB962C8B-B14F-4D97-AF65-F5344CB8AC3E}">
        <p14:creationId xmlns:p14="http://schemas.microsoft.com/office/powerpoint/2010/main" val="333557847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95300" y="404664"/>
            <a:ext cx="8915400" cy="936104"/>
          </a:xfrm>
        </p:spPr>
        <p:txBody>
          <a:bodyPr>
            <a:normAutofit/>
          </a:bodyPr>
          <a:lstStyle/>
          <a:p>
            <a:pPr marL="0" indent="0" algn="ctr">
              <a:lnSpc>
                <a:spcPts val="2500"/>
              </a:lnSpc>
              <a:buNone/>
            </a:pPr>
            <a:r>
              <a:rPr lang="ru-RU" sz="2400" b="1" dirty="0">
                <a:solidFill>
                  <a:schemeClr val="tx2">
                    <a:lumMod val="75000"/>
                  </a:schemeClr>
                </a:solidFill>
                <a:effectLst/>
              </a:rPr>
              <a:t>Структура расходов районного бюджета на социальную сферу в </a:t>
            </a:r>
            <a:r>
              <a:rPr lang="ru-RU" sz="2400" b="1" dirty="0" smtClean="0">
                <a:solidFill>
                  <a:schemeClr val="tx2">
                    <a:lumMod val="75000"/>
                  </a:schemeClr>
                </a:solidFill>
                <a:effectLst/>
              </a:rPr>
              <a:t>2019 </a:t>
            </a:r>
            <a:r>
              <a:rPr lang="ru-RU" sz="2400" b="1" dirty="0">
                <a:solidFill>
                  <a:schemeClr val="tx2">
                    <a:lumMod val="75000"/>
                  </a:schemeClr>
                </a:solidFill>
                <a:effectLst/>
              </a:rPr>
              <a:t>году</a:t>
            </a:r>
            <a:endParaRPr lang="ru-RU" sz="2400" dirty="0">
              <a:solidFill>
                <a:schemeClr val="tx2">
                  <a:lumMod val="75000"/>
                </a:schemeClr>
              </a:solidFill>
              <a:effectLst/>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1528038541"/>
              </p:ext>
            </p:extLst>
          </p:nvPr>
        </p:nvGraphicFramePr>
        <p:xfrm>
          <a:off x="662523" y="1484784"/>
          <a:ext cx="8814979" cy="4824536"/>
        </p:xfrm>
        <a:graphic>
          <a:graphicData uri="http://schemas.openxmlformats.org/drawingml/2006/chart">
            <c:chart xmlns:c="http://schemas.openxmlformats.org/drawingml/2006/chart" xmlns:r="http://schemas.openxmlformats.org/officeDocument/2006/relationships" r:id="rId2"/>
          </a:graphicData>
        </a:graphic>
      </p:graphicFrame>
      <p:sp>
        <p:nvSpPr>
          <p:cNvPr id="6" name="Номер слайда 5"/>
          <p:cNvSpPr>
            <a:spLocks noGrp="1"/>
          </p:cNvSpPr>
          <p:nvPr>
            <p:ph type="sldNum" sz="quarter" idx="12"/>
          </p:nvPr>
        </p:nvSpPr>
        <p:spPr>
          <a:xfrm>
            <a:off x="4754880" y="6407945"/>
            <a:ext cx="396240" cy="365125"/>
          </a:xfrm>
        </p:spPr>
        <p:txBody>
          <a:bodyPr/>
          <a:lstStyle/>
          <a:p>
            <a:fld id="{DCD830A9-5F17-466D-9E40-1E5E06F64CC0}" type="slidenum">
              <a:rPr lang="ru-RU" smtClean="0"/>
              <a:pPr/>
              <a:t>26</a:t>
            </a:fld>
            <a:endParaRPr lang="ru-RU" dirty="0"/>
          </a:p>
        </p:txBody>
      </p:sp>
    </p:spTree>
    <p:extLst>
      <p:ext uri="{BB962C8B-B14F-4D97-AF65-F5344CB8AC3E}">
        <p14:creationId xmlns:p14="http://schemas.microsoft.com/office/powerpoint/2010/main" val="362582119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88504" y="260648"/>
            <a:ext cx="9073008" cy="1143000"/>
          </a:xfrm>
        </p:spPr>
        <p:txBody>
          <a:bodyPr>
            <a:normAutofit/>
          </a:bodyPr>
          <a:lstStyle/>
          <a:p>
            <a:pPr marL="0" indent="0" algn="ctr">
              <a:lnSpc>
                <a:spcPts val="2500"/>
              </a:lnSpc>
              <a:buNone/>
            </a:pPr>
            <a:r>
              <a:rPr lang="ru-RU" sz="1800" b="1" dirty="0" smtClean="0">
                <a:solidFill>
                  <a:schemeClr val="tx1"/>
                </a:solidFill>
                <a:effectLst/>
              </a:rPr>
              <a:t>СТРУКТУРА РАСХОДОВ БЮДЖЕТА МУНИЦИПАЛЬНОГО ОБРАЗОВАНИЯ КАВКАЗСКИЙ РАЙОН ПО ОТРАСЛИ «ОБРАЗОВАНИЕ» ЗА 2019 ГОД</a:t>
            </a:r>
            <a:endParaRPr lang="ru-RU" sz="1800" b="1" dirty="0">
              <a:solidFill>
                <a:schemeClr val="tx1"/>
              </a:solidFill>
              <a:effectLst/>
            </a:endParaRPr>
          </a:p>
        </p:txBody>
      </p:sp>
      <p:graphicFrame>
        <p:nvGraphicFramePr>
          <p:cNvPr id="5" name="Объект 4"/>
          <p:cNvGraphicFramePr>
            <a:graphicFrameLocks noGrp="1"/>
          </p:cNvGraphicFramePr>
          <p:nvPr>
            <p:ph idx="1"/>
            <p:extLst>
              <p:ext uri="{D42A27DB-BD31-4B8C-83A1-F6EECF244321}">
                <p14:modId xmlns:p14="http://schemas.microsoft.com/office/powerpoint/2010/main" val="150802345"/>
              </p:ext>
            </p:extLst>
          </p:nvPr>
        </p:nvGraphicFramePr>
        <p:xfrm>
          <a:off x="848544" y="1412776"/>
          <a:ext cx="8568952" cy="4752528"/>
        </p:xfrm>
        <a:graphic>
          <a:graphicData uri="http://schemas.openxmlformats.org/drawingml/2006/chart">
            <c:chart xmlns:c="http://schemas.openxmlformats.org/drawingml/2006/chart" xmlns:r="http://schemas.openxmlformats.org/officeDocument/2006/relationships" r:id="rId2"/>
          </a:graphicData>
        </a:graphic>
      </p:graphicFrame>
      <p:sp>
        <p:nvSpPr>
          <p:cNvPr id="4" name="Номер слайда 3"/>
          <p:cNvSpPr>
            <a:spLocks noGrp="1"/>
          </p:cNvSpPr>
          <p:nvPr>
            <p:ph type="sldNum" sz="quarter" idx="12"/>
          </p:nvPr>
        </p:nvSpPr>
        <p:spPr>
          <a:xfrm>
            <a:off x="4754880" y="6407945"/>
            <a:ext cx="396240" cy="365125"/>
          </a:xfrm>
        </p:spPr>
        <p:txBody>
          <a:bodyPr/>
          <a:lstStyle/>
          <a:p>
            <a:fld id="{DCD830A9-5F17-466D-9E40-1E5E06F64CC0}" type="slidenum">
              <a:rPr lang="ru-RU" smtClean="0"/>
              <a:pPr/>
              <a:t>27</a:t>
            </a:fld>
            <a:endParaRPr lang="ru-RU" dirty="0"/>
          </a:p>
        </p:txBody>
      </p:sp>
    </p:spTree>
    <p:extLst>
      <p:ext uri="{BB962C8B-B14F-4D97-AF65-F5344CB8AC3E}">
        <p14:creationId xmlns:p14="http://schemas.microsoft.com/office/powerpoint/2010/main" val="197880779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60512" y="260648"/>
            <a:ext cx="8915400" cy="1152128"/>
          </a:xfrm>
        </p:spPr>
        <p:txBody>
          <a:bodyPr>
            <a:normAutofit/>
          </a:bodyPr>
          <a:lstStyle/>
          <a:p>
            <a:pPr marL="0" indent="0" algn="ctr">
              <a:lnSpc>
                <a:spcPts val="2000"/>
              </a:lnSpc>
              <a:buNone/>
            </a:pPr>
            <a:r>
              <a:rPr lang="ru-RU" sz="1400" b="1" kern="0" dirty="0" smtClean="0">
                <a:solidFill>
                  <a:schemeClr val="tx1"/>
                </a:solidFill>
                <a:effectLst/>
              </a:rPr>
              <a:t>Достижение целевых показателей повышения заработной платы в соответствии с указами Президента Российской </a:t>
            </a:r>
            <a:r>
              <a:rPr lang="ru-RU" sz="1400" b="1" kern="0" dirty="0">
                <a:solidFill>
                  <a:schemeClr val="tx1"/>
                </a:solidFill>
                <a:effectLst/>
              </a:rPr>
              <a:t>Федерации от 7 мая 2012 года №597 «О мероприятиях по реализации государственной социальной политике» </a:t>
            </a:r>
            <a:r>
              <a:rPr lang="ru-RU" sz="1400" b="1" kern="0" dirty="0" smtClean="0">
                <a:solidFill>
                  <a:schemeClr val="tx1"/>
                </a:solidFill>
                <a:effectLst/>
              </a:rPr>
              <a:t>по категориям работников отрасли «Образование» в динамике 2012-2019 г.</a:t>
            </a:r>
            <a:endParaRPr lang="ru-RU" sz="1400" b="1" kern="0" dirty="0">
              <a:solidFill>
                <a:schemeClr val="tx1"/>
              </a:solidFill>
              <a:effectLst/>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847481761"/>
              </p:ext>
            </p:extLst>
          </p:nvPr>
        </p:nvGraphicFramePr>
        <p:xfrm>
          <a:off x="506505" y="1412776"/>
          <a:ext cx="9127018" cy="4896544"/>
        </p:xfrm>
        <a:graphic>
          <a:graphicData uri="http://schemas.openxmlformats.org/drawingml/2006/table">
            <a:tbl>
              <a:tblPr firstRow="1" bandRow="1">
                <a:tableStyleId>{69CF1AB2-1976-4502-BF36-3FF5EA218861}</a:tableStyleId>
              </a:tblPr>
              <a:tblGrid>
                <a:gridCol w="1426669"/>
                <a:gridCol w="912478"/>
                <a:gridCol w="967923"/>
                <a:gridCol w="887262"/>
                <a:gridCol w="1048583"/>
                <a:gridCol w="967923"/>
                <a:gridCol w="1048583"/>
                <a:gridCol w="967923"/>
                <a:gridCol w="899674"/>
              </a:tblGrid>
              <a:tr h="490766">
                <a:tc rowSpan="2">
                  <a:txBody>
                    <a:bodyPr/>
                    <a:lstStyle/>
                    <a:p>
                      <a:pPr algn="ctr"/>
                      <a:r>
                        <a:rPr lang="ru-RU" sz="1300" b="1" dirty="0" smtClean="0">
                          <a:solidFill>
                            <a:schemeClr val="tx1"/>
                          </a:solidFill>
                          <a:effectLst/>
                          <a:latin typeface="Times New Roman" pitchFamily="18" charset="0"/>
                          <a:cs typeface="Times New Roman" pitchFamily="18" charset="0"/>
                        </a:rPr>
                        <a:t>Категории работников</a:t>
                      </a:r>
                      <a:endParaRPr lang="ru-RU" sz="1300" b="1" dirty="0">
                        <a:solidFill>
                          <a:schemeClr val="tx1"/>
                        </a:solidFill>
                        <a:effectLst/>
                        <a:latin typeface="Times New Roman" pitchFamily="18" charset="0"/>
                        <a:cs typeface="Times New Roman" pitchFamily="18" charset="0"/>
                      </a:endParaRPr>
                    </a:p>
                  </a:txBody>
                  <a:tcPr marL="99059" marR="99059" anchor="ctr">
                    <a:noFill/>
                  </a:tcPr>
                </a:tc>
                <a:tc gridSpan="8">
                  <a:txBody>
                    <a:bodyPr/>
                    <a:lstStyle/>
                    <a:p>
                      <a:pPr algn="ctr"/>
                      <a:r>
                        <a:rPr lang="ru-RU" sz="1300" b="1" dirty="0" smtClean="0">
                          <a:solidFill>
                            <a:schemeClr val="tx1"/>
                          </a:solidFill>
                          <a:effectLst/>
                          <a:latin typeface="Times New Roman" pitchFamily="18" charset="0"/>
                          <a:cs typeface="Times New Roman" pitchFamily="18" charset="0"/>
                        </a:rPr>
                        <a:t>Средняя заработная</a:t>
                      </a:r>
                      <a:r>
                        <a:rPr lang="ru-RU" sz="1300" b="1" baseline="0" dirty="0" smtClean="0">
                          <a:solidFill>
                            <a:schemeClr val="tx1"/>
                          </a:solidFill>
                          <a:effectLst/>
                          <a:latin typeface="Times New Roman" pitchFamily="18" charset="0"/>
                          <a:cs typeface="Times New Roman" pitchFamily="18" charset="0"/>
                        </a:rPr>
                        <a:t> плата работников по категориям в месяц (рублей)</a:t>
                      </a:r>
                      <a:endParaRPr lang="ru-RU" sz="1300" b="1" dirty="0">
                        <a:solidFill>
                          <a:schemeClr val="tx1"/>
                        </a:solidFill>
                        <a:effectLst/>
                        <a:latin typeface="Times New Roman" pitchFamily="18" charset="0"/>
                        <a:cs typeface="Times New Roman" pitchFamily="18" charset="0"/>
                      </a:endParaRPr>
                    </a:p>
                  </a:txBody>
                  <a:tcPr marL="99059" marR="99059" anchor="ctr">
                    <a:noFill/>
                  </a:tcPr>
                </a:tc>
                <a:tc hMerge="1">
                  <a:txBody>
                    <a:bodyPr/>
                    <a:lstStyle/>
                    <a:p>
                      <a:endParaRPr lang="ru-RU" sz="1200" dirty="0"/>
                    </a:p>
                  </a:txBody>
                  <a:tcPr/>
                </a:tc>
                <a:tc hMerge="1">
                  <a:txBody>
                    <a:bodyPr/>
                    <a:lstStyle/>
                    <a:p>
                      <a:endParaRPr lang="ru-RU" sz="1200" dirty="0"/>
                    </a:p>
                  </a:txBody>
                  <a:tcPr/>
                </a:tc>
                <a:tc hMerge="1">
                  <a:txBody>
                    <a:bodyPr/>
                    <a:lstStyle/>
                    <a:p>
                      <a:endParaRPr lang="ru-RU" sz="1200" dirty="0"/>
                    </a:p>
                  </a:txBody>
                  <a:tcPr/>
                </a:tc>
                <a:tc hMerge="1">
                  <a:txBody>
                    <a:bodyPr/>
                    <a:lstStyle/>
                    <a:p>
                      <a:endParaRPr lang="ru-RU"/>
                    </a:p>
                  </a:txBody>
                  <a:tcPr/>
                </a:tc>
                <a:tc hMerge="1">
                  <a:txBody>
                    <a:bodyPr/>
                    <a:lstStyle/>
                    <a:p>
                      <a:endParaRPr lang="ru-RU"/>
                    </a:p>
                  </a:txBody>
                  <a:tcPr/>
                </a:tc>
                <a:tc hMerge="1">
                  <a:txBody>
                    <a:bodyPr/>
                    <a:lstStyle/>
                    <a:p>
                      <a:endParaRPr lang="ru-RU" sz="1200" dirty="0"/>
                    </a:p>
                  </a:txBody>
                  <a:tcPr/>
                </a:tc>
                <a:tc hMerge="1">
                  <a:txBody>
                    <a:bodyPr/>
                    <a:lstStyle/>
                    <a:p>
                      <a:pPr algn="ctr"/>
                      <a:endParaRPr lang="ru-RU" sz="1600" dirty="0">
                        <a:solidFill>
                          <a:srgbClr val="FF0000"/>
                        </a:solidFill>
                        <a:effectLst/>
                        <a:latin typeface="Times New Roman" pitchFamily="18" charset="0"/>
                        <a:cs typeface="Times New Roman" pitchFamily="18" charset="0"/>
                      </a:endParaRPr>
                    </a:p>
                  </a:txBody>
                  <a:tcPr marL="91439" marR="91439" anchor="ctr">
                    <a:noFill/>
                  </a:tcPr>
                </a:tc>
              </a:tr>
              <a:tr h="636672">
                <a:tc vMerge="1">
                  <a:txBody>
                    <a:bodyPr/>
                    <a:lstStyle/>
                    <a:p>
                      <a:endParaRPr lang="ru-RU" sz="1200" dirty="0"/>
                    </a:p>
                  </a:txBody>
                  <a:tcPr/>
                </a:tc>
                <a:tc>
                  <a:txBody>
                    <a:bodyPr/>
                    <a:lstStyle/>
                    <a:p>
                      <a:pPr algn="ctr"/>
                      <a:r>
                        <a:rPr lang="ru-RU" sz="1300" b="1" dirty="0" smtClean="0">
                          <a:solidFill>
                            <a:schemeClr val="tx1"/>
                          </a:solidFill>
                          <a:effectLst/>
                          <a:latin typeface="Times New Roman" pitchFamily="18" charset="0"/>
                          <a:cs typeface="Times New Roman" pitchFamily="18" charset="0"/>
                        </a:rPr>
                        <a:t>2012 год</a:t>
                      </a:r>
                      <a:endParaRPr lang="ru-RU" sz="1300" b="1" dirty="0">
                        <a:solidFill>
                          <a:schemeClr val="tx1"/>
                        </a:solidFill>
                        <a:effectLst/>
                        <a:latin typeface="Times New Roman" pitchFamily="18" charset="0"/>
                        <a:cs typeface="Times New Roman" pitchFamily="18" charset="0"/>
                      </a:endParaRPr>
                    </a:p>
                  </a:txBody>
                  <a:tcPr marL="99059" marR="99059" anchor="ctr">
                    <a:noFill/>
                  </a:tcPr>
                </a:tc>
                <a:tc>
                  <a:txBody>
                    <a:bodyPr/>
                    <a:lstStyle/>
                    <a:p>
                      <a:pPr algn="ctr"/>
                      <a:r>
                        <a:rPr lang="ru-RU" sz="1300" b="1" dirty="0" smtClean="0">
                          <a:solidFill>
                            <a:schemeClr val="tx1"/>
                          </a:solidFill>
                          <a:effectLst/>
                          <a:latin typeface="Times New Roman" pitchFamily="18" charset="0"/>
                          <a:cs typeface="Times New Roman" pitchFamily="18" charset="0"/>
                        </a:rPr>
                        <a:t>2013 год</a:t>
                      </a:r>
                      <a:endParaRPr lang="ru-RU" sz="1300" b="1" dirty="0">
                        <a:solidFill>
                          <a:schemeClr val="tx1"/>
                        </a:solidFill>
                        <a:effectLst/>
                        <a:latin typeface="Times New Roman" pitchFamily="18" charset="0"/>
                        <a:cs typeface="Times New Roman" pitchFamily="18" charset="0"/>
                      </a:endParaRPr>
                    </a:p>
                  </a:txBody>
                  <a:tcPr marL="99059" marR="99059" anchor="ctr">
                    <a:noFill/>
                  </a:tcPr>
                </a:tc>
                <a:tc>
                  <a:txBody>
                    <a:bodyPr/>
                    <a:lstStyle/>
                    <a:p>
                      <a:pPr algn="ctr"/>
                      <a:r>
                        <a:rPr lang="ru-RU" sz="1300" b="1" dirty="0" smtClean="0">
                          <a:solidFill>
                            <a:schemeClr val="tx1"/>
                          </a:solidFill>
                          <a:effectLst/>
                          <a:latin typeface="Times New Roman" pitchFamily="18" charset="0"/>
                          <a:cs typeface="Times New Roman" pitchFamily="18" charset="0"/>
                        </a:rPr>
                        <a:t>2014 год</a:t>
                      </a:r>
                      <a:endParaRPr lang="ru-RU" sz="1300" b="1" dirty="0">
                        <a:solidFill>
                          <a:schemeClr val="tx1"/>
                        </a:solidFill>
                        <a:effectLst/>
                        <a:latin typeface="Times New Roman" pitchFamily="18" charset="0"/>
                        <a:cs typeface="Times New Roman" pitchFamily="18" charset="0"/>
                      </a:endParaRPr>
                    </a:p>
                  </a:txBody>
                  <a:tcPr marL="99059" marR="99059" anchor="ctr">
                    <a:noFill/>
                  </a:tcPr>
                </a:tc>
                <a:tc>
                  <a:txBody>
                    <a:bodyPr/>
                    <a:lstStyle/>
                    <a:p>
                      <a:pPr algn="ctr"/>
                      <a:r>
                        <a:rPr lang="ru-RU" sz="1300" b="1" dirty="0" smtClean="0">
                          <a:solidFill>
                            <a:schemeClr val="tx1"/>
                          </a:solidFill>
                          <a:effectLst/>
                          <a:latin typeface="Times New Roman" pitchFamily="18" charset="0"/>
                          <a:cs typeface="Times New Roman" pitchFamily="18" charset="0"/>
                        </a:rPr>
                        <a:t>2015 год</a:t>
                      </a:r>
                      <a:endParaRPr lang="ru-RU" sz="1300" b="1" dirty="0">
                        <a:solidFill>
                          <a:schemeClr val="tx1"/>
                        </a:solidFill>
                        <a:effectLst/>
                        <a:latin typeface="Times New Roman" pitchFamily="18" charset="0"/>
                        <a:cs typeface="Times New Roman" pitchFamily="18" charset="0"/>
                      </a:endParaRPr>
                    </a:p>
                  </a:txBody>
                  <a:tcPr marL="99059" marR="99059" anchor="ctr">
                    <a:noFill/>
                  </a:tcPr>
                </a:tc>
                <a:tc>
                  <a:txBody>
                    <a:bodyPr/>
                    <a:lstStyle/>
                    <a:p>
                      <a:pPr algn="ctr"/>
                      <a:r>
                        <a:rPr lang="ru-RU" sz="1300" b="1" dirty="0" smtClean="0">
                          <a:solidFill>
                            <a:schemeClr val="tx1"/>
                          </a:solidFill>
                          <a:effectLst/>
                          <a:latin typeface="Times New Roman" pitchFamily="18" charset="0"/>
                          <a:cs typeface="Times New Roman" pitchFamily="18" charset="0"/>
                        </a:rPr>
                        <a:t>2016 год</a:t>
                      </a:r>
                      <a:endParaRPr lang="ru-RU" sz="1300" b="1" dirty="0">
                        <a:solidFill>
                          <a:schemeClr val="tx1"/>
                        </a:solidFill>
                        <a:effectLst/>
                        <a:latin typeface="Times New Roman" pitchFamily="18" charset="0"/>
                        <a:cs typeface="Times New Roman" pitchFamily="18" charset="0"/>
                      </a:endParaRPr>
                    </a:p>
                  </a:txBody>
                  <a:tcPr marL="99059" marR="99059" anchor="ctr">
                    <a:noFill/>
                  </a:tcPr>
                </a:tc>
                <a:tc>
                  <a:txBody>
                    <a:bodyPr/>
                    <a:lstStyle/>
                    <a:p>
                      <a:pPr algn="ctr"/>
                      <a:r>
                        <a:rPr lang="ru-RU" sz="1300" b="1" dirty="0" smtClean="0">
                          <a:solidFill>
                            <a:schemeClr val="tx1"/>
                          </a:solidFill>
                          <a:effectLst/>
                          <a:latin typeface="Times New Roman" pitchFamily="18" charset="0"/>
                          <a:cs typeface="Times New Roman" pitchFamily="18" charset="0"/>
                        </a:rPr>
                        <a:t>2017 год</a:t>
                      </a:r>
                      <a:endParaRPr lang="ru-RU" sz="1300" b="1" dirty="0">
                        <a:solidFill>
                          <a:schemeClr val="tx1"/>
                        </a:solidFill>
                        <a:effectLst/>
                        <a:latin typeface="Times New Roman" pitchFamily="18" charset="0"/>
                        <a:cs typeface="Times New Roman" pitchFamily="18" charset="0"/>
                      </a:endParaRPr>
                    </a:p>
                  </a:txBody>
                  <a:tcPr marL="99059" marR="99059" anchor="ctr">
                    <a:noFill/>
                  </a:tcPr>
                </a:tc>
                <a:tc>
                  <a:txBody>
                    <a:bodyPr/>
                    <a:lstStyle/>
                    <a:p>
                      <a:pPr algn="ctr"/>
                      <a:r>
                        <a:rPr lang="ru-RU" sz="1300" b="1" dirty="0" smtClean="0">
                          <a:solidFill>
                            <a:schemeClr val="tx1"/>
                          </a:solidFill>
                        </a:rPr>
                        <a:t>2018 год</a:t>
                      </a:r>
                      <a:endParaRPr lang="ru-RU" sz="1300" b="1" dirty="0">
                        <a:solidFill>
                          <a:schemeClr val="tx1"/>
                        </a:solidFill>
                      </a:endParaRPr>
                    </a:p>
                  </a:txBody>
                  <a:tcPr marL="99059" marR="99059" anchor="ctr">
                    <a:noFill/>
                  </a:tcPr>
                </a:tc>
                <a:tc>
                  <a:txBody>
                    <a:bodyPr/>
                    <a:lstStyle/>
                    <a:p>
                      <a:pPr algn="ctr"/>
                      <a:r>
                        <a:rPr lang="ru-RU" sz="1300" b="1" dirty="0" smtClean="0">
                          <a:solidFill>
                            <a:schemeClr val="tx1"/>
                          </a:solidFill>
                        </a:rPr>
                        <a:t>2019 год</a:t>
                      </a:r>
                      <a:endParaRPr lang="ru-RU" sz="1300" b="1" dirty="0">
                        <a:solidFill>
                          <a:schemeClr val="tx1"/>
                        </a:solidFill>
                      </a:endParaRPr>
                    </a:p>
                  </a:txBody>
                  <a:tcPr marL="99059" marR="99059" anchor="ctr">
                    <a:noFill/>
                  </a:tcPr>
                </a:tc>
              </a:tr>
              <a:tr h="779004">
                <a:tc>
                  <a:txBody>
                    <a:bodyPr/>
                    <a:lstStyle/>
                    <a:p>
                      <a:pPr algn="ctr"/>
                      <a:r>
                        <a:rPr lang="ru-RU" sz="1200" dirty="0" smtClean="0">
                          <a:solidFill>
                            <a:schemeClr val="tx1"/>
                          </a:solidFill>
                          <a:effectLst/>
                          <a:latin typeface="Times New Roman" pitchFamily="18" charset="0"/>
                          <a:cs typeface="Times New Roman" pitchFamily="18" charset="0"/>
                        </a:rPr>
                        <a:t>Педагогические работники школ</a:t>
                      </a:r>
                      <a:endParaRPr lang="ru-RU" sz="1200" dirty="0">
                        <a:solidFill>
                          <a:schemeClr val="tx1"/>
                        </a:solidFill>
                        <a:effectLst/>
                        <a:latin typeface="Times New Roman" pitchFamily="18" charset="0"/>
                        <a:cs typeface="Times New Roman" pitchFamily="18" charset="0"/>
                      </a:endParaRPr>
                    </a:p>
                  </a:txBody>
                  <a:tcPr marL="99059" marR="99059" anchor="ctr">
                    <a:noFill/>
                  </a:tcPr>
                </a:tc>
                <a:tc>
                  <a:txBody>
                    <a:bodyPr/>
                    <a:lstStyle/>
                    <a:p>
                      <a:pPr algn="ctr"/>
                      <a:r>
                        <a:rPr lang="ru-RU" sz="1300" dirty="0" smtClean="0">
                          <a:solidFill>
                            <a:schemeClr val="tx1"/>
                          </a:solidFill>
                          <a:effectLst/>
                          <a:latin typeface="Times New Roman" pitchFamily="18" charset="0"/>
                          <a:cs typeface="Times New Roman" pitchFamily="18" charset="0"/>
                        </a:rPr>
                        <a:t>21 473</a:t>
                      </a:r>
                      <a:endParaRPr lang="ru-RU" sz="1300" dirty="0">
                        <a:solidFill>
                          <a:schemeClr val="tx1"/>
                        </a:solidFill>
                        <a:effectLst/>
                        <a:latin typeface="Times New Roman" pitchFamily="18" charset="0"/>
                        <a:cs typeface="Times New Roman" pitchFamily="18" charset="0"/>
                      </a:endParaRPr>
                    </a:p>
                  </a:txBody>
                  <a:tcPr marL="99059" marR="99059" anchor="ctr">
                    <a:noFill/>
                  </a:tcPr>
                </a:tc>
                <a:tc>
                  <a:txBody>
                    <a:bodyPr/>
                    <a:lstStyle/>
                    <a:p>
                      <a:pPr algn="ctr"/>
                      <a:r>
                        <a:rPr lang="ru-RU" sz="1300" dirty="0" smtClean="0">
                          <a:solidFill>
                            <a:schemeClr val="tx1"/>
                          </a:solidFill>
                          <a:effectLst/>
                          <a:latin typeface="Times New Roman" pitchFamily="18" charset="0"/>
                          <a:cs typeface="Times New Roman" pitchFamily="18" charset="0"/>
                        </a:rPr>
                        <a:t>24 289</a:t>
                      </a:r>
                      <a:endParaRPr lang="ru-RU" sz="1300" dirty="0">
                        <a:solidFill>
                          <a:schemeClr val="tx1"/>
                        </a:solidFill>
                        <a:effectLst/>
                        <a:latin typeface="Times New Roman" pitchFamily="18" charset="0"/>
                        <a:cs typeface="Times New Roman" pitchFamily="18" charset="0"/>
                      </a:endParaRPr>
                    </a:p>
                  </a:txBody>
                  <a:tcPr marL="99059" marR="99059" anchor="ctr">
                    <a:noFill/>
                  </a:tcPr>
                </a:tc>
                <a:tc>
                  <a:txBody>
                    <a:bodyPr/>
                    <a:lstStyle/>
                    <a:p>
                      <a:pPr algn="ctr"/>
                      <a:r>
                        <a:rPr lang="ru-RU" sz="1300" dirty="0" smtClean="0">
                          <a:solidFill>
                            <a:schemeClr val="tx1"/>
                          </a:solidFill>
                          <a:effectLst/>
                          <a:latin typeface="Times New Roman" pitchFamily="18" charset="0"/>
                          <a:cs typeface="Times New Roman" pitchFamily="18" charset="0"/>
                        </a:rPr>
                        <a:t>27 208</a:t>
                      </a:r>
                      <a:endParaRPr lang="ru-RU" sz="1300" dirty="0">
                        <a:solidFill>
                          <a:schemeClr val="tx1"/>
                        </a:solidFill>
                        <a:effectLst/>
                        <a:latin typeface="Times New Roman" pitchFamily="18" charset="0"/>
                        <a:cs typeface="Times New Roman" pitchFamily="18" charset="0"/>
                      </a:endParaRPr>
                    </a:p>
                  </a:txBody>
                  <a:tcPr marL="99059" marR="99059" anchor="ctr">
                    <a:noFill/>
                  </a:tcPr>
                </a:tc>
                <a:tc>
                  <a:txBody>
                    <a:bodyPr/>
                    <a:lstStyle/>
                    <a:p>
                      <a:pPr algn="ctr"/>
                      <a:r>
                        <a:rPr lang="ru-RU" sz="1300" dirty="0" smtClean="0">
                          <a:solidFill>
                            <a:schemeClr val="tx1"/>
                          </a:solidFill>
                          <a:effectLst/>
                          <a:latin typeface="Times New Roman" pitchFamily="18" charset="0"/>
                          <a:cs typeface="Times New Roman" pitchFamily="18" charset="0"/>
                        </a:rPr>
                        <a:t>27 681</a:t>
                      </a:r>
                      <a:endParaRPr lang="ru-RU" sz="1300" dirty="0">
                        <a:solidFill>
                          <a:schemeClr val="tx1"/>
                        </a:solidFill>
                        <a:effectLst/>
                        <a:latin typeface="Times New Roman" pitchFamily="18" charset="0"/>
                        <a:cs typeface="Times New Roman" pitchFamily="18" charset="0"/>
                      </a:endParaRPr>
                    </a:p>
                  </a:txBody>
                  <a:tcPr marL="99059" marR="99059" anchor="ctr">
                    <a:noFill/>
                  </a:tcPr>
                </a:tc>
                <a:tc>
                  <a:txBody>
                    <a:bodyPr/>
                    <a:lstStyle/>
                    <a:p>
                      <a:pPr algn="ctr"/>
                      <a:r>
                        <a:rPr lang="ru-RU" sz="1300" dirty="0" smtClean="0">
                          <a:solidFill>
                            <a:schemeClr val="tx1"/>
                          </a:solidFill>
                          <a:effectLst/>
                          <a:latin typeface="Times New Roman" pitchFamily="18" charset="0"/>
                          <a:cs typeface="Times New Roman" pitchFamily="18" charset="0"/>
                        </a:rPr>
                        <a:t>28 729</a:t>
                      </a:r>
                      <a:endParaRPr lang="ru-RU" sz="1300" dirty="0">
                        <a:solidFill>
                          <a:schemeClr val="tx1"/>
                        </a:solidFill>
                        <a:effectLst/>
                        <a:latin typeface="Times New Roman" pitchFamily="18" charset="0"/>
                        <a:cs typeface="Times New Roman" pitchFamily="18" charset="0"/>
                      </a:endParaRPr>
                    </a:p>
                  </a:txBody>
                  <a:tcPr marL="99059" marR="99059" anchor="ctr">
                    <a:noFill/>
                  </a:tcPr>
                </a:tc>
                <a:tc>
                  <a:txBody>
                    <a:bodyPr/>
                    <a:lstStyle/>
                    <a:p>
                      <a:pPr algn="ctr"/>
                      <a:r>
                        <a:rPr lang="ru-RU" sz="1300" dirty="0" smtClean="0">
                          <a:solidFill>
                            <a:schemeClr val="tx1"/>
                          </a:solidFill>
                          <a:effectLst/>
                          <a:latin typeface="Times New Roman" pitchFamily="18" charset="0"/>
                          <a:cs typeface="Times New Roman" pitchFamily="18" charset="0"/>
                        </a:rPr>
                        <a:t>29 201</a:t>
                      </a:r>
                      <a:endParaRPr lang="ru-RU" sz="1300" dirty="0">
                        <a:solidFill>
                          <a:schemeClr val="tx1"/>
                        </a:solidFill>
                        <a:effectLst/>
                        <a:latin typeface="Times New Roman" pitchFamily="18" charset="0"/>
                        <a:cs typeface="Times New Roman" pitchFamily="18" charset="0"/>
                      </a:endParaRPr>
                    </a:p>
                  </a:txBody>
                  <a:tcPr marL="99059" marR="99059" anchor="ctr">
                    <a:noFill/>
                  </a:tcPr>
                </a:tc>
                <a:tc>
                  <a:txBody>
                    <a:bodyPr/>
                    <a:lstStyle/>
                    <a:p>
                      <a:pPr algn="ctr"/>
                      <a:r>
                        <a:rPr lang="ru-RU" sz="1300" dirty="0" smtClean="0">
                          <a:solidFill>
                            <a:schemeClr val="tx1"/>
                          </a:solidFill>
                        </a:rPr>
                        <a:t>29 467</a:t>
                      </a:r>
                      <a:endParaRPr lang="ru-RU" sz="1300" dirty="0">
                        <a:solidFill>
                          <a:schemeClr val="tx1"/>
                        </a:solidFill>
                      </a:endParaRPr>
                    </a:p>
                  </a:txBody>
                  <a:tcPr marL="99059" marR="99059" anchor="ctr">
                    <a:noFill/>
                  </a:tcPr>
                </a:tc>
                <a:tc>
                  <a:txBody>
                    <a:bodyPr/>
                    <a:lstStyle/>
                    <a:p>
                      <a:pPr algn="ctr"/>
                      <a:r>
                        <a:rPr lang="ru-RU" sz="1300" dirty="0" smtClean="0">
                          <a:solidFill>
                            <a:schemeClr val="tx1"/>
                          </a:solidFill>
                        </a:rPr>
                        <a:t>31 305</a:t>
                      </a:r>
                      <a:endParaRPr lang="ru-RU" sz="1300" dirty="0">
                        <a:solidFill>
                          <a:schemeClr val="tx1"/>
                        </a:solidFill>
                      </a:endParaRPr>
                    </a:p>
                  </a:txBody>
                  <a:tcPr marL="99059" marR="99059" anchor="ctr">
                    <a:noFill/>
                  </a:tcPr>
                </a:tc>
              </a:tr>
              <a:tr h="844604">
                <a:tc>
                  <a:txBody>
                    <a:bodyPr/>
                    <a:lstStyle/>
                    <a:p>
                      <a:pPr algn="ctr"/>
                      <a:r>
                        <a:rPr lang="ru-RU" sz="1200" dirty="0" smtClean="0">
                          <a:solidFill>
                            <a:schemeClr val="tx1"/>
                          </a:solidFill>
                          <a:effectLst/>
                          <a:latin typeface="Times New Roman" pitchFamily="18" charset="0"/>
                          <a:cs typeface="Times New Roman" pitchFamily="18" charset="0"/>
                        </a:rPr>
                        <a:t>Педагогические работники ДОУ</a:t>
                      </a:r>
                      <a:endParaRPr lang="ru-RU" sz="1200" dirty="0">
                        <a:solidFill>
                          <a:schemeClr val="tx1"/>
                        </a:solidFill>
                        <a:effectLst/>
                        <a:latin typeface="Times New Roman" pitchFamily="18" charset="0"/>
                        <a:cs typeface="Times New Roman" pitchFamily="18" charset="0"/>
                      </a:endParaRPr>
                    </a:p>
                  </a:txBody>
                  <a:tcPr marL="99059" marR="99059" anchor="ctr">
                    <a:noFill/>
                  </a:tcPr>
                </a:tc>
                <a:tc>
                  <a:txBody>
                    <a:bodyPr/>
                    <a:lstStyle/>
                    <a:p>
                      <a:pPr algn="ctr"/>
                      <a:r>
                        <a:rPr lang="ru-RU" sz="1300" dirty="0" smtClean="0">
                          <a:solidFill>
                            <a:schemeClr val="tx1"/>
                          </a:solidFill>
                          <a:effectLst/>
                          <a:latin typeface="Times New Roman" pitchFamily="18" charset="0"/>
                          <a:cs typeface="Times New Roman" pitchFamily="18" charset="0"/>
                        </a:rPr>
                        <a:t>15 416</a:t>
                      </a:r>
                      <a:endParaRPr lang="ru-RU" sz="1300" dirty="0">
                        <a:solidFill>
                          <a:schemeClr val="tx1"/>
                        </a:solidFill>
                        <a:effectLst/>
                        <a:latin typeface="Times New Roman" pitchFamily="18" charset="0"/>
                        <a:cs typeface="Times New Roman" pitchFamily="18" charset="0"/>
                      </a:endParaRPr>
                    </a:p>
                  </a:txBody>
                  <a:tcPr marL="99059" marR="99059" anchor="ctr">
                    <a:noFill/>
                  </a:tcPr>
                </a:tc>
                <a:tc>
                  <a:txBody>
                    <a:bodyPr/>
                    <a:lstStyle/>
                    <a:p>
                      <a:pPr algn="ctr"/>
                      <a:r>
                        <a:rPr lang="ru-RU" sz="1300" dirty="0" smtClean="0">
                          <a:solidFill>
                            <a:schemeClr val="tx1"/>
                          </a:solidFill>
                          <a:effectLst/>
                          <a:latin typeface="Times New Roman" pitchFamily="18" charset="0"/>
                          <a:cs typeface="Times New Roman" pitchFamily="18" charset="0"/>
                        </a:rPr>
                        <a:t>19 565</a:t>
                      </a:r>
                      <a:endParaRPr lang="ru-RU" sz="1300" dirty="0">
                        <a:solidFill>
                          <a:schemeClr val="tx1"/>
                        </a:solidFill>
                        <a:effectLst/>
                        <a:latin typeface="Times New Roman" pitchFamily="18" charset="0"/>
                        <a:cs typeface="Times New Roman" pitchFamily="18" charset="0"/>
                      </a:endParaRPr>
                    </a:p>
                  </a:txBody>
                  <a:tcPr marL="99059" marR="99059" anchor="ctr">
                    <a:noFill/>
                  </a:tcPr>
                </a:tc>
                <a:tc>
                  <a:txBody>
                    <a:bodyPr/>
                    <a:lstStyle/>
                    <a:p>
                      <a:pPr algn="ctr"/>
                      <a:r>
                        <a:rPr lang="ru-RU" sz="1300" dirty="0" smtClean="0">
                          <a:solidFill>
                            <a:schemeClr val="tx1"/>
                          </a:solidFill>
                          <a:effectLst/>
                          <a:latin typeface="Times New Roman" pitchFamily="18" charset="0"/>
                          <a:cs typeface="Times New Roman" pitchFamily="18" charset="0"/>
                        </a:rPr>
                        <a:t>22 041</a:t>
                      </a:r>
                      <a:endParaRPr lang="ru-RU" sz="1300" dirty="0">
                        <a:solidFill>
                          <a:schemeClr val="tx1"/>
                        </a:solidFill>
                        <a:effectLst/>
                        <a:latin typeface="Times New Roman" pitchFamily="18" charset="0"/>
                        <a:cs typeface="Times New Roman" pitchFamily="18" charset="0"/>
                      </a:endParaRPr>
                    </a:p>
                  </a:txBody>
                  <a:tcPr marL="99059" marR="99059" anchor="ctr">
                    <a:noFill/>
                  </a:tcPr>
                </a:tc>
                <a:tc>
                  <a:txBody>
                    <a:bodyPr/>
                    <a:lstStyle/>
                    <a:p>
                      <a:pPr algn="ctr"/>
                      <a:r>
                        <a:rPr lang="ru-RU" sz="1300" dirty="0" smtClean="0">
                          <a:solidFill>
                            <a:schemeClr val="tx1"/>
                          </a:solidFill>
                          <a:effectLst/>
                          <a:latin typeface="Times New Roman" pitchFamily="18" charset="0"/>
                          <a:cs typeface="Times New Roman" pitchFamily="18" charset="0"/>
                        </a:rPr>
                        <a:t>24 172</a:t>
                      </a:r>
                      <a:endParaRPr lang="ru-RU" sz="1300" dirty="0">
                        <a:solidFill>
                          <a:schemeClr val="tx1"/>
                        </a:solidFill>
                        <a:effectLst/>
                        <a:latin typeface="Times New Roman" pitchFamily="18" charset="0"/>
                        <a:cs typeface="Times New Roman" pitchFamily="18" charset="0"/>
                      </a:endParaRPr>
                    </a:p>
                  </a:txBody>
                  <a:tcPr marL="99059" marR="99059" anchor="ctr">
                    <a:noFill/>
                  </a:tcPr>
                </a:tc>
                <a:tc>
                  <a:txBody>
                    <a:bodyPr/>
                    <a:lstStyle/>
                    <a:p>
                      <a:pPr algn="ctr"/>
                      <a:r>
                        <a:rPr lang="ru-RU" sz="1300" dirty="0" smtClean="0">
                          <a:solidFill>
                            <a:schemeClr val="tx1"/>
                          </a:solidFill>
                          <a:effectLst/>
                          <a:latin typeface="Times New Roman" pitchFamily="18" charset="0"/>
                          <a:cs typeface="Times New Roman" pitchFamily="18" charset="0"/>
                        </a:rPr>
                        <a:t>24 748</a:t>
                      </a:r>
                      <a:endParaRPr lang="ru-RU" sz="1300" dirty="0">
                        <a:solidFill>
                          <a:schemeClr val="tx1"/>
                        </a:solidFill>
                        <a:effectLst/>
                        <a:latin typeface="Times New Roman" pitchFamily="18" charset="0"/>
                        <a:cs typeface="Times New Roman" pitchFamily="18" charset="0"/>
                      </a:endParaRPr>
                    </a:p>
                  </a:txBody>
                  <a:tcPr marL="99059" marR="99059" anchor="ctr">
                    <a:noFill/>
                  </a:tcPr>
                </a:tc>
                <a:tc>
                  <a:txBody>
                    <a:bodyPr/>
                    <a:lstStyle/>
                    <a:p>
                      <a:pPr algn="ctr"/>
                      <a:r>
                        <a:rPr lang="ru-RU" sz="1300" dirty="0" smtClean="0">
                          <a:solidFill>
                            <a:schemeClr val="tx1"/>
                          </a:solidFill>
                          <a:effectLst/>
                          <a:latin typeface="Times New Roman" pitchFamily="18" charset="0"/>
                          <a:cs typeface="Times New Roman" pitchFamily="18" charset="0"/>
                        </a:rPr>
                        <a:t>25 986</a:t>
                      </a:r>
                      <a:endParaRPr lang="ru-RU" sz="1300" dirty="0">
                        <a:solidFill>
                          <a:schemeClr val="tx1"/>
                        </a:solidFill>
                        <a:effectLst/>
                        <a:latin typeface="Times New Roman" pitchFamily="18" charset="0"/>
                        <a:cs typeface="Times New Roman" pitchFamily="18" charset="0"/>
                      </a:endParaRPr>
                    </a:p>
                  </a:txBody>
                  <a:tcPr marL="99059" marR="99059" anchor="ctr">
                    <a:noFill/>
                  </a:tcPr>
                </a:tc>
                <a:tc>
                  <a:txBody>
                    <a:bodyPr/>
                    <a:lstStyle/>
                    <a:p>
                      <a:pPr algn="ctr"/>
                      <a:r>
                        <a:rPr lang="ru-RU" sz="1300" dirty="0" smtClean="0">
                          <a:solidFill>
                            <a:schemeClr val="tx1"/>
                          </a:solidFill>
                        </a:rPr>
                        <a:t>27 832</a:t>
                      </a:r>
                      <a:endParaRPr lang="ru-RU" sz="1300" dirty="0">
                        <a:solidFill>
                          <a:schemeClr val="tx1"/>
                        </a:solidFill>
                      </a:endParaRPr>
                    </a:p>
                  </a:txBody>
                  <a:tcPr marL="99059" marR="99059" anchor="ctr">
                    <a:noFill/>
                  </a:tcPr>
                </a:tc>
                <a:tc>
                  <a:txBody>
                    <a:bodyPr/>
                    <a:lstStyle/>
                    <a:p>
                      <a:pPr algn="ctr"/>
                      <a:r>
                        <a:rPr lang="ru-RU" sz="1300" dirty="0" smtClean="0">
                          <a:solidFill>
                            <a:schemeClr val="tx1"/>
                          </a:solidFill>
                        </a:rPr>
                        <a:t>30 436</a:t>
                      </a:r>
                      <a:endParaRPr lang="ru-RU" sz="1300" dirty="0">
                        <a:solidFill>
                          <a:schemeClr val="tx1"/>
                        </a:solidFill>
                      </a:endParaRPr>
                    </a:p>
                  </a:txBody>
                  <a:tcPr marL="99059" marR="99059" anchor="ctr">
                    <a:noFill/>
                  </a:tcPr>
                </a:tc>
              </a:tr>
              <a:tr h="1255901">
                <a:tc>
                  <a:txBody>
                    <a:bodyPr/>
                    <a:lstStyle/>
                    <a:p>
                      <a:pPr algn="ctr"/>
                      <a:r>
                        <a:rPr lang="ru-RU" sz="1200" dirty="0" smtClean="0">
                          <a:solidFill>
                            <a:schemeClr val="tx1"/>
                          </a:solidFill>
                          <a:effectLst/>
                          <a:latin typeface="Times New Roman" pitchFamily="18" charset="0"/>
                          <a:cs typeface="Times New Roman" pitchFamily="18" charset="0"/>
                        </a:rPr>
                        <a:t>Педагогические работники дополнительного образования</a:t>
                      </a:r>
                      <a:endParaRPr lang="ru-RU" sz="1200" dirty="0">
                        <a:solidFill>
                          <a:schemeClr val="tx1"/>
                        </a:solidFill>
                        <a:effectLst/>
                        <a:latin typeface="Times New Roman" pitchFamily="18" charset="0"/>
                        <a:cs typeface="Times New Roman" pitchFamily="18" charset="0"/>
                      </a:endParaRPr>
                    </a:p>
                  </a:txBody>
                  <a:tcPr marL="99059" marR="99059" anchor="ctr">
                    <a:noFill/>
                  </a:tcPr>
                </a:tc>
                <a:tc>
                  <a:txBody>
                    <a:bodyPr/>
                    <a:lstStyle/>
                    <a:p>
                      <a:pPr algn="ctr"/>
                      <a:r>
                        <a:rPr lang="ru-RU" sz="1300" dirty="0" smtClean="0">
                          <a:solidFill>
                            <a:schemeClr val="tx1"/>
                          </a:solidFill>
                          <a:effectLst/>
                          <a:latin typeface="Times New Roman" pitchFamily="18" charset="0"/>
                          <a:cs typeface="Times New Roman" pitchFamily="18" charset="0"/>
                        </a:rPr>
                        <a:t>12 770</a:t>
                      </a:r>
                      <a:endParaRPr lang="ru-RU" sz="1300" dirty="0">
                        <a:solidFill>
                          <a:schemeClr val="tx1"/>
                        </a:solidFill>
                        <a:effectLst/>
                        <a:latin typeface="Times New Roman" pitchFamily="18" charset="0"/>
                        <a:cs typeface="Times New Roman" pitchFamily="18" charset="0"/>
                      </a:endParaRPr>
                    </a:p>
                  </a:txBody>
                  <a:tcPr marL="99059" marR="99059" anchor="ctr">
                    <a:noFill/>
                  </a:tcPr>
                </a:tc>
                <a:tc>
                  <a:txBody>
                    <a:bodyPr/>
                    <a:lstStyle/>
                    <a:p>
                      <a:pPr algn="ctr"/>
                      <a:r>
                        <a:rPr lang="ru-RU" sz="1300" dirty="0" smtClean="0">
                          <a:solidFill>
                            <a:schemeClr val="tx1"/>
                          </a:solidFill>
                          <a:effectLst/>
                          <a:latin typeface="Times New Roman" pitchFamily="18" charset="0"/>
                          <a:cs typeface="Times New Roman" pitchFamily="18" charset="0"/>
                        </a:rPr>
                        <a:t>17 529</a:t>
                      </a:r>
                      <a:endParaRPr lang="ru-RU" sz="1300" dirty="0">
                        <a:solidFill>
                          <a:schemeClr val="tx1"/>
                        </a:solidFill>
                        <a:effectLst/>
                        <a:latin typeface="Times New Roman" pitchFamily="18" charset="0"/>
                        <a:cs typeface="Times New Roman" pitchFamily="18" charset="0"/>
                      </a:endParaRPr>
                    </a:p>
                  </a:txBody>
                  <a:tcPr marL="99059" marR="99059" anchor="ctr">
                    <a:noFill/>
                  </a:tcPr>
                </a:tc>
                <a:tc>
                  <a:txBody>
                    <a:bodyPr/>
                    <a:lstStyle/>
                    <a:p>
                      <a:pPr algn="ctr"/>
                      <a:r>
                        <a:rPr lang="ru-RU" sz="1300" dirty="0" smtClean="0">
                          <a:solidFill>
                            <a:schemeClr val="tx1"/>
                          </a:solidFill>
                          <a:effectLst/>
                          <a:latin typeface="Times New Roman" pitchFamily="18" charset="0"/>
                          <a:cs typeface="Times New Roman" pitchFamily="18" charset="0"/>
                        </a:rPr>
                        <a:t>21 826</a:t>
                      </a:r>
                      <a:endParaRPr lang="ru-RU" sz="1300" dirty="0">
                        <a:solidFill>
                          <a:schemeClr val="tx1"/>
                        </a:solidFill>
                        <a:effectLst/>
                        <a:latin typeface="Times New Roman" pitchFamily="18" charset="0"/>
                        <a:cs typeface="Times New Roman" pitchFamily="18" charset="0"/>
                      </a:endParaRPr>
                    </a:p>
                  </a:txBody>
                  <a:tcPr marL="99059" marR="99059" anchor="ctr">
                    <a:noFill/>
                  </a:tcPr>
                </a:tc>
                <a:tc>
                  <a:txBody>
                    <a:bodyPr/>
                    <a:lstStyle/>
                    <a:p>
                      <a:pPr algn="ctr"/>
                      <a:r>
                        <a:rPr lang="ru-RU" sz="1300" dirty="0" smtClean="0">
                          <a:solidFill>
                            <a:schemeClr val="tx1"/>
                          </a:solidFill>
                          <a:effectLst/>
                          <a:latin typeface="Times New Roman" pitchFamily="18" charset="0"/>
                          <a:cs typeface="Times New Roman" pitchFamily="18" charset="0"/>
                        </a:rPr>
                        <a:t>23 677</a:t>
                      </a:r>
                    </a:p>
                  </a:txBody>
                  <a:tcPr marL="99059" marR="99059" anchor="ctr">
                    <a:noFill/>
                  </a:tcPr>
                </a:tc>
                <a:tc>
                  <a:txBody>
                    <a:bodyPr/>
                    <a:lstStyle/>
                    <a:p>
                      <a:pPr algn="ctr"/>
                      <a:r>
                        <a:rPr lang="ru-RU" sz="1300" dirty="0" smtClean="0">
                          <a:solidFill>
                            <a:schemeClr val="tx1"/>
                          </a:solidFill>
                          <a:effectLst/>
                          <a:latin typeface="Times New Roman" pitchFamily="18" charset="0"/>
                          <a:cs typeface="Times New Roman" pitchFamily="18" charset="0"/>
                        </a:rPr>
                        <a:t>25 121</a:t>
                      </a:r>
                      <a:endParaRPr lang="ru-RU" sz="1300" dirty="0">
                        <a:solidFill>
                          <a:schemeClr val="tx1"/>
                        </a:solidFill>
                        <a:effectLst/>
                        <a:latin typeface="Times New Roman" pitchFamily="18" charset="0"/>
                        <a:cs typeface="Times New Roman" pitchFamily="18" charset="0"/>
                      </a:endParaRPr>
                    </a:p>
                  </a:txBody>
                  <a:tcPr marL="99059" marR="99059" anchor="ctr">
                    <a:noFill/>
                  </a:tcPr>
                </a:tc>
                <a:tc>
                  <a:txBody>
                    <a:bodyPr/>
                    <a:lstStyle/>
                    <a:p>
                      <a:pPr algn="ctr"/>
                      <a:r>
                        <a:rPr lang="ru-RU" sz="1300" dirty="0" smtClean="0">
                          <a:solidFill>
                            <a:schemeClr val="tx1"/>
                          </a:solidFill>
                          <a:effectLst/>
                          <a:latin typeface="Times New Roman" pitchFamily="18" charset="0"/>
                          <a:cs typeface="Times New Roman" pitchFamily="18" charset="0"/>
                        </a:rPr>
                        <a:t>28 613</a:t>
                      </a:r>
                      <a:endParaRPr lang="ru-RU" sz="1300" dirty="0">
                        <a:solidFill>
                          <a:schemeClr val="tx1"/>
                        </a:solidFill>
                        <a:effectLst/>
                        <a:latin typeface="Times New Roman" pitchFamily="18" charset="0"/>
                        <a:cs typeface="Times New Roman" pitchFamily="18" charset="0"/>
                      </a:endParaRPr>
                    </a:p>
                  </a:txBody>
                  <a:tcPr marL="99059" marR="99059" anchor="ctr">
                    <a:noFill/>
                  </a:tcPr>
                </a:tc>
                <a:tc>
                  <a:txBody>
                    <a:bodyPr/>
                    <a:lstStyle/>
                    <a:p>
                      <a:pPr algn="ctr"/>
                      <a:r>
                        <a:rPr lang="ru-RU" sz="1300" dirty="0" smtClean="0">
                          <a:solidFill>
                            <a:schemeClr val="tx1"/>
                          </a:solidFill>
                        </a:rPr>
                        <a:t>30 406</a:t>
                      </a:r>
                      <a:endParaRPr lang="ru-RU" sz="1300" dirty="0">
                        <a:solidFill>
                          <a:schemeClr val="tx1"/>
                        </a:solidFill>
                      </a:endParaRPr>
                    </a:p>
                  </a:txBody>
                  <a:tcPr marL="99059" marR="99059" anchor="ctr">
                    <a:noFill/>
                  </a:tcPr>
                </a:tc>
                <a:tc>
                  <a:txBody>
                    <a:bodyPr/>
                    <a:lstStyle/>
                    <a:p>
                      <a:pPr algn="ctr"/>
                      <a:r>
                        <a:rPr lang="ru-RU" sz="1300" dirty="0" smtClean="0">
                          <a:solidFill>
                            <a:schemeClr val="tx1"/>
                          </a:solidFill>
                        </a:rPr>
                        <a:t>31 553</a:t>
                      </a:r>
                      <a:endParaRPr lang="ru-RU" sz="1300" dirty="0">
                        <a:solidFill>
                          <a:schemeClr val="tx1"/>
                        </a:solidFill>
                      </a:endParaRPr>
                    </a:p>
                  </a:txBody>
                  <a:tcPr marL="99059" marR="99059" anchor="ctr">
                    <a:noFill/>
                  </a:tcPr>
                </a:tc>
              </a:tr>
              <a:tr h="889597">
                <a:tc>
                  <a:txBody>
                    <a:bodyPr/>
                    <a:lstStyle/>
                    <a:p>
                      <a:pPr algn="ctr"/>
                      <a:r>
                        <a:rPr lang="ru-RU" sz="1200" dirty="0" smtClean="0">
                          <a:solidFill>
                            <a:schemeClr val="tx1"/>
                          </a:solidFill>
                          <a:effectLst/>
                          <a:latin typeface="Times New Roman" pitchFamily="18" charset="0"/>
                          <a:cs typeface="Times New Roman" pitchFamily="18" charset="0"/>
                        </a:rPr>
                        <a:t>Педагогические работники  школ искусств</a:t>
                      </a:r>
                      <a:endParaRPr lang="ru-RU" sz="1200" dirty="0">
                        <a:solidFill>
                          <a:schemeClr val="tx1"/>
                        </a:solidFill>
                        <a:effectLst/>
                        <a:latin typeface="Times New Roman" pitchFamily="18" charset="0"/>
                        <a:cs typeface="Times New Roman" pitchFamily="18" charset="0"/>
                      </a:endParaRPr>
                    </a:p>
                  </a:txBody>
                  <a:tcPr marL="99059" marR="99059" anchor="ctr">
                    <a:noFill/>
                  </a:tcPr>
                </a:tc>
                <a:tc>
                  <a:txBody>
                    <a:bodyPr/>
                    <a:lstStyle/>
                    <a:p>
                      <a:pPr algn="ctr"/>
                      <a:r>
                        <a:rPr lang="ru-RU" sz="1300" dirty="0" smtClean="0">
                          <a:solidFill>
                            <a:schemeClr val="tx1"/>
                          </a:solidFill>
                          <a:effectLst/>
                          <a:latin typeface="Times New Roman" pitchFamily="18" charset="0"/>
                          <a:cs typeface="Times New Roman" pitchFamily="18" charset="0"/>
                        </a:rPr>
                        <a:t>12 965</a:t>
                      </a:r>
                      <a:endParaRPr lang="ru-RU" sz="1300" dirty="0">
                        <a:solidFill>
                          <a:schemeClr val="tx1"/>
                        </a:solidFill>
                        <a:effectLst/>
                        <a:latin typeface="Times New Roman" pitchFamily="18" charset="0"/>
                        <a:cs typeface="Times New Roman" pitchFamily="18" charset="0"/>
                      </a:endParaRPr>
                    </a:p>
                  </a:txBody>
                  <a:tcPr marL="99059" marR="99059" anchor="ctr">
                    <a:noFill/>
                  </a:tcPr>
                </a:tc>
                <a:tc>
                  <a:txBody>
                    <a:bodyPr/>
                    <a:lstStyle/>
                    <a:p>
                      <a:pPr algn="ctr"/>
                      <a:r>
                        <a:rPr lang="ru-RU" sz="1300" dirty="0" smtClean="0">
                          <a:solidFill>
                            <a:schemeClr val="tx1"/>
                          </a:solidFill>
                          <a:effectLst/>
                          <a:latin typeface="Times New Roman" pitchFamily="18" charset="0"/>
                          <a:cs typeface="Times New Roman" pitchFamily="18" charset="0"/>
                        </a:rPr>
                        <a:t>18 451</a:t>
                      </a:r>
                      <a:endParaRPr lang="ru-RU" sz="1300" dirty="0">
                        <a:solidFill>
                          <a:schemeClr val="tx1"/>
                        </a:solidFill>
                        <a:effectLst/>
                        <a:latin typeface="Times New Roman" pitchFamily="18" charset="0"/>
                        <a:cs typeface="Times New Roman" pitchFamily="18" charset="0"/>
                      </a:endParaRPr>
                    </a:p>
                  </a:txBody>
                  <a:tcPr marL="99059" marR="99059" anchor="ctr">
                    <a:noFill/>
                  </a:tcPr>
                </a:tc>
                <a:tc>
                  <a:txBody>
                    <a:bodyPr/>
                    <a:lstStyle/>
                    <a:p>
                      <a:pPr algn="ctr"/>
                      <a:r>
                        <a:rPr lang="ru-RU" sz="1300" dirty="0" smtClean="0">
                          <a:solidFill>
                            <a:schemeClr val="tx1"/>
                          </a:solidFill>
                          <a:effectLst/>
                          <a:latin typeface="Times New Roman" pitchFamily="18" charset="0"/>
                          <a:cs typeface="Times New Roman" pitchFamily="18" charset="0"/>
                        </a:rPr>
                        <a:t>21 279</a:t>
                      </a:r>
                      <a:endParaRPr lang="ru-RU" sz="1300" dirty="0">
                        <a:solidFill>
                          <a:schemeClr val="tx1"/>
                        </a:solidFill>
                        <a:effectLst/>
                        <a:latin typeface="Times New Roman" pitchFamily="18" charset="0"/>
                        <a:cs typeface="Times New Roman" pitchFamily="18" charset="0"/>
                      </a:endParaRPr>
                    </a:p>
                  </a:txBody>
                  <a:tcPr marL="99059" marR="99059" anchor="ctr">
                    <a:noFill/>
                  </a:tcPr>
                </a:tc>
                <a:tc>
                  <a:txBody>
                    <a:bodyPr/>
                    <a:lstStyle/>
                    <a:p>
                      <a:pPr algn="ctr"/>
                      <a:r>
                        <a:rPr lang="ru-RU" sz="1300" dirty="0" smtClean="0">
                          <a:solidFill>
                            <a:schemeClr val="tx1"/>
                          </a:solidFill>
                          <a:effectLst/>
                          <a:latin typeface="Times New Roman" pitchFamily="18" charset="0"/>
                          <a:cs typeface="Times New Roman" pitchFamily="18" charset="0"/>
                        </a:rPr>
                        <a:t>23 775</a:t>
                      </a:r>
                      <a:endParaRPr lang="ru-RU" sz="1300" dirty="0">
                        <a:solidFill>
                          <a:schemeClr val="tx1"/>
                        </a:solidFill>
                        <a:effectLst/>
                        <a:latin typeface="Times New Roman" pitchFamily="18" charset="0"/>
                        <a:cs typeface="Times New Roman" pitchFamily="18" charset="0"/>
                      </a:endParaRPr>
                    </a:p>
                  </a:txBody>
                  <a:tcPr marL="99059" marR="99059" anchor="ctr">
                    <a:noFill/>
                  </a:tcPr>
                </a:tc>
                <a:tc>
                  <a:txBody>
                    <a:bodyPr/>
                    <a:lstStyle/>
                    <a:p>
                      <a:pPr algn="ctr"/>
                      <a:r>
                        <a:rPr lang="ru-RU" sz="1300" dirty="0" smtClean="0">
                          <a:solidFill>
                            <a:schemeClr val="tx1"/>
                          </a:solidFill>
                          <a:effectLst/>
                          <a:latin typeface="Times New Roman" pitchFamily="18" charset="0"/>
                          <a:cs typeface="Times New Roman" pitchFamily="18" charset="0"/>
                        </a:rPr>
                        <a:t>24 955</a:t>
                      </a:r>
                      <a:endParaRPr lang="ru-RU" sz="1300" dirty="0">
                        <a:solidFill>
                          <a:schemeClr val="tx1"/>
                        </a:solidFill>
                        <a:effectLst/>
                        <a:latin typeface="Times New Roman" pitchFamily="18" charset="0"/>
                        <a:cs typeface="Times New Roman" pitchFamily="18" charset="0"/>
                      </a:endParaRPr>
                    </a:p>
                  </a:txBody>
                  <a:tcPr marL="99059" marR="99059" anchor="ctr">
                    <a:noFill/>
                  </a:tcPr>
                </a:tc>
                <a:tc>
                  <a:txBody>
                    <a:bodyPr/>
                    <a:lstStyle/>
                    <a:p>
                      <a:pPr algn="ctr"/>
                      <a:r>
                        <a:rPr lang="ru-RU" sz="1300" dirty="0" smtClean="0">
                          <a:solidFill>
                            <a:schemeClr val="tx1"/>
                          </a:solidFill>
                          <a:effectLst/>
                          <a:latin typeface="Times New Roman" pitchFamily="18" charset="0"/>
                          <a:cs typeface="Times New Roman" pitchFamily="18" charset="0"/>
                        </a:rPr>
                        <a:t>27 269</a:t>
                      </a:r>
                      <a:endParaRPr lang="ru-RU" sz="1300" dirty="0">
                        <a:solidFill>
                          <a:schemeClr val="tx1"/>
                        </a:solidFill>
                        <a:effectLst/>
                        <a:latin typeface="Times New Roman" pitchFamily="18" charset="0"/>
                        <a:cs typeface="Times New Roman" pitchFamily="18" charset="0"/>
                      </a:endParaRPr>
                    </a:p>
                  </a:txBody>
                  <a:tcPr marL="99059" marR="99059" anchor="ctr">
                    <a:noFill/>
                  </a:tcPr>
                </a:tc>
                <a:tc>
                  <a:txBody>
                    <a:bodyPr/>
                    <a:lstStyle/>
                    <a:p>
                      <a:pPr algn="ctr"/>
                      <a:r>
                        <a:rPr lang="ru-RU" sz="1300" dirty="0" smtClean="0">
                          <a:solidFill>
                            <a:schemeClr val="tx1"/>
                          </a:solidFill>
                        </a:rPr>
                        <a:t>29 804</a:t>
                      </a:r>
                      <a:endParaRPr lang="ru-RU" sz="1300" dirty="0">
                        <a:solidFill>
                          <a:schemeClr val="tx1"/>
                        </a:solidFill>
                      </a:endParaRPr>
                    </a:p>
                  </a:txBody>
                  <a:tcPr marL="99059" marR="99059" anchor="ctr">
                    <a:noFill/>
                  </a:tcPr>
                </a:tc>
                <a:tc>
                  <a:txBody>
                    <a:bodyPr/>
                    <a:lstStyle/>
                    <a:p>
                      <a:pPr algn="ctr"/>
                      <a:r>
                        <a:rPr lang="ru-RU" sz="1300" dirty="0" smtClean="0">
                          <a:solidFill>
                            <a:schemeClr val="tx1"/>
                          </a:solidFill>
                        </a:rPr>
                        <a:t>31 748</a:t>
                      </a:r>
                      <a:endParaRPr lang="ru-RU" sz="1300" dirty="0">
                        <a:solidFill>
                          <a:schemeClr val="tx1"/>
                        </a:solidFill>
                      </a:endParaRPr>
                    </a:p>
                  </a:txBody>
                  <a:tcPr marL="99059" marR="99059" anchor="ctr">
                    <a:noFill/>
                  </a:tcPr>
                </a:tc>
              </a:tr>
            </a:tbl>
          </a:graphicData>
        </a:graphic>
      </p:graphicFrame>
      <p:sp>
        <p:nvSpPr>
          <p:cNvPr id="5" name="Номер слайда 4"/>
          <p:cNvSpPr>
            <a:spLocks noGrp="1"/>
          </p:cNvSpPr>
          <p:nvPr>
            <p:ph type="sldNum" sz="quarter" idx="12"/>
          </p:nvPr>
        </p:nvSpPr>
        <p:spPr>
          <a:xfrm>
            <a:off x="4754880" y="6407947"/>
            <a:ext cx="396240" cy="365125"/>
          </a:xfrm>
        </p:spPr>
        <p:txBody>
          <a:bodyPr/>
          <a:lstStyle/>
          <a:p>
            <a:fld id="{DCD830A9-5F17-466D-9E40-1E5E06F64CC0}" type="slidenum">
              <a:rPr lang="ru-RU" smtClean="0"/>
              <a:pPr/>
              <a:t>28</a:t>
            </a:fld>
            <a:endParaRPr lang="ru-RU" dirty="0"/>
          </a:p>
        </p:txBody>
      </p:sp>
    </p:spTree>
    <p:extLst>
      <p:ext uri="{BB962C8B-B14F-4D97-AF65-F5344CB8AC3E}">
        <p14:creationId xmlns:p14="http://schemas.microsoft.com/office/powerpoint/2010/main" val="37933433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Объект 1"/>
          <p:cNvGraphicFramePr>
            <a:graphicFrameLocks noGrp="1"/>
          </p:cNvGraphicFramePr>
          <p:nvPr>
            <p:ph idx="1"/>
            <p:extLst>
              <p:ext uri="{D42A27DB-BD31-4B8C-83A1-F6EECF244321}">
                <p14:modId xmlns:p14="http://schemas.microsoft.com/office/powerpoint/2010/main" val="2139785689"/>
              </p:ext>
            </p:extLst>
          </p:nvPr>
        </p:nvGraphicFramePr>
        <p:xfrm>
          <a:off x="495300" y="1772816"/>
          <a:ext cx="8915400" cy="4896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Номер слайда 4"/>
          <p:cNvSpPr>
            <a:spLocks noGrp="1"/>
          </p:cNvSpPr>
          <p:nvPr>
            <p:ph type="sldNum" sz="quarter" idx="12"/>
          </p:nvPr>
        </p:nvSpPr>
        <p:spPr>
          <a:xfrm>
            <a:off x="4754880" y="6407945"/>
            <a:ext cx="396240" cy="365125"/>
          </a:xfrm>
        </p:spPr>
        <p:txBody>
          <a:bodyPr/>
          <a:lstStyle/>
          <a:p>
            <a:fld id="{DCD830A9-5F17-466D-9E40-1E5E06F64CC0}" type="slidenum">
              <a:rPr lang="ru-RU" smtClean="0"/>
              <a:pPr/>
              <a:t>2</a:t>
            </a:fld>
            <a:endParaRPr lang="ru-RU" dirty="0"/>
          </a:p>
        </p:txBody>
      </p:sp>
      <p:sp>
        <p:nvSpPr>
          <p:cNvPr id="4" name="TextBox 3"/>
          <p:cNvSpPr txBox="1"/>
          <p:nvPr/>
        </p:nvSpPr>
        <p:spPr>
          <a:xfrm>
            <a:off x="662523" y="548680"/>
            <a:ext cx="8892988" cy="1200329"/>
          </a:xfrm>
          <a:prstGeom prst="rect">
            <a:avLst/>
          </a:prstGeom>
          <a:noFill/>
        </p:spPr>
        <p:txBody>
          <a:bodyPr wrap="square" rtlCol="0">
            <a:spAutoFit/>
          </a:bodyPr>
          <a:lstStyle/>
          <a:p>
            <a:pPr algn="ctr"/>
            <a:r>
              <a:rPr lang="ru-RU" b="1" dirty="0" smtClean="0"/>
              <a:t>Бюджет муниципального </a:t>
            </a:r>
            <a:r>
              <a:rPr lang="ru-RU" b="1" dirty="0"/>
              <a:t>образования </a:t>
            </a:r>
            <a:r>
              <a:rPr lang="ru-RU" b="1" dirty="0" smtClean="0"/>
              <a:t>Кавказский район утвержден решением Совета муниципального образования Кавказский район от 28 ноября 2018 года №33 «О бюджете муниципального образования Кавказский район на 2019 год и плановый период 2020 и 2021 годов»</a:t>
            </a:r>
            <a:endParaRPr lang="ru-RU" b="1" dirty="0"/>
          </a:p>
        </p:txBody>
      </p:sp>
    </p:spTree>
    <p:extLst>
      <p:ext uri="{BB962C8B-B14F-4D97-AF65-F5344CB8AC3E}">
        <p14:creationId xmlns:p14="http://schemas.microsoft.com/office/powerpoint/2010/main" val="191919410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1386217616"/>
              </p:ext>
            </p:extLst>
          </p:nvPr>
        </p:nvGraphicFramePr>
        <p:xfrm>
          <a:off x="506506" y="332657"/>
          <a:ext cx="8982997" cy="6238789"/>
        </p:xfrm>
        <a:graphic>
          <a:graphicData uri="http://schemas.openxmlformats.org/drawingml/2006/table">
            <a:tbl>
              <a:tblPr>
                <a:tableStyleId>{2D5ABB26-0587-4C30-8999-92F81FD0307C}</a:tableStyleId>
              </a:tblPr>
              <a:tblGrid>
                <a:gridCol w="25657"/>
                <a:gridCol w="4428098"/>
                <a:gridCol w="49992"/>
                <a:gridCol w="4479250"/>
              </a:tblGrid>
              <a:tr h="424018">
                <a:tc>
                  <a:txBody>
                    <a:bodyPr/>
                    <a:lstStyle/>
                    <a:p>
                      <a:pPr algn="l" fontAlgn="b"/>
                      <a:r>
                        <a:rPr lang="ru-RU" sz="900" u="none" strike="noStrike" dirty="0">
                          <a:effectLst/>
                        </a:rPr>
                        <a:t> </a:t>
                      </a:r>
                      <a:endParaRPr lang="ru-RU" sz="900" b="0" i="0" u="none" strike="noStrike" dirty="0">
                        <a:solidFill>
                          <a:srgbClr val="000000"/>
                        </a:solidFill>
                        <a:effectLst/>
                        <a:latin typeface="Constantia"/>
                      </a:endParaRPr>
                    </a:p>
                  </a:txBody>
                  <a:tcPr marL="0" marR="0" marT="0" marB="0" anchor="b"/>
                </a:tc>
                <a:tc gridSpan="3">
                  <a:txBody>
                    <a:bodyPr/>
                    <a:lstStyle/>
                    <a:p>
                      <a:pPr algn="ctr" fontAlgn="b"/>
                      <a:r>
                        <a:rPr lang="ru-RU" sz="900" u="none" strike="noStrike" dirty="0">
                          <a:solidFill>
                            <a:schemeClr val="accent6">
                              <a:lumMod val="50000"/>
                            </a:schemeClr>
                          </a:solidFill>
                          <a:effectLst/>
                        </a:rPr>
                        <a:t>  </a:t>
                      </a:r>
                      <a:r>
                        <a:rPr lang="ru-RU" sz="1200" u="none" strike="noStrike" dirty="0" smtClean="0">
                          <a:solidFill>
                            <a:schemeClr val="accent6">
                              <a:lumMod val="50000"/>
                            </a:schemeClr>
                          </a:solidFill>
                          <a:effectLst/>
                          <a:latin typeface="Times New Roman" pitchFamily="18" charset="0"/>
                          <a:cs typeface="Times New Roman" pitchFamily="18" charset="0"/>
                        </a:rPr>
                        <a:t>МЕРОПРИЯТИЯ </a:t>
                      </a:r>
                      <a:r>
                        <a:rPr lang="ru-RU" sz="1200" u="none" strike="noStrike" dirty="0">
                          <a:solidFill>
                            <a:schemeClr val="accent6">
                              <a:lumMod val="50000"/>
                            </a:schemeClr>
                          </a:solidFill>
                          <a:effectLst/>
                          <a:latin typeface="Times New Roman" pitchFamily="18" charset="0"/>
                          <a:cs typeface="Times New Roman" pitchFamily="18" charset="0"/>
                        </a:rPr>
                        <a:t>МУНИЦИПАЛЬНОЙ ПРОГРАММЫ МУНИЦИПАЛЬНОГО ОБРАЗОВАНИЯ    </a:t>
                      </a:r>
                      <a:endParaRPr lang="ru-RU" sz="1200" u="none" strike="noStrike" dirty="0" smtClean="0">
                        <a:solidFill>
                          <a:schemeClr val="accent6">
                            <a:lumMod val="50000"/>
                          </a:schemeClr>
                        </a:solidFill>
                        <a:effectLst/>
                        <a:latin typeface="Times New Roman" pitchFamily="18" charset="0"/>
                        <a:cs typeface="Times New Roman" pitchFamily="18" charset="0"/>
                      </a:endParaRPr>
                    </a:p>
                    <a:p>
                      <a:pPr algn="ctr" fontAlgn="ctr"/>
                      <a:r>
                        <a:rPr lang="ru-RU" sz="1200" u="none" strike="noStrike" dirty="0" smtClean="0">
                          <a:solidFill>
                            <a:schemeClr val="accent6">
                              <a:lumMod val="50000"/>
                            </a:schemeClr>
                          </a:solidFill>
                          <a:effectLst/>
                          <a:latin typeface="Times New Roman" pitchFamily="18" charset="0"/>
                          <a:cs typeface="Times New Roman" pitchFamily="18" charset="0"/>
                        </a:rPr>
                        <a:t>КАВКАЗСКИЙ </a:t>
                      </a:r>
                      <a:r>
                        <a:rPr lang="ru-RU" sz="1200" u="none" strike="noStrike" dirty="0">
                          <a:solidFill>
                            <a:schemeClr val="accent6">
                              <a:lumMod val="50000"/>
                            </a:schemeClr>
                          </a:solidFill>
                          <a:effectLst/>
                          <a:latin typeface="Times New Roman" pitchFamily="18" charset="0"/>
                          <a:cs typeface="Times New Roman" pitchFamily="18" charset="0"/>
                        </a:rPr>
                        <a:t>РАЙОН "РАЗВИТИЕ ОБРАЗОВАНИЯ" </a:t>
                      </a:r>
                      <a:r>
                        <a:rPr lang="ru-RU" sz="1200" u="none" strike="noStrike" dirty="0" smtClean="0">
                          <a:solidFill>
                            <a:schemeClr val="accent6">
                              <a:lumMod val="50000"/>
                            </a:schemeClr>
                          </a:solidFill>
                          <a:effectLst/>
                          <a:latin typeface="Times New Roman" pitchFamily="18" charset="0"/>
                          <a:cs typeface="Times New Roman" pitchFamily="18" charset="0"/>
                        </a:rPr>
                        <a:t>ЗА 2019 ГОД   -  1 </a:t>
                      </a:r>
                      <a:r>
                        <a:rPr lang="ru-RU" sz="1200" u="none" strike="noStrike" dirty="0">
                          <a:solidFill>
                            <a:schemeClr val="accent6">
                              <a:lumMod val="50000"/>
                            </a:schemeClr>
                          </a:solidFill>
                          <a:effectLst/>
                          <a:latin typeface="Times New Roman" pitchFamily="18" charset="0"/>
                          <a:cs typeface="Times New Roman" pitchFamily="18" charset="0"/>
                        </a:rPr>
                        <a:t>млрд. </a:t>
                      </a:r>
                      <a:r>
                        <a:rPr lang="ru-RU" sz="1200" u="none" strike="noStrike" dirty="0" smtClean="0">
                          <a:solidFill>
                            <a:schemeClr val="accent6">
                              <a:lumMod val="50000"/>
                            </a:schemeClr>
                          </a:solidFill>
                          <a:effectLst/>
                          <a:latin typeface="Times New Roman" pitchFamily="18" charset="0"/>
                          <a:cs typeface="Times New Roman" pitchFamily="18" charset="0"/>
                        </a:rPr>
                        <a:t>264,5 млн</a:t>
                      </a:r>
                      <a:r>
                        <a:rPr lang="ru-RU" sz="1200" u="none" strike="noStrike" dirty="0">
                          <a:solidFill>
                            <a:schemeClr val="accent6">
                              <a:lumMod val="50000"/>
                            </a:schemeClr>
                          </a:solidFill>
                          <a:effectLst/>
                          <a:latin typeface="Times New Roman" pitchFamily="18" charset="0"/>
                          <a:cs typeface="Times New Roman" pitchFamily="18" charset="0"/>
                        </a:rPr>
                        <a:t>. руб. </a:t>
                      </a:r>
                      <a:r>
                        <a:rPr lang="ru-RU" sz="1200" u="none" strike="noStrike" dirty="0" smtClean="0">
                          <a:solidFill>
                            <a:schemeClr val="accent6">
                              <a:lumMod val="50000"/>
                            </a:schemeClr>
                          </a:solidFill>
                          <a:effectLst/>
                          <a:latin typeface="Times New Roman" pitchFamily="18" charset="0"/>
                          <a:cs typeface="Times New Roman" pitchFamily="18" charset="0"/>
                        </a:rPr>
                        <a:t> (бюджетные средства)</a:t>
                      </a:r>
                      <a:endParaRPr lang="ru-RU" sz="1200" b="1" i="1" u="none" strike="noStrike" dirty="0">
                        <a:solidFill>
                          <a:schemeClr val="accent6">
                            <a:lumMod val="50000"/>
                          </a:schemeClr>
                        </a:solidFill>
                        <a:effectLst/>
                        <a:latin typeface="Times New Roman" pitchFamily="18" charset="0"/>
                        <a:cs typeface="Times New Roman" pitchFamily="18" charset="0"/>
                      </a:endParaRPr>
                    </a:p>
                  </a:txBody>
                  <a:tcPr marL="0" marR="0" marT="0" marB="0" anchor="ctr"/>
                </a:tc>
                <a:tc hMerge="1">
                  <a:txBody>
                    <a:bodyPr/>
                    <a:lstStyle/>
                    <a:p>
                      <a:endParaRPr lang="ru-RU"/>
                    </a:p>
                  </a:txBody>
                  <a:tcPr/>
                </a:tc>
                <a:tc hMerge="1">
                  <a:txBody>
                    <a:bodyPr/>
                    <a:lstStyle/>
                    <a:p>
                      <a:endParaRPr lang="ru-RU"/>
                    </a:p>
                  </a:txBody>
                  <a:tcPr/>
                </a:tc>
              </a:tr>
              <a:tr h="424018">
                <a:tc>
                  <a:txBody>
                    <a:bodyPr/>
                    <a:lstStyle/>
                    <a:p>
                      <a:pPr algn="l" fontAlgn="b"/>
                      <a:r>
                        <a:rPr lang="ru-RU" sz="900" u="none" strike="noStrike">
                          <a:effectLst/>
                        </a:rPr>
                        <a:t> </a:t>
                      </a:r>
                      <a:endParaRPr lang="ru-RU" sz="900" b="0" i="0" u="none" strike="noStrike">
                        <a:solidFill>
                          <a:srgbClr val="000000"/>
                        </a:solidFill>
                        <a:effectLst/>
                        <a:latin typeface="Constantia"/>
                      </a:endParaRPr>
                    </a:p>
                  </a:txBody>
                  <a:tcPr marL="0" marR="0" marT="0" marB="0" anchor="b"/>
                </a:tc>
                <a:tc>
                  <a:txBody>
                    <a:bodyPr/>
                    <a:lstStyle/>
                    <a:p>
                      <a:pPr algn="l" fontAlgn="ctr"/>
                      <a:r>
                        <a:rPr lang="ru-RU" sz="1100" u="none" strike="noStrike" dirty="0">
                          <a:solidFill>
                            <a:schemeClr val="accent6">
                              <a:lumMod val="50000"/>
                            </a:schemeClr>
                          </a:solidFill>
                          <a:effectLst/>
                          <a:latin typeface="Times New Roman" pitchFamily="18" charset="0"/>
                          <a:cs typeface="Times New Roman" pitchFamily="18" charset="0"/>
                        </a:rPr>
                        <a:t>Развитие системы дошкольного образования в муниципальном образовании Кавказский район</a:t>
                      </a:r>
                      <a:r>
                        <a:rPr lang="ru-RU" sz="1100" u="none" strike="noStrike" dirty="0" smtClean="0">
                          <a:solidFill>
                            <a:schemeClr val="accent6">
                              <a:lumMod val="50000"/>
                            </a:schemeClr>
                          </a:solidFill>
                          <a:effectLst/>
                          <a:latin typeface="Times New Roman" pitchFamily="18" charset="0"/>
                          <a:cs typeface="Times New Roman" pitchFamily="18" charset="0"/>
                        </a:rPr>
                        <a:t>» - 541,4 </a:t>
                      </a:r>
                      <a:r>
                        <a:rPr lang="ru-RU" sz="1100" u="none" strike="noStrike" dirty="0">
                          <a:solidFill>
                            <a:schemeClr val="accent6">
                              <a:lumMod val="50000"/>
                            </a:schemeClr>
                          </a:solidFill>
                          <a:effectLst/>
                          <a:latin typeface="Times New Roman" pitchFamily="18" charset="0"/>
                          <a:cs typeface="Times New Roman" pitchFamily="18" charset="0"/>
                        </a:rPr>
                        <a:t>млн</a:t>
                      </a:r>
                      <a:r>
                        <a:rPr lang="ru-RU" sz="1100" u="none" strike="noStrike" dirty="0" smtClean="0">
                          <a:solidFill>
                            <a:schemeClr val="accent6">
                              <a:lumMod val="50000"/>
                            </a:schemeClr>
                          </a:solidFill>
                          <a:effectLst/>
                          <a:latin typeface="Times New Roman" pitchFamily="18" charset="0"/>
                          <a:cs typeface="Times New Roman" pitchFamily="18" charset="0"/>
                        </a:rPr>
                        <a:t>. руб. </a:t>
                      </a:r>
                      <a:endParaRPr lang="ru-RU" sz="1100" b="1" i="0" u="none" strike="noStrike" dirty="0">
                        <a:solidFill>
                          <a:schemeClr val="accent6">
                            <a:lumMod val="50000"/>
                          </a:schemeClr>
                        </a:solidFill>
                        <a:effectLst/>
                        <a:latin typeface="Times New Roman" pitchFamily="18" charset="0"/>
                        <a:cs typeface="Times New Roman" pitchFamily="18" charset="0"/>
                      </a:endParaRPr>
                    </a:p>
                  </a:txBody>
                  <a:tcPr marL="0" marR="0" marT="0" marB="0" anchor="ctr"/>
                </a:tc>
                <a:tc>
                  <a:txBody>
                    <a:bodyPr/>
                    <a:lstStyle/>
                    <a:p>
                      <a:pPr algn="just" fontAlgn="ctr"/>
                      <a:r>
                        <a:rPr lang="ru-RU" sz="1100" u="none" strike="noStrike" dirty="0">
                          <a:solidFill>
                            <a:schemeClr val="accent6">
                              <a:lumMod val="50000"/>
                            </a:schemeClr>
                          </a:solidFill>
                          <a:effectLst/>
                          <a:latin typeface="Times New Roman" pitchFamily="18" charset="0"/>
                          <a:cs typeface="Times New Roman" pitchFamily="18" charset="0"/>
                        </a:rPr>
                        <a:t> </a:t>
                      </a:r>
                      <a:endParaRPr lang="ru-RU" sz="1100" b="1" i="0" u="none" strike="noStrike" dirty="0">
                        <a:solidFill>
                          <a:schemeClr val="accent6">
                            <a:lumMod val="50000"/>
                          </a:schemeClr>
                        </a:solidFill>
                        <a:effectLst/>
                        <a:latin typeface="Times New Roman" pitchFamily="18" charset="0"/>
                        <a:cs typeface="Times New Roman" pitchFamily="18" charset="0"/>
                      </a:endParaRPr>
                    </a:p>
                  </a:txBody>
                  <a:tcPr marL="0" marR="0" marT="0" marB="0" anchor="ctr"/>
                </a:tc>
                <a:tc>
                  <a:txBody>
                    <a:bodyPr/>
                    <a:lstStyle/>
                    <a:p>
                      <a:pPr algn="l" fontAlgn="ctr"/>
                      <a:r>
                        <a:rPr lang="ru-RU" sz="1100" u="none" strike="noStrike" dirty="0">
                          <a:solidFill>
                            <a:schemeClr val="accent6">
                              <a:lumMod val="50000"/>
                            </a:schemeClr>
                          </a:solidFill>
                          <a:effectLst/>
                          <a:latin typeface="Times New Roman" pitchFamily="18" charset="0"/>
                          <a:cs typeface="Times New Roman" pitchFamily="18" charset="0"/>
                        </a:rPr>
                        <a:t>Развитие системы общего образования в муниципальном образовании Кавказский район» - </a:t>
                      </a:r>
                      <a:r>
                        <a:rPr lang="ru-RU" sz="1100" u="none" strike="noStrike" dirty="0" smtClean="0">
                          <a:solidFill>
                            <a:schemeClr val="accent6">
                              <a:lumMod val="50000"/>
                            </a:schemeClr>
                          </a:solidFill>
                          <a:effectLst/>
                          <a:latin typeface="Times New Roman" pitchFamily="18" charset="0"/>
                          <a:cs typeface="Times New Roman" pitchFamily="18" charset="0"/>
                        </a:rPr>
                        <a:t>629,5 </a:t>
                      </a:r>
                      <a:r>
                        <a:rPr lang="ru-RU" sz="1100" u="none" strike="noStrike" dirty="0">
                          <a:solidFill>
                            <a:schemeClr val="accent6">
                              <a:lumMod val="50000"/>
                            </a:schemeClr>
                          </a:solidFill>
                          <a:effectLst/>
                          <a:latin typeface="Times New Roman" pitchFamily="18" charset="0"/>
                          <a:cs typeface="Times New Roman" pitchFamily="18" charset="0"/>
                        </a:rPr>
                        <a:t>млн</a:t>
                      </a:r>
                      <a:r>
                        <a:rPr lang="ru-RU" sz="1100" u="none" strike="noStrike" dirty="0" smtClean="0">
                          <a:solidFill>
                            <a:schemeClr val="accent6">
                              <a:lumMod val="50000"/>
                            </a:schemeClr>
                          </a:solidFill>
                          <a:effectLst/>
                          <a:latin typeface="Times New Roman" pitchFamily="18" charset="0"/>
                          <a:cs typeface="Times New Roman" pitchFamily="18" charset="0"/>
                        </a:rPr>
                        <a:t>. руб. </a:t>
                      </a:r>
                      <a:endParaRPr lang="ru-RU" sz="1100" b="1" i="0" u="none" strike="noStrike" dirty="0">
                        <a:solidFill>
                          <a:schemeClr val="accent6">
                            <a:lumMod val="50000"/>
                          </a:schemeClr>
                        </a:solidFill>
                        <a:effectLst/>
                        <a:latin typeface="Times New Roman" pitchFamily="18" charset="0"/>
                        <a:cs typeface="Times New Roman" pitchFamily="18" charset="0"/>
                      </a:endParaRPr>
                    </a:p>
                  </a:txBody>
                  <a:tcPr marL="0" marR="0" marT="0" marB="0" anchor="ctr"/>
                </a:tc>
              </a:tr>
              <a:tr h="666777">
                <a:tc>
                  <a:txBody>
                    <a:bodyPr/>
                    <a:lstStyle/>
                    <a:p>
                      <a:pPr algn="l" fontAlgn="b"/>
                      <a:r>
                        <a:rPr lang="ru-RU" sz="900" u="none" strike="noStrike">
                          <a:effectLst/>
                        </a:rPr>
                        <a:t> </a:t>
                      </a:r>
                      <a:endParaRPr lang="ru-RU" sz="900" b="0" i="0" u="none" strike="noStrike">
                        <a:solidFill>
                          <a:srgbClr val="000000"/>
                        </a:solidFill>
                        <a:effectLst/>
                        <a:latin typeface="Constantia"/>
                      </a:endParaRPr>
                    </a:p>
                  </a:txBody>
                  <a:tcPr marL="0" marR="0" marT="0" marB="0" anchor="b"/>
                </a:tc>
                <a:tc rowSpan="2">
                  <a:txBody>
                    <a:bodyPr/>
                    <a:lstStyle/>
                    <a:p>
                      <a:pPr algn="l" fontAlgn="ctr">
                        <a:buFont typeface="Wingdings" pitchFamily="2" charset="2"/>
                        <a:buChar char="Ø"/>
                      </a:pPr>
                      <a:r>
                        <a:rPr lang="ru-RU" sz="1100" u="none" strike="noStrike" dirty="0" smtClean="0">
                          <a:effectLst/>
                          <a:latin typeface="Times New Roman" pitchFamily="18" charset="0"/>
                          <a:cs typeface="Times New Roman" pitchFamily="18" charset="0"/>
                        </a:rPr>
                        <a:t> Реализация </a:t>
                      </a:r>
                      <a:r>
                        <a:rPr lang="ru-RU" sz="1100" u="none" strike="noStrike" dirty="0">
                          <a:effectLst/>
                          <a:latin typeface="Times New Roman" pitchFamily="18" charset="0"/>
                          <a:cs typeface="Times New Roman" pitchFamily="18" charset="0"/>
                        </a:rPr>
                        <a:t>дополнительных мероприятий в области дошкольного образования, наказы избирателей (в том числе строительство пристроек к существующим зданиям и сооружениям муниципальных образовательных организаций) </a:t>
                      </a:r>
                      <a:r>
                        <a:rPr lang="ru-RU" sz="1100" u="none" strike="noStrike" dirty="0" smtClean="0">
                          <a:effectLst/>
                          <a:latin typeface="Times New Roman" pitchFamily="18" charset="0"/>
                          <a:cs typeface="Times New Roman" pitchFamily="18" charset="0"/>
                        </a:rPr>
                        <a:t>– 1,4 млн. руб</a:t>
                      </a:r>
                      <a:r>
                        <a:rPr lang="ru-RU" sz="1100" u="none" strike="noStrike" dirty="0">
                          <a:effectLst/>
                          <a:latin typeface="Times New Roman" pitchFamily="18" charset="0"/>
                          <a:cs typeface="Times New Roman" pitchFamily="18" charset="0"/>
                        </a:rPr>
                        <a:t>.</a:t>
                      </a:r>
                      <a:endParaRPr lang="ru-RU" sz="1100" b="0" i="0" u="none" strike="noStrike" dirty="0">
                        <a:solidFill>
                          <a:schemeClr val="accent5">
                            <a:lumMod val="50000"/>
                          </a:schemeClr>
                        </a:solidFill>
                        <a:effectLst/>
                        <a:latin typeface="Times New Roman" pitchFamily="18" charset="0"/>
                        <a:cs typeface="Times New Roman" pitchFamily="18" charset="0"/>
                      </a:endParaRPr>
                    </a:p>
                  </a:txBody>
                  <a:tcPr marL="0" marR="0" marT="0" marB="0" anchor="ctr"/>
                </a:tc>
                <a:tc>
                  <a:txBody>
                    <a:bodyPr/>
                    <a:lstStyle/>
                    <a:p>
                      <a:pPr algn="just" fontAlgn="ctr"/>
                      <a:r>
                        <a:rPr lang="ru-RU" sz="1100" u="none" strike="noStrike" dirty="0">
                          <a:effectLst/>
                          <a:latin typeface="Times New Roman" pitchFamily="18" charset="0"/>
                          <a:cs typeface="Times New Roman" pitchFamily="18" charset="0"/>
                        </a:rPr>
                        <a:t> </a:t>
                      </a:r>
                      <a:endParaRPr lang="ru-RU" sz="1100" b="0" i="0" u="none" strike="noStrike" dirty="0">
                        <a:solidFill>
                          <a:schemeClr val="accent5">
                            <a:lumMod val="50000"/>
                          </a:schemeClr>
                        </a:solidFill>
                        <a:effectLst/>
                        <a:latin typeface="Times New Roman" pitchFamily="18" charset="0"/>
                        <a:cs typeface="Times New Roman" pitchFamily="18" charset="0"/>
                      </a:endParaRPr>
                    </a:p>
                  </a:txBody>
                  <a:tcPr marL="0" marR="0" marT="0" marB="0" anchor="ctr"/>
                </a:tc>
                <a:tc>
                  <a:txBody>
                    <a:bodyPr/>
                    <a:lstStyle/>
                    <a:p>
                      <a:pPr algn="l" fontAlgn="ctr">
                        <a:buFont typeface="Wingdings" pitchFamily="2" charset="2"/>
                        <a:buChar char="Ø"/>
                        <a:tabLst>
                          <a:tab pos="4305300" algn="l"/>
                        </a:tabLst>
                      </a:pPr>
                      <a:r>
                        <a:rPr lang="ru-RU" sz="1100" u="none" strike="noStrike" dirty="0">
                          <a:effectLst/>
                          <a:latin typeface="Times New Roman" pitchFamily="18" charset="0"/>
                          <a:cs typeface="Times New Roman" pitchFamily="18" charset="0"/>
                        </a:rPr>
                        <a:t> </a:t>
                      </a:r>
                      <a:r>
                        <a:rPr lang="ru-RU" sz="1100" u="none" strike="noStrike" dirty="0" smtClean="0">
                          <a:effectLst/>
                          <a:latin typeface="Times New Roman" pitchFamily="18" charset="0"/>
                          <a:cs typeface="Times New Roman" pitchFamily="18" charset="0"/>
                        </a:rPr>
                        <a:t> Организация </a:t>
                      </a:r>
                      <a:r>
                        <a:rPr lang="ru-RU" sz="1100" u="none" strike="noStrike" dirty="0">
                          <a:effectLst/>
                          <a:latin typeface="Times New Roman" pitchFamily="18" charset="0"/>
                          <a:cs typeface="Times New Roman" pitchFamily="18" charset="0"/>
                        </a:rPr>
                        <a:t>питания учащихся </a:t>
                      </a:r>
                      <a:r>
                        <a:rPr lang="ru-RU" sz="1100" u="none" strike="noStrike" dirty="0" smtClean="0">
                          <a:effectLst/>
                          <a:latin typeface="Times New Roman" pitchFamily="18" charset="0"/>
                          <a:cs typeface="Times New Roman" pitchFamily="18" charset="0"/>
                        </a:rPr>
                        <a:t>муниципальных </a:t>
                      </a:r>
                      <a:r>
                        <a:rPr lang="ru-RU" sz="1100" u="none" strike="noStrike" dirty="0">
                          <a:effectLst/>
                          <a:latin typeface="Times New Roman" pitchFamily="18" charset="0"/>
                          <a:cs typeface="Times New Roman" pitchFamily="18" charset="0"/>
                        </a:rPr>
                        <a:t>общеобразовательных учреждений, реализующих общеобразовательные программы, обеспечение льготным питанием учащихся из многодетных семей </a:t>
                      </a:r>
                      <a:r>
                        <a:rPr lang="ru-RU" sz="1100" u="none" strike="noStrike" dirty="0" smtClean="0">
                          <a:effectLst/>
                          <a:latin typeface="Times New Roman" pitchFamily="18" charset="0"/>
                          <a:cs typeface="Times New Roman" pitchFamily="18" charset="0"/>
                        </a:rPr>
                        <a:t>– 16,1 </a:t>
                      </a:r>
                      <a:r>
                        <a:rPr lang="ru-RU" sz="1100" u="none" strike="noStrike" dirty="0">
                          <a:effectLst/>
                          <a:latin typeface="Times New Roman" pitchFamily="18" charset="0"/>
                          <a:cs typeface="Times New Roman" pitchFamily="18" charset="0"/>
                        </a:rPr>
                        <a:t>млн.руб.</a:t>
                      </a:r>
                      <a:endParaRPr lang="ru-RU" sz="1100" b="0" i="0" u="none" strike="noStrike" dirty="0">
                        <a:solidFill>
                          <a:schemeClr val="accent5">
                            <a:lumMod val="50000"/>
                          </a:schemeClr>
                        </a:solidFill>
                        <a:effectLst/>
                        <a:latin typeface="Times New Roman" pitchFamily="18" charset="0"/>
                        <a:cs typeface="Times New Roman" pitchFamily="18" charset="0"/>
                      </a:endParaRPr>
                    </a:p>
                  </a:txBody>
                  <a:tcPr marL="0" marR="0" marT="0" marB="0" anchor="ctr"/>
                </a:tc>
              </a:tr>
              <a:tr h="164524">
                <a:tc>
                  <a:txBody>
                    <a:bodyPr/>
                    <a:lstStyle/>
                    <a:p>
                      <a:pPr algn="l" fontAlgn="b"/>
                      <a:r>
                        <a:rPr lang="ru-RU" sz="900" u="none" strike="noStrike">
                          <a:effectLst/>
                        </a:rPr>
                        <a:t> </a:t>
                      </a:r>
                      <a:endParaRPr lang="ru-RU" sz="900" b="0" i="0" u="none" strike="noStrike">
                        <a:solidFill>
                          <a:srgbClr val="000000"/>
                        </a:solidFill>
                        <a:effectLst/>
                        <a:latin typeface="Constantia"/>
                      </a:endParaRPr>
                    </a:p>
                  </a:txBody>
                  <a:tcPr marL="0" marR="0" marT="0" marB="0" anchor="b"/>
                </a:tc>
                <a:tc vMerge="1">
                  <a:txBody>
                    <a:bodyPr/>
                    <a:lstStyle/>
                    <a:p>
                      <a:endParaRPr lang="ru-RU"/>
                    </a:p>
                  </a:txBody>
                  <a:tcPr/>
                </a:tc>
                <a:tc>
                  <a:txBody>
                    <a:bodyPr/>
                    <a:lstStyle/>
                    <a:p>
                      <a:pPr algn="just" fontAlgn="ctr"/>
                      <a:r>
                        <a:rPr lang="ru-RU" sz="1100" u="none" strike="noStrike">
                          <a:effectLst/>
                          <a:latin typeface="Times New Roman" pitchFamily="18" charset="0"/>
                          <a:cs typeface="Times New Roman" pitchFamily="18" charset="0"/>
                        </a:rPr>
                        <a:t> </a:t>
                      </a:r>
                      <a:endParaRPr lang="ru-RU" sz="1100" b="0" i="0" u="none" strike="noStrike">
                        <a:solidFill>
                          <a:schemeClr val="accent5">
                            <a:lumMod val="50000"/>
                          </a:schemeClr>
                        </a:solidFill>
                        <a:effectLst/>
                        <a:latin typeface="Times New Roman" pitchFamily="18" charset="0"/>
                        <a:cs typeface="Times New Roman" pitchFamily="18" charset="0"/>
                      </a:endParaRPr>
                    </a:p>
                  </a:txBody>
                  <a:tcPr marL="0" marR="0" marT="0" marB="0" anchor="ctr"/>
                </a:tc>
                <a:tc rowSpan="2">
                  <a:txBody>
                    <a:bodyPr/>
                    <a:lstStyle/>
                    <a:p>
                      <a:pPr algn="l" fontAlgn="ctr">
                        <a:buFont typeface="Wingdings" pitchFamily="2" charset="2"/>
                        <a:buChar char="Ø"/>
                      </a:pPr>
                      <a:r>
                        <a:rPr lang="ru-RU" sz="1100" u="none" strike="noStrike" dirty="0" smtClean="0">
                          <a:effectLst/>
                          <a:latin typeface="Times New Roman" pitchFamily="18" charset="0"/>
                          <a:cs typeface="Times New Roman" pitchFamily="18" charset="0"/>
                        </a:rPr>
                        <a:t> Осуществление </a:t>
                      </a:r>
                      <a:r>
                        <a:rPr lang="ru-RU" sz="1100" u="none" strike="noStrike" dirty="0">
                          <a:effectLst/>
                          <a:latin typeface="Times New Roman" pitchFamily="18" charset="0"/>
                          <a:cs typeface="Times New Roman" pitchFamily="18" charset="0"/>
                        </a:rPr>
                        <a:t>отдельных полномочий Краснодарского края на компенсацию расходов на оплату жилых помещений, отопления и освещения педагогическим работникам, муниципальных учреждений, проживающим и работающим в сельской местности </a:t>
                      </a:r>
                      <a:r>
                        <a:rPr lang="ru-RU" sz="1100" u="none" strike="noStrike" dirty="0" smtClean="0">
                          <a:effectLst/>
                          <a:latin typeface="Times New Roman" pitchFamily="18" charset="0"/>
                          <a:cs typeface="Times New Roman" pitchFamily="18" charset="0"/>
                        </a:rPr>
                        <a:t>– 4,7 </a:t>
                      </a:r>
                      <a:r>
                        <a:rPr lang="ru-RU" sz="1100" u="none" strike="noStrike" dirty="0">
                          <a:effectLst/>
                          <a:latin typeface="Times New Roman" pitchFamily="18" charset="0"/>
                          <a:cs typeface="Times New Roman" pitchFamily="18" charset="0"/>
                        </a:rPr>
                        <a:t>млн.руб.</a:t>
                      </a:r>
                      <a:endParaRPr lang="ru-RU" sz="1100" b="0" i="0" u="none" strike="noStrike" dirty="0">
                        <a:solidFill>
                          <a:schemeClr val="accent5">
                            <a:lumMod val="50000"/>
                          </a:schemeClr>
                        </a:solidFill>
                        <a:effectLst/>
                        <a:latin typeface="Times New Roman" pitchFamily="18" charset="0"/>
                        <a:cs typeface="Times New Roman" pitchFamily="18" charset="0"/>
                      </a:endParaRPr>
                    </a:p>
                  </a:txBody>
                  <a:tcPr marL="0" marR="0" marT="0" marB="0" anchor="ctr"/>
                </a:tc>
              </a:tr>
              <a:tr h="666777">
                <a:tc>
                  <a:txBody>
                    <a:bodyPr/>
                    <a:lstStyle/>
                    <a:p>
                      <a:pPr algn="l" fontAlgn="b"/>
                      <a:r>
                        <a:rPr lang="ru-RU" sz="900" u="none" strike="noStrike">
                          <a:effectLst/>
                        </a:rPr>
                        <a:t> </a:t>
                      </a:r>
                      <a:endParaRPr lang="ru-RU" sz="900" b="0" i="0" u="none" strike="noStrike">
                        <a:solidFill>
                          <a:srgbClr val="000000"/>
                        </a:solidFill>
                        <a:effectLst/>
                        <a:latin typeface="Constantia"/>
                      </a:endParaRPr>
                    </a:p>
                  </a:txBody>
                  <a:tcPr marL="0" marR="0" marT="0" marB="0" anchor="b"/>
                </a:tc>
                <a:tc rowSpan="2">
                  <a:txBody>
                    <a:bodyPr/>
                    <a:lstStyle/>
                    <a:p>
                      <a:pPr algn="l" fontAlgn="ctr">
                        <a:buFont typeface="Wingdings" pitchFamily="2" charset="2"/>
                        <a:buChar char="Ø"/>
                      </a:pPr>
                      <a:r>
                        <a:rPr lang="ru-RU" sz="1100" u="none" strike="noStrike" dirty="0" smtClean="0">
                          <a:effectLst/>
                          <a:latin typeface="Times New Roman" pitchFamily="18" charset="0"/>
                          <a:cs typeface="Times New Roman" pitchFamily="18" charset="0"/>
                        </a:rPr>
                        <a:t> Осуществление </a:t>
                      </a:r>
                      <a:r>
                        <a:rPr lang="ru-RU" sz="1100" u="none" strike="noStrike" dirty="0">
                          <a:effectLst/>
                          <a:latin typeface="Times New Roman" pitchFamily="18" charset="0"/>
                          <a:cs typeface="Times New Roman" pitchFamily="18" charset="0"/>
                        </a:rPr>
                        <a:t>отдельных полномочий Краснодарского края на компенсацию расходов на оплату жилых помещений, отопления и освещения педагогическим работникам, муниципальных учреждений, проживающим и работающим в сельской местности </a:t>
                      </a:r>
                      <a:r>
                        <a:rPr lang="ru-RU" sz="1100" u="none" strike="noStrike" dirty="0" smtClean="0">
                          <a:effectLst/>
                          <a:latin typeface="Times New Roman" pitchFamily="18" charset="0"/>
                          <a:cs typeface="Times New Roman" pitchFamily="18" charset="0"/>
                        </a:rPr>
                        <a:t>– 2,6 млн. руб</a:t>
                      </a:r>
                      <a:r>
                        <a:rPr lang="ru-RU" sz="1100" u="none" strike="noStrike" dirty="0">
                          <a:effectLst/>
                          <a:latin typeface="Times New Roman" pitchFamily="18" charset="0"/>
                          <a:cs typeface="Times New Roman" pitchFamily="18" charset="0"/>
                        </a:rPr>
                        <a:t>.</a:t>
                      </a:r>
                      <a:endParaRPr lang="ru-RU" sz="1100" b="0" i="0" u="none" strike="noStrike" dirty="0">
                        <a:solidFill>
                          <a:schemeClr val="accent5">
                            <a:lumMod val="50000"/>
                          </a:schemeClr>
                        </a:solidFill>
                        <a:effectLst/>
                        <a:latin typeface="Times New Roman" pitchFamily="18" charset="0"/>
                        <a:cs typeface="Times New Roman" pitchFamily="18" charset="0"/>
                      </a:endParaRPr>
                    </a:p>
                  </a:txBody>
                  <a:tcPr marL="0" marR="0" marT="0" marB="0" anchor="ctr"/>
                </a:tc>
                <a:tc>
                  <a:txBody>
                    <a:bodyPr/>
                    <a:lstStyle/>
                    <a:p>
                      <a:pPr algn="just" fontAlgn="ctr"/>
                      <a:r>
                        <a:rPr lang="ru-RU" sz="1100" u="none" strike="noStrike" dirty="0">
                          <a:effectLst/>
                          <a:latin typeface="Times New Roman" pitchFamily="18" charset="0"/>
                          <a:cs typeface="Times New Roman" pitchFamily="18" charset="0"/>
                        </a:rPr>
                        <a:t> </a:t>
                      </a:r>
                      <a:endParaRPr lang="ru-RU" sz="1100" b="0" i="0" u="none" strike="noStrike" dirty="0">
                        <a:solidFill>
                          <a:schemeClr val="accent5">
                            <a:lumMod val="50000"/>
                          </a:schemeClr>
                        </a:solidFill>
                        <a:effectLst/>
                        <a:latin typeface="Times New Roman" pitchFamily="18" charset="0"/>
                        <a:cs typeface="Times New Roman" pitchFamily="18" charset="0"/>
                      </a:endParaRPr>
                    </a:p>
                  </a:txBody>
                  <a:tcPr marL="0" marR="0" marT="0" marB="0" anchor="ctr"/>
                </a:tc>
                <a:tc vMerge="1">
                  <a:txBody>
                    <a:bodyPr/>
                    <a:lstStyle/>
                    <a:p>
                      <a:endParaRPr lang="ru-RU"/>
                    </a:p>
                  </a:txBody>
                  <a:tcPr/>
                </a:tc>
              </a:tr>
              <a:tr h="329049">
                <a:tc>
                  <a:txBody>
                    <a:bodyPr/>
                    <a:lstStyle/>
                    <a:p>
                      <a:pPr algn="l" fontAlgn="b"/>
                      <a:r>
                        <a:rPr lang="ru-RU" sz="900" u="none" strike="noStrike">
                          <a:effectLst/>
                        </a:rPr>
                        <a:t> </a:t>
                      </a:r>
                      <a:endParaRPr lang="ru-RU" sz="900" b="0" i="0" u="none" strike="noStrike">
                        <a:solidFill>
                          <a:srgbClr val="000000"/>
                        </a:solidFill>
                        <a:effectLst/>
                        <a:latin typeface="Constantia"/>
                      </a:endParaRPr>
                    </a:p>
                  </a:txBody>
                  <a:tcPr marL="0" marR="0" marT="0" marB="0" anchor="b"/>
                </a:tc>
                <a:tc vMerge="1">
                  <a:txBody>
                    <a:bodyPr/>
                    <a:lstStyle/>
                    <a:p>
                      <a:endParaRPr lang="ru-RU"/>
                    </a:p>
                  </a:txBody>
                  <a:tcPr/>
                </a:tc>
                <a:tc>
                  <a:txBody>
                    <a:bodyPr/>
                    <a:lstStyle/>
                    <a:p>
                      <a:pPr algn="just" fontAlgn="ctr"/>
                      <a:r>
                        <a:rPr lang="ru-RU" sz="1100" u="none" strike="noStrike">
                          <a:effectLst/>
                          <a:latin typeface="Times New Roman" pitchFamily="18" charset="0"/>
                          <a:cs typeface="Times New Roman" pitchFamily="18" charset="0"/>
                        </a:rPr>
                        <a:t> </a:t>
                      </a:r>
                      <a:endParaRPr lang="ru-RU" sz="1100" b="0" i="0" u="none" strike="noStrike">
                        <a:solidFill>
                          <a:schemeClr val="accent5">
                            <a:lumMod val="50000"/>
                          </a:schemeClr>
                        </a:solidFill>
                        <a:effectLst/>
                        <a:latin typeface="Times New Roman" pitchFamily="18" charset="0"/>
                        <a:cs typeface="Times New Roman" pitchFamily="18" charset="0"/>
                      </a:endParaRPr>
                    </a:p>
                  </a:txBody>
                  <a:tcPr marL="0" marR="0" marT="0" marB="0" anchor="ctr"/>
                </a:tc>
                <a:tc>
                  <a:txBody>
                    <a:bodyPr/>
                    <a:lstStyle/>
                    <a:p>
                      <a:pPr algn="l" fontAlgn="ctr">
                        <a:buFont typeface="Wingdings" pitchFamily="2" charset="2"/>
                        <a:buChar char="Ø"/>
                      </a:pPr>
                      <a:r>
                        <a:rPr lang="ru-RU" sz="1100" u="none" strike="noStrike" dirty="0">
                          <a:effectLst/>
                          <a:latin typeface="Times New Roman" pitchFamily="18" charset="0"/>
                          <a:cs typeface="Times New Roman" pitchFamily="18" charset="0"/>
                        </a:rPr>
                        <a:t> </a:t>
                      </a:r>
                      <a:r>
                        <a:rPr lang="ru-RU" sz="1100" u="none" strike="noStrike" dirty="0" smtClean="0">
                          <a:effectLst/>
                          <a:latin typeface="Times New Roman" pitchFamily="18" charset="0"/>
                          <a:cs typeface="Times New Roman" pitchFamily="18" charset="0"/>
                        </a:rPr>
                        <a:t> Реализация </a:t>
                      </a:r>
                      <a:r>
                        <a:rPr lang="ru-RU" sz="1100" u="none" strike="noStrike" dirty="0">
                          <a:effectLst/>
                          <a:latin typeface="Times New Roman" pitchFamily="18" charset="0"/>
                          <a:cs typeface="Times New Roman" pitchFamily="18" charset="0"/>
                        </a:rPr>
                        <a:t>мероприятий в области образования, наказы </a:t>
                      </a:r>
                      <a:r>
                        <a:rPr lang="ru-RU" sz="1100" u="none" strike="noStrike" dirty="0" smtClean="0">
                          <a:effectLst/>
                          <a:latin typeface="Times New Roman" pitchFamily="18" charset="0"/>
                          <a:cs typeface="Times New Roman" pitchFamily="18" charset="0"/>
                        </a:rPr>
                        <a:t>избирателей, популяризация здорового образа жизни</a:t>
                      </a:r>
                      <a:r>
                        <a:rPr lang="ru-RU" sz="1100" u="none" strike="noStrike" baseline="0" dirty="0" smtClean="0">
                          <a:effectLst/>
                          <a:latin typeface="Times New Roman" pitchFamily="18" charset="0"/>
                          <a:cs typeface="Times New Roman" pitchFamily="18" charset="0"/>
                        </a:rPr>
                        <a:t> </a:t>
                      </a:r>
                      <a:r>
                        <a:rPr lang="ru-RU" sz="1100" u="none" strike="noStrike" dirty="0" smtClean="0">
                          <a:effectLst/>
                          <a:latin typeface="Times New Roman" pitchFamily="18" charset="0"/>
                          <a:cs typeface="Times New Roman" pitchFamily="18" charset="0"/>
                        </a:rPr>
                        <a:t> – 1,7 </a:t>
                      </a:r>
                      <a:r>
                        <a:rPr lang="ru-RU" sz="1100" u="none" strike="noStrike" dirty="0">
                          <a:effectLst/>
                          <a:latin typeface="Times New Roman" pitchFamily="18" charset="0"/>
                          <a:cs typeface="Times New Roman" pitchFamily="18" charset="0"/>
                        </a:rPr>
                        <a:t>млн.руб.</a:t>
                      </a:r>
                      <a:endParaRPr lang="ru-RU" sz="1100" b="0" i="0" u="none" strike="noStrike" dirty="0">
                        <a:solidFill>
                          <a:schemeClr val="accent5">
                            <a:lumMod val="50000"/>
                          </a:schemeClr>
                        </a:solidFill>
                        <a:effectLst/>
                        <a:latin typeface="Times New Roman" pitchFamily="18" charset="0"/>
                        <a:cs typeface="Times New Roman" pitchFamily="18" charset="0"/>
                      </a:endParaRPr>
                    </a:p>
                  </a:txBody>
                  <a:tcPr marL="0" marR="0" marT="0" marB="0" anchor="ctr"/>
                </a:tc>
              </a:tr>
              <a:tr h="695628">
                <a:tc>
                  <a:txBody>
                    <a:bodyPr/>
                    <a:lstStyle/>
                    <a:p>
                      <a:pPr algn="l" fontAlgn="b"/>
                      <a:r>
                        <a:rPr lang="ru-RU" sz="900" u="none" strike="noStrike">
                          <a:effectLst/>
                        </a:rPr>
                        <a:t> </a:t>
                      </a:r>
                      <a:endParaRPr lang="ru-RU" sz="900" b="0" i="0" u="none" strike="noStrike">
                        <a:solidFill>
                          <a:srgbClr val="000000"/>
                        </a:solidFill>
                        <a:effectLst/>
                        <a:latin typeface="Constantia"/>
                      </a:endParaRPr>
                    </a:p>
                  </a:txBody>
                  <a:tcPr marL="0" marR="0" marT="0" marB="0" anchor="b"/>
                </a:tc>
                <a:tc>
                  <a:txBody>
                    <a:bodyPr/>
                    <a:lstStyle/>
                    <a:p>
                      <a:pPr algn="l" fontAlgn="ctr">
                        <a:buFont typeface="Wingdings" pitchFamily="2" charset="2"/>
                        <a:buChar char="Ø"/>
                      </a:pPr>
                      <a:r>
                        <a:rPr lang="ru-RU" sz="1100" u="none" strike="noStrike" dirty="0" smtClean="0">
                          <a:effectLst/>
                          <a:latin typeface="Times New Roman" pitchFamily="18" charset="0"/>
                          <a:cs typeface="Times New Roman" pitchFamily="18" charset="0"/>
                        </a:rPr>
                        <a:t> Финансовое </a:t>
                      </a:r>
                      <a:r>
                        <a:rPr lang="ru-RU" sz="1100" u="none" strike="noStrike" dirty="0">
                          <a:effectLst/>
                          <a:latin typeface="Times New Roman" pitchFamily="18" charset="0"/>
                          <a:cs typeface="Times New Roman" pitchFamily="18" charset="0"/>
                        </a:rPr>
                        <a:t>обеспечение деятельности муниципальных бюджетных и автономных учреждений на реализацию программ дошкольного образования </a:t>
                      </a:r>
                      <a:r>
                        <a:rPr lang="ru-RU" sz="1100" u="none" strike="noStrike" dirty="0" smtClean="0">
                          <a:effectLst/>
                          <a:latin typeface="Times New Roman" pitchFamily="18" charset="0"/>
                          <a:cs typeface="Times New Roman" pitchFamily="18" charset="0"/>
                        </a:rPr>
                        <a:t>– 521,5</a:t>
                      </a:r>
                      <a:r>
                        <a:rPr lang="ru-RU" sz="1100" u="none" strike="noStrike" baseline="0" dirty="0" smtClean="0">
                          <a:effectLst/>
                          <a:latin typeface="Times New Roman" pitchFamily="18" charset="0"/>
                          <a:cs typeface="Times New Roman" pitchFamily="18" charset="0"/>
                        </a:rPr>
                        <a:t> </a:t>
                      </a:r>
                      <a:r>
                        <a:rPr lang="ru-RU" sz="1100" u="none" strike="noStrike" dirty="0" smtClean="0">
                          <a:effectLst/>
                          <a:latin typeface="Times New Roman" pitchFamily="18" charset="0"/>
                          <a:cs typeface="Times New Roman" pitchFamily="18" charset="0"/>
                        </a:rPr>
                        <a:t>млн.руб</a:t>
                      </a:r>
                      <a:r>
                        <a:rPr lang="ru-RU" sz="1100" u="none" strike="noStrike" dirty="0">
                          <a:effectLst/>
                          <a:latin typeface="Times New Roman" pitchFamily="18" charset="0"/>
                          <a:cs typeface="Times New Roman" pitchFamily="18" charset="0"/>
                        </a:rPr>
                        <a:t>.   </a:t>
                      </a:r>
                      <a:r>
                        <a:rPr lang="ru-RU" sz="1100" u="none" strike="noStrike" dirty="0" smtClean="0">
                          <a:effectLst/>
                          <a:latin typeface="Times New Roman" pitchFamily="18" charset="0"/>
                          <a:cs typeface="Times New Roman" pitchFamily="18" charset="0"/>
                        </a:rPr>
                        <a:t>                                                                                    </a:t>
                      </a:r>
                      <a:endParaRPr lang="ru-RU" sz="1100" b="0" i="0" u="none" strike="noStrike" dirty="0">
                        <a:solidFill>
                          <a:schemeClr val="accent5">
                            <a:lumMod val="50000"/>
                          </a:schemeClr>
                        </a:solidFill>
                        <a:effectLst/>
                        <a:latin typeface="Times New Roman" pitchFamily="18" charset="0"/>
                        <a:cs typeface="Times New Roman" pitchFamily="18" charset="0"/>
                      </a:endParaRPr>
                    </a:p>
                  </a:txBody>
                  <a:tcPr marL="0" marR="0" marT="0" marB="0" anchor="ctr"/>
                </a:tc>
                <a:tc>
                  <a:txBody>
                    <a:bodyPr/>
                    <a:lstStyle/>
                    <a:p>
                      <a:pPr algn="just" fontAlgn="ctr"/>
                      <a:r>
                        <a:rPr lang="ru-RU" sz="1100" u="none" strike="noStrike">
                          <a:effectLst/>
                          <a:latin typeface="Times New Roman" pitchFamily="18" charset="0"/>
                          <a:cs typeface="Times New Roman" pitchFamily="18" charset="0"/>
                        </a:rPr>
                        <a:t> </a:t>
                      </a:r>
                      <a:endParaRPr lang="ru-RU" sz="1100" b="0" i="0" u="none" strike="noStrike">
                        <a:solidFill>
                          <a:schemeClr val="accent5">
                            <a:lumMod val="50000"/>
                          </a:schemeClr>
                        </a:solidFill>
                        <a:effectLst/>
                        <a:latin typeface="Times New Roman" pitchFamily="18" charset="0"/>
                        <a:cs typeface="Times New Roman" pitchFamily="18" charset="0"/>
                      </a:endParaRPr>
                    </a:p>
                  </a:txBody>
                  <a:tcPr marL="0" marR="0" marT="0" marB="0" anchor="ctr"/>
                </a:tc>
                <a:tc>
                  <a:txBody>
                    <a:bodyPr/>
                    <a:lstStyle/>
                    <a:p>
                      <a:pPr algn="l" fontAlgn="ctr">
                        <a:buFont typeface="Wingdings" pitchFamily="2" charset="2"/>
                        <a:buChar char="Ø"/>
                      </a:pPr>
                      <a:r>
                        <a:rPr lang="ru-RU" sz="1100" u="none" strike="noStrike" dirty="0">
                          <a:effectLst/>
                          <a:latin typeface="Times New Roman" pitchFamily="18" charset="0"/>
                          <a:cs typeface="Times New Roman" pitchFamily="18" charset="0"/>
                        </a:rPr>
                        <a:t> </a:t>
                      </a:r>
                      <a:r>
                        <a:rPr lang="ru-RU" sz="1100" u="none" strike="noStrike" dirty="0" smtClean="0">
                          <a:effectLst/>
                          <a:latin typeface="Times New Roman" pitchFamily="18" charset="0"/>
                          <a:cs typeface="Times New Roman" pitchFamily="18" charset="0"/>
                        </a:rPr>
                        <a:t>Финансовое </a:t>
                      </a:r>
                      <a:r>
                        <a:rPr lang="ru-RU" sz="1100" u="none" strike="noStrike" dirty="0">
                          <a:effectLst/>
                          <a:latin typeface="Times New Roman" pitchFamily="18" charset="0"/>
                          <a:cs typeface="Times New Roman" pitchFamily="18" charset="0"/>
                        </a:rPr>
                        <a:t>обеспечение деятельности муниципальных бюджетных и автономных учреждений на реализацию программ общего образования </a:t>
                      </a:r>
                      <a:r>
                        <a:rPr lang="ru-RU" sz="1100" u="none" strike="noStrike" dirty="0" smtClean="0">
                          <a:effectLst/>
                          <a:latin typeface="Times New Roman" pitchFamily="18" charset="0"/>
                          <a:cs typeface="Times New Roman" pitchFamily="18" charset="0"/>
                        </a:rPr>
                        <a:t>– 542,0 </a:t>
                      </a:r>
                      <a:r>
                        <a:rPr lang="ru-RU" sz="1100" u="none" strike="noStrike" dirty="0">
                          <a:effectLst/>
                          <a:latin typeface="Times New Roman" pitchFamily="18" charset="0"/>
                          <a:cs typeface="Times New Roman" pitchFamily="18" charset="0"/>
                        </a:rPr>
                        <a:t>млн</a:t>
                      </a:r>
                      <a:r>
                        <a:rPr lang="ru-RU" sz="1100" u="none" strike="noStrike" dirty="0" smtClean="0">
                          <a:effectLst/>
                          <a:latin typeface="Times New Roman" pitchFamily="18" charset="0"/>
                          <a:cs typeface="Times New Roman" pitchFamily="18" charset="0"/>
                        </a:rPr>
                        <a:t>. руб. , осуществление капитального ремонта, благоустройство территории учреждений образования</a:t>
                      </a:r>
                      <a:r>
                        <a:rPr lang="ru-RU" sz="1100" u="none" strike="noStrike" baseline="0" dirty="0" smtClean="0">
                          <a:effectLst/>
                          <a:latin typeface="Times New Roman" pitchFamily="18" charset="0"/>
                          <a:cs typeface="Times New Roman" pitchFamily="18" charset="0"/>
                        </a:rPr>
                        <a:t> – 1,4 млн. руб.</a:t>
                      </a:r>
                      <a:r>
                        <a:rPr lang="ru-RU" sz="1100" u="none" strike="noStrike" dirty="0" smtClean="0">
                          <a:effectLst/>
                          <a:latin typeface="Times New Roman" pitchFamily="18" charset="0"/>
                          <a:cs typeface="Times New Roman" pitchFamily="18" charset="0"/>
                        </a:rPr>
                        <a:t>                                                                                                                                             </a:t>
                      </a:r>
                      <a:endParaRPr lang="ru-RU" sz="1100" b="0" i="0" u="none" strike="noStrike" dirty="0">
                        <a:solidFill>
                          <a:schemeClr val="accent5">
                            <a:lumMod val="50000"/>
                          </a:schemeClr>
                        </a:solidFill>
                        <a:effectLst/>
                        <a:latin typeface="Times New Roman" pitchFamily="18" charset="0"/>
                        <a:cs typeface="Times New Roman" pitchFamily="18" charset="0"/>
                      </a:endParaRPr>
                    </a:p>
                  </a:txBody>
                  <a:tcPr marL="0" marR="0" marT="0" marB="0" anchor="ctr"/>
                </a:tc>
              </a:tr>
              <a:tr h="1032637">
                <a:tc>
                  <a:txBody>
                    <a:bodyPr/>
                    <a:lstStyle/>
                    <a:p>
                      <a:pPr algn="l" fontAlgn="b"/>
                      <a:endParaRPr lang="ru-RU" sz="900" b="0" i="0" u="none" strike="noStrike" dirty="0">
                        <a:solidFill>
                          <a:srgbClr val="000000"/>
                        </a:solidFill>
                        <a:effectLst/>
                        <a:latin typeface="Constantia"/>
                      </a:endParaRPr>
                    </a:p>
                  </a:txBody>
                  <a:tcPr marL="0" marR="0" marT="0" marB="0" anchor="b"/>
                </a:tc>
                <a:tc>
                  <a:txBody>
                    <a:bodyPr/>
                    <a:lstStyle/>
                    <a:p>
                      <a:pPr algn="l" fontAlgn="ctr">
                        <a:buFont typeface="Wingdings" pitchFamily="2" charset="2"/>
                        <a:buChar char="Ø"/>
                      </a:pPr>
                      <a:r>
                        <a:rPr lang="ru-RU" sz="1100" u="none" strike="noStrike" dirty="0" smtClean="0">
                          <a:effectLst/>
                          <a:latin typeface="Times New Roman" pitchFamily="18" charset="0"/>
                          <a:cs typeface="Times New Roman" pitchFamily="18" charset="0"/>
                        </a:rPr>
                        <a:t> Осуществление </a:t>
                      </a:r>
                      <a:r>
                        <a:rPr lang="ru-RU" sz="1100" u="none" strike="noStrike" dirty="0">
                          <a:effectLst/>
                          <a:latin typeface="Times New Roman" pitchFamily="18" charset="0"/>
                          <a:cs typeface="Times New Roman" pitchFamily="18" charset="0"/>
                        </a:rPr>
                        <a:t>отдельных государственных полномочий по  обеспечению выплаты компенсации части родительской платы за присмотр и уход за детьми, посещающими образовательные организации, реализующие образовательную </a:t>
                      </a:r>
                      <a:r>
                        <a:rPr lang="ru-RU" sz="1100" u="none" strike="noStrike" dirty="0" smtClean="0">
                          <a:effectLst/>
                          <a:latin typeface="Times New Roman" pitchFamily="18" charset="0"/>
                          <a:cs typeface="Times New Roman" pitchFamily="18" charset="0"/>
                        </a:rPr>
                        <a:t>программу</a:t>
                      </a:r>
                      <a:r>
                        <a:rPr lang="ru-RU" sz="1100" u="none" strike="noStrike" baseline="0" dirty="0" smtClean="0">
                          <a:effectLst/>
                          <a:latin typeface="Times New Roman" pitchFamily="18" charset="0"/>
                          <a:cs typeface="Times New Roman" pitchFamily="18" charset="0"/>
                        </a:rPr>
                        <a:t> </a:t>
                      </a:r>
                      <a:r>
                        <a:rPr lang="ru-RU" sz="1100" u="none" strike="noStrike" dirty="0" smtClean="0">
                          <a:effectLst/>
                          <a:latin typeface="Times New Roman" pitchFamily="18" charset="0"/>
                          <a:cs typeface="Times New Roman" pitchFamily="18" charset="0"/>
                        </a:rPr>
                        <a:t>дошкольного </a:t>
                      </a:r>
                      <a:r>
                        <a:rPr lang="ru-RU" sz="1100" u="none" strike="noStrike" dirty="0">
                          <a:effectLst/>
                          <a:latin typeface="Times New Roman" pitchFamily="18" charset="0"/>
                          <a:cs typeface="Times New Roman" pitchFamily="18" charset="0"/>
                        </a:rPr>
                        <a:t>образования </a:t>
                      </a:r>
                      <a:r>
                        <a:rPr lang="ru-RU" sz="1100" u="none" strike="noStrike" dirty="0" smtClean="0">
                          <a:effectLst/>
                          <a:latin typeface="Times New Roman" pitchFamily="18" charset="0"/>
                          <a:cs typeface="Times New Roman" pitchFamily="18" charset="0"/>
                        </a:rPr>
                        <a:t>– 11,1 </a:t>
                      </a:r>
                      <a:r>
                        <a:rPr lang="ru-RU" sz="1100" u="none" strike="noStrike" dirty="0">
                          <a:effectLst/>
                          <a:latin typeface="Times New Roman" pitchFamily="18" charset="0"/>
                          <a:cs typeface="Times New Roman" pitchFamily="18" charset="0"/>
                        </a:rPr>
                        <a:t>млн.руб.</a:t>
                      </a:r>
                      <a:endParaRPr lang="ru-RU" sz="1100" b="0" i="0" u="none" strike="noStrike" dirty="0">
                        <a:solidFill>
                          <a:schemeClr val="accent5">
                            <a:lumMod val="50000"/>
                          </a:schemeClr>
                        </a:solidFill>
                        <a:effectLst/>
                        <a:latin typeface="Times New Roman" pitchFamily="18" charset="0"/>
                        <a:cs typeface="Times New Roman" pitchFamily="18" charset="0"/>
                      </a:endParaRPr>
                    </a:p>
                  </a:txBody>
                  <a:tcPr marL="0" marR="0" marT="0" marB="0" anchor="ctr"/>
                </a:tc>
                <a:tc>
                  <a:txBody>
                    <a:bodyPr/>
                    <a:lstStyle/>
                    <a:p>
                      <a:pPr algn="just" fontAlgn="ctr"/>
                      <a:r>
                        <a:rPr lang="ru-RU" sz="1100" u="none" strike="noStrike" dirty="0">
                          <a:effectLst/>
                          <a:latin typeface="Times New Roman" pitchFamily="18" charset="0"/>
                          <a:cs typeface="Times New Roman" pitchFamily="18" charset="0"/>
                        </a:rPr>
                        <a:t> </a:t>
                      </a:r>
                      <a:endParaRPr lang="ru-RU" sz="1100" b="0" i="0" u="none" strike="noStrike" dirty="0">
                        <a:solidFill>
                          <a:schemeClr val="accent5">
                            <a:lumMod val="50000"/>
                          </a:schemeClr>
                        </a:solidFill>
                        <a:effectLst/>
                        <a:latin typeface="Times New Roman" pitchFamily="18" charset="0"/>
                        <a:cs typeface="Times New Roman" pitchFamily="18" charset="0"/>
                      </a:endParaRPr>
                    </a:p>
                  </a:txBody>
                  <a:tcPr marL="0" marR="0" marT="0" marB="0" anchor="ctr"/>
                </a:tc>
                <a:tc>
                  <a:txBody>
                    <a:bodyPr/>
                    <a:lstStyle/>
                    <a:p>
                      <a:pPr marL="0" marR="0" indent="0" algn="l" defTabSz="914400" rtl="0" eaLnBrk="1" fontAlgn="ctr" latinLnBrk="0" hangingPunct="1">
                        <a:lnSpc>
                          <a:spcPct val="100000"/>
                        </a:lnSpc>
                        <a:spcBef>
                          <a:spcPts val="0"/>
                        </a:spcBef>
                        <a:spcAft>
                          <a:spcPts val="0"/>
                        </a:spcAft>
                        <a:buClrTx/>
                        <a:buSzTx/>
                        <a:buFont typeface="Wingdings" pitchFamily="2" charset="2"/>
                        <a:buChar char="Ø"/>
                        <a:tabLst/>
                        <a:defRPr/>
                      </a:pPr>
                      <a:r>
                        <a:rPr lang="ru-RU" sz="1100" u="none" strike="noStrike" dirty="0">
                          <a:effectLst/>
                          <a:latin typeface="Times New Roman" pitchFamily="18" charset="0"/>
                          <a:cs typeface="Times New Roman" pitchFamily="18" charset="0"/>
                        </a:rPr>
                        <a:t> </a:t>
                      </a:r>
                      <a:r>
                        <a:rPr lang="ru-RU" sz="1100" u="none" strike="noStrike" dirty="0" smtClean="0">
                          <a:effectLst/>
                          <a:latin typeface="Times New Roman" pitchFamily="18" charset="0"/>
                          <a:cs typeface="Times New Roman" pitchFamily="18" charset="0"/>
                        </a:rPr>
                        <a:t>Реализация мероприятий  государственной программы Краснодарского края «Развитие образования» (проведение капитального ремонта  зданий  и сооружений,</a:t>
                      </a:r>
                      <a:r>
                        <a:rPr lang="ru-RU" sz="1100" u="none" strike="noStrike" baseline="0" dirty="0" smtClean="0">
                          <a:effectLst/>
                          <a:latin typeface="Times New Roman" pitchFamily="18" charset="0"/>
                          <a:cs typeface="Times New Roman" pitchFamily="18" charset="0"/>
                        </a:rPr>
                        <a:t> </a:t>
                      </a:r>
                      <a:r>
                        <a:rPr lang="ru-RU" sz="1100" u="none" strike="noStrike" dirty="0" smtClean="0">
                          <a:effectLst/>
                          <a:latin typeface="Times New Roman" pitchFamily="18" charset="0"/>
                          <a:cs typeface="Times New Roman" pitchFamily="18" charset="0"/>
                        </a:rPr>
                        <a:t>спортивных залов муниципальных общеобразовательных организаций ,</a:t>
                      </a:r>
                      <a:r>
                        <a:rPr lang="ru-RU" sz="1100" u="none" strike="noStrike" baseline="0" dirty="0" smtClean="0">
                          <a:effectLst/>
                          <a:latin typeface="Times New Roman" pitchFamily="18" charset="0"/>
                          <a:cs typeface="Times New Roman" pitchFamily="18" charset="0"/>
                        </a:rPr>
                        <a:t> благоустройство прилегающих территорий, оснащение вновь созданных 400  мест  начального образования</a:t>
                      </a:r>
                      <a:r>
                        <a:rPr lang="ru-RU" sz="1100" u="none" strike="noStrike" dirty="0" smtClean="0">
                          <a:effectLst/>
                          <a:latin typeface="Times New Roman" pitchFamily="18" charset="0"/>
                          <a:cs typeface="Times New Roman" pitchFamily="18" charset="0"/>
                        </a:rPr>
                        <a:t>) – 43,0 млн.руб.</a:t>
                      </a:r>
                      <a:endParaRPr lang="ru-RU" sz="1100" b="0" i="0" u="none" strike="noStrike" dirty="0" smtClean="0">
                        <a:solidFill>
                          <a:schemeClr val="accent5">
                            <a:lumMod val="50000"/>
                          </a:schemeClr>
                        </a:solidFill>
                        <a:effectLst/>
                        <a:latin typeface="Times New Roman" pitchFamily="18" charset="0"/>
                        <a:cs typeface="Times New Roman" pitchFamily="18" charset="0"/>
                      </a:endParaRPr>
                    </a:p>
                  </a:txBody>
                  <a:tcPr marL="0" marR="0" marT="0" marB="0" anchor="ctr"/>
                </a:tc>
              </a:tr>
              <a:tr h="493573">
                <a:tc rowSpan="2">
                  <a:txBody>
                    <a:bodyPr/>
                    <a:lstStyle/>
                    <a:p>
                      <a:pPr algn="l" fontAlgn="b"/>
                      <a:r>
                        <a:rPr lang="ru-RU" sz="900" u="none" strike="noStrike">
                          <a:effectLst/>
                        </a:rPr>
                        <a:t> </a:t>
                      </a:r>
                      <a:endParaRPr lang="ru-RU" sz="900" b="0" i="0" u="none" strike="noStrike">
                        <a:solidFill>
                          <a:srgbClr val="000000"/>
                        </a:solidFill>
                        <a:effectLst/>
                        <a:latin typeface="Constantia"/>
                      </a:endParaRPr>
                    </a:p>
                  </a:txBody>
                  <a:tcPr marL="0" marR="0" marT="0" marB="0" anchor="b"/>
                </a:tc>
                <a:tc rowSpan="3">
                  <a:txBody>
                    <a:bodyPr/>
                    <a:lstStyle/>
                    <a:p>
                      <a:pPr algn="l" fontAlgn="t">
                        <a:buFont typeface="Wingdings" pitchFamily="2" charset="2"/>
                        <a:buChar char="Ø"/>
                      </a:pPr>
                      <a:r>
                        <a:rPr lang="ru-RU" sz="1100" u="none" strike="noStrike" dirty="0" smtClean="0">
                          <a:effectLst/>
                          <a:latin typeface="Times New Roman" pitchFamily="18" charset="0"/>
                          <a:cs typeface="Times New Roman" pitchFamily="18" charset="0"/>
                        </a:rPr>
                        <a:t>     Реализация мероприятий  государственной программы Краснодарского края «Развитие образования» (капитальный ремонт зданий и сооружений и благоустройство территорий, прилегающих к зданиям и сооружениям) -1,0 млн. руб.                                                                                                          </a:t>
                      </a:r>
                    </a:p>
                    <a:p>
                      <a:pPr algn="l" fontAlgn="t"/>
                      <a:endParaRPr lang="ru-RU" sz="1100" u="none" strike="noStrike" dirty="0" smtClean="0">
                        <a:effectLst/>
                        <a:latin typeface="Times New Roman" pitchFamily="18" charset="0"/>
                        <a:cs typeface="Times New Roman" pitchFamily="18" charset="0"/>
                      </a:endParaRPr>
                    </a:p>
                    <a:p>
                      <a:pPr algn="l" fontAlgn="t">
                        <a:buFont typeface="Wingdings" pitchFamily="2" charset="2"/>
                        <a:buChar char="Ø"/>
                      </a:pPr>
                      <a:r>
                        <a:rPr lang="ru-RU" sz="1100" u="none" strike="noStrike" dirty="0" smtClean="0">
                          <a:effectLst/>
                          <a:latin typeface="Times New Roman" pitchFamily="18" charset="0"/>
                          <a:cs typeface="Times New Roman" pitchFamily="18" charset="0"/>
                        </a:rPr>
                        <a:t> Осуществление </a:t>
                      </a:r>
                      <a:r>
                        <a:rPr lang="ru-RU" sz="1100" u="none" strike="noStrike" dirty="0">
                          <a:effectLst/>
                          <a:latin typeface="Times New Roman" pitchFamily="18" charset="0"/>
                          <a:cs typeface="Times New Roman" pitchFamily="18" charset="0"/>
                        </a:rPr>
                        <a:t>муниципальными учреждениями капитального </a:t>
                      </a:r>
                      <a:r>
                        <a:rPr lang="ru-RU" sz="1100" u="none" strike="noStrike" dirty="0" smtClean="0">
                          <a:effectLst/>
                          <a:latin typeface="Times New Roman" pitchFamily="18" charset="0"/>
                          <a:cs typeface="Times New Roman" pitchFamily="18" charset="0"/>
                        </a:rPr>
                        <a:t>ремонта - 0,7 </a:t>
                      </a:r>
                      <a:r>
                        <a:rPr lang="ru-RU" sz="1100" u="none" strike="noStrike" dirty="0">
                          <a:effectLst/>
                          <a:latin typeface="Times New Roman" pitchFamily="18" charset="0"/>
                          <a:cs typeface="Times New Roman" pitchFamily="18" charset="0"/>
                        </a:rPr>
                        <a:t>млн. руб.                                                                                                                                                                              </a:t>
                      </a:r>
                      <a:endParaRPr lang="ru-RU" sz="1100" u="none" strike="noStrike" dirty="0" smtClean="0">
                        <a:effectLst/>
                        <a:latin typeface="Times New Roman" pitchFamily="18" charset="0"/>
                        <a:cs typeface="Times New Roman" pitchFamily="18" charset="0"/>
                      </a:endParaRPr>
                    </a:p>
                    <a:p>
                      <a:pPr algn="l" fontAlgn="t">
                        <a:buFont typeface="Wingdings" pitchFamily="2" charset="2"/>
                        <a:buNone/>
                      </a:pPr>
                      <a:endParaRPr lang="ru-RU" sz="1100" u="none" strike="noStrike" dirty="0" smtClean="0">
                        <a:effectLst/>
                        <a:latin typeface="Times New Roman" pitchFamily="18" charset="0"/>
                        <a:cs typeface="Times New Roman" pitchFamily="18" charset="0"/>
                      </a:endParaRPr>
                    </a:p>
                    <a:p>
                      <a:pPr algn="l" fontAlgn="t">
                        <a:buFont typeface="Wingdings" pitchFamily="2" charset="2"/>
                        <a:buChar char="Ø"/>
                      </a:pPr>
                      <a:r>
                        <a:rPr lang="ru-RU" sz="1100" u="none" strike="noStrike" dirty="0" smtClean="0">
                          <a:effectLst/>
                          <a:latin typeface="Times New Roman" pitchFamily="18" charset="0"/>
                          <a:cs typeface="Times New Roman" pitchFamily="18" charset="0"/>
                        </a:rPr>
                        <a:t>Дополнительная </a:t>
                      </a:r>
                      <a:r>
                        <a:rPr lang="ru-RU" sz="1100" u="none" strike="noStrike" dirty="0">
                          <a:effectLst/>
                          <a:latin typeface="Times New Roman" pitchFamily="18" charset="0"/>
                          <a:cs typeface="Times New Roman" pitchFamily="18" charset="0"/>
                        </a:rPr>
                        <a:t>помощь местным бюджетам для решения социально значимых вопросов </a:t>
                      </a:r>
                      <a:r>
                        <a:rPr lang="ru-RU" sz="1100" u="none" strike="noStrike" smtClean="0">
                          <a:effectLst/>
                          <a:latin typeface="Times New Roman" pitchFamily="18" charset="0"/>
                          <a:cs typeface="Times New Roman" pitchFamily="18" charset="0"/>
                        </a:rPr>
                        <a:t>-3,1млн</a:t>
                      </a:r>
                      <a:r>
                        <a:rPr lang="ru-RU" sz="1100" u="none" strike="noStrike" dirty="0">
                          <a:effectLst/>
                          <a:latin typeface="Times New Roman" pitchFamily="18" charset="0"/>
                          <a:cs typeface="Times New Roman" pitchFamily="18" charset="0"/>
                        </a:rPr>
                        <a:t>. руб.                                                                                                                                             </a:t>
                      </a:r>
                      <a:endParaRPr lang="ru-RU" sz="1100" b="0" i="0" u="none" strike="noStrike" dirty="0">
                        <a:solidFill>
                          <a:schemeClr val="accent5">
                            <a:lumMod val="50000"/>
                          </a:schemeClr>
                        </a:solidFill>
                        <a:effectLst/>
                        <a:latin typeface="Times New Roman" pitchFamily="18" charset="0"/>
                        <a:cs typeface="Times New Roman" pitchFamily="18" charset="0"/>
                      </a:endParaRPr>
                    </a:p>
                  </a:txBody>
                  <a:tcPr marL="0" marR="0" marT="0" marB="0"/>
                </a:tc>
                <a:tc>
                  <a:txBody>
                    <a:bodyPr/>
                    <a:lstStyle/>
                    <a:p>
                      <a:pPr algn="just" fontAlgn="ctr"/>
                      <a:r>
                        <a:rPr lang="ru-RU" sz="1100" u="none" strike="noStrike" dirty="0">
                          <a:effectLst/>
                          <a:latin typeface="Times New Roman" pitchFamily="18" charset="0"/>
                          <a:cs typeface="Times New Roman" pitchFamily="18" charset="0"/>
                        </a:rPr>
                        <a:t> </a:t>
                      </a:r>
                      <a:endParaRPr lang="ru-RU" sz="1100" b="0" i="0" u="none" strike="noStrike" dirty="0">
                        <a:solidFill>
                          <a:schemeClr val="accent5">
                            <a:lumMod val="50000"/>
                          </a:schemeClr>
                        </a:solidFill>
                        <a:effectLst/>
                        <a:latin typeface="Times New Roman" pitchFamily="18" charset="0"/>
                        <a:cs typeface="Times New Roman" pitchFamily="18" charset="0"/>
                      </a:endParaRPr>
                    </a:p>
                  </a:txBody>
                  <a:tcPr marL="0" marR="0" marT="0" marB="0" anchor="ctr"/>
                </a:tc>
                <a:tc>
                  <a:txBody>
                    <a:bodyPr/>
                    <a:lstStyle/>
                    <a:p>
                      <a:pPr algn="l" fontAlgn="ctr">
                        <a:buFont typeface="Wingdings" pitchFamily="2" charset="2"/>
                        <a:buChar char="Ø"/>
                      </a:pPr>
                      <a:r>
                        <a:rPr lang="ru-RU" sz="1100" u="none" strike="noStrike" dirty="0" smtClean="0">
                          <a:effectLst/>
                          <a:latin typeface="Times New Roman" pitchFamily="18" charset="0"/>
                          <a:cs typeface="Times New Roman" pitchFamily="18" charset="0"/>
                        </a:rPr>
                        <a:t>    Реализации мероприятий регионального проекта Краснодарского края «Современная школа» (обновление материально- технической базы для формирования у обучающихся современных технологических и гуманитарных навыков -  12,4 тыс. руб.</a:t>
                      </a:r>
                      <a:endParaRPr lang="ru-RU" sz="1100" u="none" strike="noStrike" dirty="0" smtClean="0">
                        <a:solidFill>
                          <a:schemeClr val="accent5">
                            <a:lumMod val="50000"/>
                          </a:schemeClr>
                        </a:solidFill>
                        <a:effectLst/>
                        <a:latin typeface="Times New Roman" pitchFamily="18" charset="0"/>
                        <a:cs typeface="Times New Roman" pitchFamily="18" charset="0"/>
                      </a:endParaRPr>
                    </a:p>
                  </a:txBody>
                  <a:tcPr marL="0" marR="0" marT="0" marB="0" anchor="ctr"/>
                </a:tc>
              </a:tr>
              <a:tr h="710205">
                <a:tc vMerge="1">
                  <a:txBody>
                    <a:bodyPr/>
                    <a:lstStyle/>
                    <a:p>
                      <a:endParaRPr lang="ru-RU"/>
                    </a:p>
                  </a:txBody>
                  <a:tcPr/>
                </a:tc>
                <a:tc vMerge="1">
                  <a:txBody>
                    <a:bodyPr/>
                    <a:lstStyle/>
                    <a:p>
                      <a:endParaRPr lang="ru-RU"/>
                    </a:p>
                  </a:txBody>
                  <a:tcPr/>
                </a:tc>
                <a:tc rowSpan="2">
                  <a:txBody>
                    <a:bodyPr/>
                    <a:lstStyle/>
                    <a:p>
                      <a:pPr algn="just" fontAlgn="ctr"/>
                      <a:r>
                        <a:rPr lang="ru-RU" sz="1100" u="none" strike="noStrike" dirty="0">
                          <a:effectLst/>
                          <a:latin typeface="Times New Roman" pitchFamily="18" charset="0"/>
                          <a:cs typeface="Times New Roman" pitchFamily="18" charset="0"/>
                        </a:rPr>
                        <a:t> </a:t>
                      </a:r>
                      <a:endParaRPr lang="ru-RU" sz="1100" b="0" i="0" u="none" strike="noStrike" dirty="0">
                        <a:solidFill>
                          <a:schemeClr val="accent5">
                            <a:lumMod val="50000"/>
                          </a:schemeClr>
                        </a:solidFill>
                        <a:effectLst/>
                        <a:latin typeface="Times New Roman" pitchFamily="18" charset="0"/>
                        <a:cs typeface="Times New Roman" pitchFamily="18" charset="0"/>
                      </a:endParaRPr>
                    </a:p>
                  </a:txBody>
                  <a:tcPr marL="0" marR="0" marT="0" marB="0" anchor="ctr"/>
                </a:tc>
                <a:tc rowSpan="2">
                  <a:txBody>
                    <a:bodyPr/>
                    <a:lstStyle/>
                    <a:p>
                      <a:pPr marL="228600" indent="-228600" algn="l" fontAlgn="ctr">
                        <a:buFont typeface="Wingdings" pitchFamily="2" charset="2"/>
                        <a:buChar char="Ø"/>
                      </a:pPr>
                      <a:r>
                        <a:rPr lang="ru-RU" sz="1100" u="none" strike="noStrike" dirty="0" smtClean="0">
                          <a:effectLst/>
                          <a:latin typeface="Times New Roman" pitchFamily="18" charset="0"/>
                          <a:cs typeface="Times New Roman" pitchFamily="18" charset="0"/>
                        </a:rPr>
                        <a:t>Осуществление </a:t>
                      </a:r>
                      <a:r>
                        <a:rPr lang="ru-RU" sz="1100" u="none" strike="noStrike" dirty="0">
                          <a:effectLst/>
                          <a:latin typeface="Times New Roman" pitchFamily="18" charset="0"/>
                          <a:cs typeface="Times New Roman" pitchFamily="18" charset="0"/>
                        </a:rPr>
                        <a:t>полномочий по </a:t>
                      </a:r>
                      <a:r>
                        <a:rPr lang="ru-RU" sz="1100" u="none" strike="noStrike" dirty="0" smtClean="0">
                          <a:effectLst/>
                          <a:latin typeface="Times New Roman" pitchFamily="18" charset="0"/>
                          <a:cs typeface="Times New Roman" pitchFamily="18" charset="0"/>
                        </a:rPr>
                        <a:t>материально – техническому</a:t>
                      </a:r>
                      <a:r>
                        <a:rPr lang="ru-RU" sz="1100" u="none" strike="noStrike" baseline="0" dirty="0" smtClean="0">
                          <a:effectLst/>
                          <a:latin typeface="Times New Roman" pitchFamily="18" charset="0"/>
                          <a:cs typeface="Times New Roman" pitchFamily="18" charset="0"/>
                        </a:rPr>
                        <a:t> </a:t>
                      </a:r>
                      <a:r>
                        <a:rPr lang="ru-RU" sz="1100" u="none" strike="noStrike" dirty="0" smtClean="0">
                          <a:effectLst/>
                          <a:latin typeface="Times New Roman" pitchFamily="18" charset="0"/>
                          <a:cs typeface="Times New Roman" pitchFamily="18" charset="0"/>
                        </a:rPr>
                        <a:t>обеспечению </a:t>
                      </a:r>
                      <a:r>
                        <a:rPr lang="ru-RU" sz="1100" u="none" strike="noStrike" dirty="0">
                          <a:effectLst/>
                          <a:latin typeface="Times New Roman" pitchFamily="18" charset="0"/>
                          <a:cs typeface="Times New Roman" pitchFamily="18" charset="0"/>
                        </a:rPr>
                        <a:t>пунктов проведения экзаменов для </a:t>
                      </a:r>
                      <a:r>
                        <a:rPr lang="ru-RU" sz="1100" u="none" strike="noStrike" dirty="0" smtClean="0">
                          <a:effectLst/>
                          <a:latin typeface="Times New Roman" pitchFamily="18" charset="0"/>
                          <a:cs typeface="Times New Roman" pitchFamily="18" charset="0"/>
                        </a:rPr>
                        <a:t>государственной </a:t>
                      </a:r>
                      <a:r>
                        <a:rPr lang="ru-RU" sz="1100" u="none" strike="noStrike" dirty="0">
                          <a:effectLst/>
                          <a:latin typeface="Times New Roman" pitchFamily="18" charset="0"/>
                          <a:cs typeface="Times New Roman" pitchFamily="18" charset="0"/>
                        </a:rPr>
                        <a:t>итоговой аттестации по образовательным программам основного общего </a:t>
                      </a:r>
                      <a:r>
                        <a:rPr lang="ru-RU" sz="1100" u="none" strike="noStrike" dirty="0" smtClean="0">
                          <a:effectLst/>
                          <a:latin typeface="Times New Roman" pitchFamily="18" charset="0"/>
                          <a:cs typeface="Times New Roman" pitchFamily="18" charset="0"/>
                        </a:rPr>
                        <a:t>образования</a:t>
                      </a:r>
                      <a:r>
                        <a:rPr lang="ru-RU" sz="1100" u="none" strike="noStrike" baseline="0" dirty="0" smtClean="0">
                          <a:effectLst/>
                          <a:latin typeface="Times New Roman" pitchFamily="18" charset="0"/>
                          <a:cs typeface="Times New Roman" pitchFamily="18" charset="0"/>
                        </a:rPr>
                        <a:t> – </a:t>
                      </a:r>
                      <a:r>
                        <a:rPr lang="ru-RU" sz="1100" u="none" strike="noStrike" dirty="0" smtClean="0">
                          <a:effectLst/>
                          <a:latin typeface="Times New Roman" pitchFamily="18" charset="0"/>
                          <a:cs typeface="Times New Roman" pitchFamily="18" charset="0"/>
                        </a:rPr>
                        <a:t>3,5 </a:t>
                      </a:r>
                      <a:r>
                        <a:rPr lang="ru-RU" sz="1100" u="none" strike="noStrike" dirty="0">
                          <a:effectLst/>
                          <a:latin typeface="Times New Roman" pitchFamily="18" charset="0"/>
                          <a:cs typeface="Times New Roman" pitchFamily="18" charset="0"/>
                        </a:rPr>
                        <a:t>млн.руб.                                                                                                                                                                                                  </a:t>
                      </a:r>
                      <a:endParaRPr lang="ru-RU" sz="1100" u="none" strike="noStrike" dirty="0" smtClean="0">
                        <a:effectLst/>
                        <a:latin typeface="Times New Roman" pitchFamily="18" charset="0"/>
                        <a:cs typeface="Times New Roman" pitchFamily="18" charset="0"/>
                      </a:endParaRPr>
                    </a:p>
                    <a:p>
                      <a:pPr marL="228600" indent="-228600" algn="l" fontAlgn="ctr">
                        <a:buFont typeface="Wingdings" pitchFamily="2" charset="2"/>
                        <a:buChar char="Ø"/>
                      </a:pPr>
                      <a:r>
                        <a:rPr lang="ru-RU" sz="1100" u="none" strike="noStrike" dirty="0" smtClean="0">
                          <a:effectLst/>
                          <a:latin typeface="Times New Roman" pitchFamily="18" charset="0"/>
                          <a:cs typeface="Times New Roman" pitchFamily="18" charset="0"/>
                        </a:rPr>
                        <a:t>Дополнительная </a:t>
                      </a:r>
                      <a:r>
                        <a:rPr lang="ru-RU" sz="1100" u="none" strike="noStrike" dirty="0">
                          <a:effectLst/>
                          <a:latin typeface="Times New Roman" pitchFamily="18" charset="0"/>
                          <a:cs typeface="Times New Roman" pitchFamily="18" charset="0"/>
                        </a:rPr>
                        <a:t>помощь местным бюджетам для решения социально значимых вопросов </a:t>
                      </a:r>
                      <a:r>
                        <a:rPr lang="ru-RU" sz="1100" u="none" strike="noStrike" dirty="0" smtClean="0">
                          <a:effectLst/>
                          <a:latin typeface="Times New Roman" pitchFamily="18" charset="0"/>
                          <a:cs typeface="Times New Roman" pitchFamily="18" charset="0"/>
                        </a:rPr>
                        <a:t>– 4,7 </a:t>
                      </a:r>
                      <a:r>
                        <a:rPr lang="ru-RU" sz="1100" u="none" strike="noStrike" dirty="0">
                          <a:effectLst/>
                          <a:latin typeface="Times New Roman" pitchFamily="18" charset="0"/>
                          <a:cs typeface="Times New Roman" pitchFamily="18" charset="0"/>
                        </a:rPr>
                        <a:t>млн. руб.                                                                                </a:t>
                      </a:r>
                      <a:endParaRPr lang="ru-RU" sz="1100" b="0" i="0" u="none" strike="noStrike" dirty="0">
                        <a:solidFill>
                          <a:schemeClr val="accent5">
                            <a:lumMod val="50000"/>
                          </a:schemeClr>
                        </a:solidFill>
                        <a:effectLst/>
                        <a:latin typeface="Times New Roman" pitchFamily="18" charset="0"/>
                        <a:cs typeface="Times New Roman" pitchFamily="18" charset="0"/>
                      </a:endParaRPr>
                    </a:p>
                  </a:txBody>
                  <a:tcPr marL="0" marR="0" marT="0" marB="0" anchor="ctr"/>
                </a:tc>
              </a:tr>
              <a:tr h="441466">
                <a:tc>
                  <a:txBody>
                    <a:bodyPr/>
                    <a:lstStyle/>
                    <a:p>
                      <a:pPr algn="l" fontAlgn="b"/>
                      <a:r>
                        <a:rPr lang="ru-RU" sz="900" u="none" strike="noStrike" dirty="0">
                          <a:effectLst/>
                        </a:rPr>
                        <a:t> </a:t>
                      </a:r>
                      <a:endParaRPr lang="ru-RU" sz="900" b="0" i="0" u="none" strike="noStrike" dirty="0">
                        <a:solidFill>
                          <a:srgbClr val="000000"/>
                        </a:solidFill>
                        <a:effectLst/>
                        <a:latin typeface="Constantia"/>
                      </a:endParaRPr>
                    </a:p>
                  </a:txBody>
                  <a:tcPr marL="0" marR="0" marT="0" marB="0" anchor="b"/>
                </a:tc>
                <a:tc vMerge="1">
                  <a:txBody>
                    <a:bodyPr/>
                    <a:lstStyle/>
                    <a:p>
                      <a:endParaRPr lang="ru-RU"/>
                    </a:p>
                  </a:txBody>
                  <a:tcPr/>
                </a:tc>
                <a:tc vMerge="1">
                  <a:txBody>
                    <a:bodyPr/>
                    <a:lstStyle/>
                    <a:p>
                      <a:pPr algn="ctr" fontAlgn="ctr"/>
                      <a:endParaRPr lang="ru-RU" sz="900" b="0" i="0" u="none" strike="noStrike">
                        <a:solidFill>
                          <a:srgbClr val="000000"/>
                        </a:solidFill>
                        <a:effectLst/>
                        <a:latin typeface="Times New Roman" pitchFamily="18" charset="0"/>
                        <a:cs typeface="Times New Roman" pitchFamily="18" charset="0"/>
                      </a:endParaRPr>
                    </a:p>
                  </a:txBody>
                  <a:tcPr marL="0" marR="0" marT="0" marB="0" anchor="ctr"/>
                </a:tc>
                <a:tc vMerge="1">
                  <a:txBody>
                    <a:bodyPr/>
                    <a:lstStyle/>
                    <a:p>
                      <a:pPr algn="ctr" fontAlgn="ctr"/>
                      <a:endParaRPr lang="ru-RU" sz="900" b="0" i="0" u="none" strike="noStrike" dirty="0">
                        <a:solidFill>
                          <a:srgbClr val="000000"/>
                        </a:solidFill>
                        <a:effectLst/>
                        <a:latin typeface="Times New Roman" pitchFamily="18" charset="0"/>
                        <a:cs typeface="Times New Roman" pitchFamily="18" charset="0"/>
                      </a:endParaRPr>
                    </a:p>
                  </a:txBody>
                  <a:tcPr marL="0" marR="0" marT="0" marB="0" anchor="ctr"/>
                </a:tc>
              </a:tr>
            </a:tbl>
          </a:graphicData>
        </a:graphic>
      </p:graphicFrame>
      <p:sp>
        <p:nvSpPr>
          <p:cNvPr id="3" name="Номер слайда 2"/>
          <p:cNvSpPr>
            <a:spLocks noGrp="1"/>
          </p:cNvSpPr>
          <p:nvPr>
            <p:ph type="sldNum" sz="quarter" idx="12"/>
          </p:nvPr>
        </p:nvSpPr>
        <p:spPr>
          <a:xfrm>
            <a:off x="4754880" y="6407945"/>
            <a:ext cx="396240" cy="365125"/>
          </a:xfrm>
        </p:spPr>
        <p:txBody>
          <a:bodyPr/>
          <a:lstStyle/>
          <a:p>
            <a:fld id="{DCD830A9-5F17-466D-9E40-1E5E06F64CC0}" type="slidenum">
              <a:rPr lang="ru-RU" smtClean="0"/>
              <a:pPr/>
              <a:t>29</a:t>
            </a:fld>
            <a:endParaRPr lang="ru-RU" dirty="0"/>
          </a:p>
        </p:txBody>
      </p:sp>
    </p:spTree>
    <p:extLst>
      <p:ext uri="{BB962C8B-B14F-4D97-AF65-F5344CB8AC3E}">
        <p14:creationId xmlns:p14="http://schemas.microsoft.com/office/powerpoint/2010/main" val="194999167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802853531"/>
              </p:ext>
            </p:extLst>
          </p:nvPr>
        </p:nvGraphicFramePr>
        <p:xfrm>
          <a:off x="584515" y="980728"/>
          <a:ext cx="8736971" cy="5287002"/>
        </p:xfrm>
        <a:graphic>
          <a:graphicData uri="http://schemas.openxmlformats.org/drawingml/2006/table">
            <a:tbl>
              <a:tblPr>
                <a:tableStyleId>{2D5ABB26-0587-4C30-8999-92F81FD0307C}</a:tableStyleId>
              </a:tblPr>
              <a:tblGrid>
                <a:gridCol w="4275509"/>
                <a:gridCol w="151236"/>
                <a:gridCol w="4310226"/>
              </a:tblGrid>
              <a:tr h="573340">
                <a:tc>
                  <a:txBody>
                    <a:bodyPr/>
                    <a:lstStyle/>
                    <a:p>
                      <a:pPr algn="ctr" fontAlgn="ctr"/>
                      <a:r>
                        <a:rPr lang="ru-RU" sz="1100" b="1" u="none" strike="noStrike" dirty="0">
                          <a:solidFill>
                            <a:schemeClr val="accent6">
                              <a:lumMod val="50000"/>
                            </a:schemeClr>
                          </a:solidFill>
                          <a:effectLst/>
                          <a:latin typeface="Times New Roman" pitchFamily="18" charset="0"/>
                          <a:cs typeface="Times New Roman" pitchFamily="18" charset="0"/>
                        </a:rPr>
                        <a:t>Развитие системы дополнительного образования в муниципальном образовании Кавказский район» - </a:t>
                      </a:r>
                      <a:r>
                        <a:rPr lang="ru-RU" sz="1100" b="1" u="none" strike="noStrike" dirty="0" smtClean="0">
                          <a:solidFill>
                            <a:schemeClr val="accent6">
                              <a:lumMod val="50000"/>
                            </a:schemeClr>
                          </a:solidFill>
                          <a:effectLst/>
                          <a:latin typeface="Times New Roman" pitchFamily="18" charset="0"/>
                          <a:cs typeface="Times New Roman" pitchFamily="18" charset="0"/>
                        </a:rPr>
                        <a:t>49,7  </a:t>
                      </a:r>
                      <a:r>
                        <a:rPr lang="ru-RU" sz="1100" b="1" u="none" strike="noStrike" dirty="0">
                          <a:solidFill>
                            <a:schemeClr val="accent6">
                              <a:lumMod val="50000"/>
                            </a:schemeClr>
                          </a:solidFill>
                          <a:effectLst/>
                          <a:latin typeface="Times New Roman" pitchFamily="18" charset="0"/>
                          <a:cs typeface="Times New Roman" pitchFamily="18" charset="0"/>
                        </a:rPr>
                        <a:t>млн</a:t>
                      </a:r>
                      <a:r>
                        <a:rPr lang="ru-RU" sz="1100" b="1" u="none" strike="noStrike" dirty="0" smtClean="0">
                          <a:solidFill>
                            <a:schemeClr val="accent6">
                              <a:lumMod val="50000"/>
                            </a:schemeClr>
                          </a:solidFill>
                          <a:effectLst/>
                          <a:latin typeface="Times New Roman" pitchFamily="18" charset="0"/>
                          <a:cs typeface="Times New Roman" pitchFamily="18" charset="0"/>
                        </a:rPr>
                        <a:t>. руб</a:t>
                      </a:r>
                      <a:r>
                        <a:rPr lang="ru-RU" sz="1100" b="1" u="none" strike="noStrike" dirty="0">
                          <a:solidFill>
                            <a:schemeClr val="accent6">
                              <a:lumMod val="50000"/>
                            </a:schemeClr>
                          </a:solidFill>
                          <a:effectLst/>
                          <a:latin typeface="Times New Roman" pitchFamily="18" charset="0"/>
                          <a:cs typeface="Times New Roman" pitchFamily="18" charset="0"/>
                        </a:rPr>
                        <a:t>.</a:t>
                      </a:r>
                      <a:endParaRPr lang="ru-RU" sz="1100" b="1" i="0" u="none" strike="noStrike" dirty="0">
                        <a:solidFill>
                          <a:schemeClr val="accent6">
                            <a:lumMod val="50000"/>
                          </a:schemeClr>
                        </a:solidFill>
                        <a:effectLst/>
                        <a:latin typeface="Times New Roman" pitchFamily="18" charset="0"/>
                        <a:cs typeface="Times New Roman" pitchFamily="18" charset="0"/>
                      </a:endParaRPr>
                    </a:p>
                  </a:txBody>
                  <a:tcPr marL="39000" marR="5403" marT="4987" marB="36000"/>
                </a:tc>
                <a:tc>
                  <a:txBody>
                    <a:bodyPr/>
                    <a:lstStyle/>
                    <a:p>
                      <a:pPr algn="l" fontAlgn="ctr"/>
                      <a:r>
                        <a:rPr lang="ru-RU" sz="1100" b="1" u="none" strike="noStrike" dirty="0">
                          <a:solidFill>
                            <a:schemeClr val="accent6">
                              <a:lumMod val="50000"/>
                            </a:schemeClr>
                          </a:solidFill>
                          <a:effectLst/>
                          <a:latin typeface="Times New Roman" pitchFamily="18" charset="0"/>
                          <a:cs typeface="Times New Roman" pitchFamily="18" charset="0"/>
                        </a:rPr>
                        <a:t> </a:t>
                      </a:r>
                      <a:endParaRPr lang="ru-RU" sz="1100" b="1" i="0" u="none" strike="noStrike" dirty="0">
                        <a:solidFill>
                          <a:schemeClr val="accent6">
                            <a:lumMod val="50000"/>
                          </a:schemeClr>
                        </a:solidFill>
                        <a:effectLst/>
                        <a:latin typeface="Times New Roman" pitchFamily="18" charset="0"/>
                        <a:cs typeface="Times New Roman" pitchFamily="18" charset="0"/>
                      </a:endParaRPr>
                    </a:p>
                  </a:txBody>
                  <a:tcPr marL="39000" marR="5403" marT="4987" marB="36000"/>
                </a:tc>
                <a:tc>
                  <a:txBody>
                    <a:bodyPr/>
                    <a:lstStyle/>
                    <a:p>
                      <a:pPr algn="ctr" fontAlgn="ctr"/>
                      <a:endParaRPr lang="ru-RU" sz="1100" b="1" u="none" strike="noStrike" dirty="0" smtClean="0">
                        <a:solidFill>
                          <a:schemeClr val="accent6">
                            <a:lumMod val="50000"/>
                          </a:schemeClr>
                        </a:solidFill>
                        <a:effectLst/>
                        <a:latin typeface="Times New Roman" pitchFamily="18" charset="0"/>
                        <a:cs typeface="Times New Roman" pitchFamily="18" charset="0"/>
                      </a:endParaRPr>
                    </a:p>
                    <a:p>
                      <a:pPr algn="ctr" fontAlgn="ctr"/>
                      <a:r>
                        <a:rPr lang="ru-RU" sz="1100" b="1" u="none" strike="noStrike" dirty="0" smtClean="0">
                          <a:solidFill>
                            <a:schemeClr val="accent6">
                              <a:lumMod val="50000"/>
                            </a:schemeClr>
                          </a:solidFill>
                          <a:effectLst/>
                          <a:latin typeface="Times New Roman" pitchFamily="18" charset="0"/>
                          <a:cs typeface="Times New Roman" pitchFamily="18" charset="0"/>
                        </a:rPr>
                        <a:t>Прочие </a:t>
                      </a:r>
                      <a:r>
                        <a:rPr lang="ru-RU" sz="1100" b="1" u="none" strike="noStrike" dirty="0">
                          <a:solidFill>
                            <a:schemeClr val="accent6">
                              <a:lumMod val="50000"/>
                            </a:schemeClr>
                          </a:solidFill>
                          <a:effectLst/>
                          <a:latin typeface="Times New Roman" pitchFamily="18" charset="0"/>
                          <a:cs typeface="Times New Roman" pitchFamily="18" charset="0"/>
                        </a:rPr>
                        <a:t>мероприятия в области образования </a:t>
                      </a:r>
                      <a:r>
                        <a:rPr lang="ru-RU" sz="1100" b="1" u="none" strike="noStrike" dirty="0" smtClean="0">
                          <a:solidFill>
                            <a:schemeClr val="accent6">
                              <a:lumMod val="50000"/>
                            </a:schemeClr>
                          </a:solidFill>
                          <a:effectLst/>
                          <a:latin typeface="Times New Roman" pitchFamily="18" charset="0"/>
                          <a:cs typeface="Times New Roman" pitchFamily="18" charset="0"/>
                        </a:rPr>
                        <a:t>   -      3,9  </a:t>
                      </a:r>
                      <a:r>
                        <a:rPr lang="ru-RU" sz="1100" b="1" u="none" strike="noStrike" dirty="0">
                          <a:solidFill>
                            <a:schemeClr val="accent6">
                              <a:lumMod val="50000"/>
                            </a:schemeClr>
                          </a:solidFill>
                          <a:effectLst/>
                          <a:latin typeface="Times New Roman" pitchFamily="18" charset="0"/>
                          <a:cs typeface="Times New Roman" pitchFamily="18" charset="0"/>
                        </a:rPr>
                        <a:t>млн.руб.</a:t>
                      </a:r>
                      <a:endParaRPr lang="ru-RU" sz="1100" b="1" i="0" u="none" strike="noStrike" dirty="0">
                        <a:solidFill>
                          <a:schemeClr val="accent6">
                            <a:lumMod val="50000"/>
                          </a:schemeClr>
                        </a:solidFill>
                        <a:effectLst/>
                        <a:latin typeface="Times New Roman" pitchFamily="18" charset="0"/>
                        <a:cs typeface="Times New Roman" pitchFamily="18" charset="0"/>
                      </a:endParaRPr>
                    </a:p>
                  </a:txBody>
                  <a:tcPr marL="39000" marR="5403" marT="4987" marB="36000"/>
                </a:tc>
              </a:tr>
              <a:tr h="731924">
                <a:tc>
                  <a:txBody>
                    <a:bodyPr/>
                    <a:lstStyle/>
                    <a:p>
                      <a:pPr algn="ctr" fontAlgn="ctr">
                        <a:buFont typeface="Wingdings" pitchFamily="2" charset="2"/>
                        <a:buChar char="Ø"/>
                      </a:pPr>
                      <a:r>
                        <a:rPr lang="ru-RU" sz="1100" u="none" strike="noStrike" dirty="0" smtClean="0">
                          <a:effectLst/>
                          <a:latin typeface="Times New Roman" pitchFamily="18" charset="0"/>
                          <a:cs typeface="Times New Roman" pitchFamily="18" charset="0"/>
                        </a:rPr>
                        <a:t> Осуществление </a:t>
                      </a:r>
                      <a:r>
                        <a:rPr lang="ru-RU" sz="1100" u="none" strike="noStrike" dirty="0">
                          <a:effectLst/>
                          <a:latin typeface="Times New Roman" pitchFamily="18" charset="0"/>
                          <a:cs typeface="Times New Roman" pitchFamily="18" charset="0"/>
                        </a:rPr>
                        <a:t>отдельных полномочий Краснодарского края на компенсацию расходов на оплату жилых помещений, отопления и освещения педагогическим работникам, муниципальных учреждений, проживающим и работающим в сельской местности - </a:t>
                      </a:r>
                      <a:r>
                        <a:rPr lang="ru-RU" sz="1100" u="none" strike="noStrike" dirty="0" smtClean="0">
                          <a:effectLst/>
                          <a:latin typeface="Times New Roman" pitchFamily="18" charset="0"/>
                          <a:cs typeface="Times New Roman" pitchFamily="18" charset="0"/>
                        </a:rPr>
                        <a:t>0,4 млн.руб</a:t>
                      </a:r>
                      <a:r>
                        <a:rPr lang="ru-RU" sz="1100" u="none" strike="noStrike" dirty="0">
                          <a:effectLst/>
                          <a:latin typeface="Times New Roman" pitchFamily="18" charset="0"/>
                          <a:cs typeface="Times New Roman" pitchFamily="18" charset="0"/>
                        </a:rPr>
                        <a:t>.</a:t>
                      </a:r>
                      <a:endParaRPr lang="ru-RU" sz="1100" b="0" i="0" u="none" strike="noStrike" dirty="0">
                        <a:solidFill>
                          <a:schemeClr val="accent5">
                            <a:lumMod val="50000"/>
                          </a:schemeClr>
                        </a:solidFill>
                        <a:effectLst/>
                        <a:latin typeface="Times New Roman" pitchFamily="18" charset="0"/>
                        <a:cs typeface="Times New Roman" pitchFamily="18" charset="0"/>
                      </a:endParaRPr>
                    </a:p>
                  </a:txBody>
                  <a:tcPr marL="39000" marR="5403" marT="4987" marB="36000"/>
                </a:tc>
                <a:tc>
                  <a:txBody>
                    <a:bodyPr/>
                    <a:lstStyle/>
                    <a:p>
                      <a:pPr algn="ctr" fontAlgn="ctr"/>
                      <a:r>
                        <a:rPr lang="ru-RU" sz="1100" u="none" strike="noStrike" dirty="0">
                          <a:effectLst/>
                          <a:latin typeface="Times New Roman" pitchFamily="18" charset="0"/>
                          <a:cs typeface="Times New Roman" pitchFamily="18" charset="0"/>
                        </a:rPr>
                        <a:t> </a:t>
                      </a:r>
                      <a:endParaRPr lang="ru-RU" sz="1100" b="0" i="0" u="none" strike="noStrike" dirty="0">
                        <a:solidFill>
                          <a:schemeClr val="accent5">
                            <a:lumMod val="50000"/>
                          </a:schemeClr>
                        </a:solidFill>
                        <a:effectLst/>
                        <a:latin typeface="Times New Roman" pitchFamily="18" charset="0"/>
                        <a:cs typeface="Times New Roman" pitchFamily="18" charset="0"/>
                      </a:endParaRPr>
                    </a:p>
                  </a:txBody>
                  <a:tcPr marL="39000" marR="5403" marT="4987" marB="36000"/>
                </a:tc>
                <a:tc>
                  <a:txBody>
                    <a:bodyPr/>
                    <a:lstStyle/>
                    <a:p>
                      <a:pPr algn="ctr" fontAlgn="ctr">
                        <a:buFont typeface="Wingdings" pitchFamily="2" charset="2"/>
                        <a:buChar char="Ø"/>
                      </a:pPr>
                      <a:r>
                        <a:rPr lang="ru-RU" sz="1100" u="none" strike="noStrike" dirty="0">
                          <a:effectLst/>
                          <a:latin typeface="Times New Roman" pitchFamily="18" charset="0"/>
                          <a:cs typeface="Times New Roman" pitchFamily="18" charset="0"/>
                        </a:rPr>
                        <a:t> </a:t>
                      </a:r>
                      <a:r>
                        <a:rPr lang="ru-RU" sz="1100" u="none" strike="noStrike" dirty="0" smtClean="0">
                          <a:effectLst/>
                          <a:latin typeface="Times New Roman" pitchFamily="18" charset="0"/>
                          <a:cs typeface="Times New Roman" pitchFamily="18" charset="0"/>
                        </a:rPr>
                        <a:t> Расходы </a:t>
                      </a:r>
                      <a:r>
                        <a:rPr lang="ru-RU" sz="1100" u="none" strike="noStrike" dirty="0">
                          <a:effectLst/>
                          <a:latin typeface="Times New Roman" pitchFamily="18" charset="0"/>
                          <a:cs typeface="Times New Roman" pitchFamily="18" charset="0"/>
                        </a:rPr>
                        <a:t>на обеспечение деятельности муниципальных учреждений </a:t>
                      </a:r>
                      <a:r>
                        <a:rPr lang="ru-RU" sz="1100" u="none" strike="noStrike" dirty="0" smtClean="0">
                          <a:effectLst/>
                          <a:latin typeface="Times New Roman" pitchFamily="18" charset="0"/>
                          <a:cs typeface="Times New Roman" pitchFamily="18" charset="0"/>
                        </a:rPr>
                        <a:t>                       - 3,8  </a:t>
                      </a:r>
                      <a:r>
                        <a:rPr lang="ru-RU" sz="1100" u="none" strike="noStrike" dirty="0">
                          <a:effectLst/>
                          <a:latin typeface="Times New Roman" pitchFamily="18" charset="0"/>
                          <a:cs typeface="Times New Roman" pitchFamily="18" charset="0"/>
                        </a:rPr>
                        <a:t>млн</a:t>
                      </a:r>
                      <a:r>
                        <a:rPr lang="ru-RU" sz="1100" u="none" strike="noStrike" dirty="0" smtClean="0">
                          <a:effectLst/>
                          <a:latin typeface="Times New Roman" pitchFamily="18" charset="0"/>
                          <a:cs typeface="Times New Roman" pitchFamily="18" charset="0"/>
                        </a:rPr>
                        <a:t>. руб.</a:t>
                      </a:r>
                    </a:p>
                    <a:p>
                      <a:pPr algn="ctr" fontAlgn="ctr"/>
                      <a:endParaRPr lang="ru-RU" sz="1100" b="0" i="0" u="none" strike="noStrike" dirty="0" smtClean="0">
                        <a:solidFill>
                          <a:schemeClr val="accent5">
                            <a:lumMod val="50000"/>
                          </a:schemeClr>
                        </a:solidFill>
                        <a:effectLst/>
                        <a:latin typeface="Times New Roman" pitchFamily="18" charset="0"/>
                        <a:cs typeface="Times New Roman" pitchFamily="18" charset="0"/>
                      </a:endParaRPr>
                    </a:p>
                    <a:p>
                      <a:pPr algn="ctr" fontAlgn="ctr"/>
                      <a:endParaRPr lang="ru-RU" sz="1100" b="0" i="0" u="none" strike="noStrike" dirty="0">
                        <a:solidFill>
                          <a:schemeClr val="accent5">
                            <a:lumMod val="50000"/>
                          </a:schemeClr>
                        </a:solidFill>
                        <a:effectLst/>
                        <a:latin typeface="Times New Roman" pitchFamily="18" charset="0"/>
                        <a:cs typeface="Times New Roman" pitchFamily="18" charset="0"/>
                      </a:endParaRPr>
                    </a:p>
                  </a:txBody>
                  <a:tcPr marL="39000" marR="5403" marT="4987" marB="36000" anchor="b"/>
                </a:tc>
              </a:tr>
              <a:tr h="1357087">
                <a:tc>
                  <a:txBody>
                    <a:bodyPr/>
                    <a:lstStyle/>
                    <a:p>
                      <a:pPr algn="ctr" fontAlgn="ctr">
                        <a:buFont typeface="Wingdings" pitchFamily="2" charset="2"/>
                        <a:buChar char="Ø"/>
                      </a:pPr>
                      <a:endParaRPr lang="ru-RU" sz="1100" u="none" strike="noStrike" dirty="0" smtClean="0">
                        <a:effectLst/>
                        <a:latin typeface="Times New Roman" pitchFamily="18" charset="0"/>
                        <a:cs typeface="Times New Roman" pitchFamily="18" charset="0"/>
                      </a:endParaRPr>
                    </a:p>
                    <a:p>
                      <a:pPr algn="ctr" fontAlgn="ctr">
                        <a:buFont typeface="Wingdings" pitchFamily="2" charset="2"/>
                        <a:buChar char="Ø"/>
                      </a:pPr>
                      <a:endParaRPr lang="ru-RU" sz="1100" u="none" strike="noStrike" dirty="0" smtClean="0">
                        <a:effectLst/>
                        <a:latin typeface="Times New Roman" pitchFamily="18" charset="0"/>
                        <a:cs typeface="Times New Roman" pitchFamily="18" charset="0"/>
                      </a:endParaRPr>
                    </a:p>
                    <a:p>
                      <a:pPr algn="ctr" fontAlgn="ctr">
                        <a:buFont typeface="Wingdings" pitchFamily="2" charset="2"/>
                        <a:buChar char="Ø"/>
                      </a:pPr>
                      <a:r>
                        <a:rPr lang="ru-RU" sz="1100" u="none" strike="noStrike" dirty="0" smtClean="0">
                          <a:effectLst/>
                          <a:latin typeface="Times New Roman" pitchFamily="18" charset="0"/>
                          <a:cs typeface="Times New Roman" pitchFamily="18" charset="0"/>
                        </a:rPr>
                        <a:t> Финансовое </a:t>
                      </a:r>
                      <a:r>
                        <a:rPr lang="ru-RU" sz="1100" u="none" strike="noStrike" dirty="0">
                          <a:effectLst/>
                          <a:latin typeface="Times New Roman" pitchFamily="18" charset="0"/>
                          <a:cs typeface="Times New Roman" pitchFamily="18" charset="0"/>
                        </a:rPr>
                        <a:t>обеспечение деятельности муниципальных бюджетных и автономных учреждений на реализацию программ дополнительного образования (предоставление субсидий на оказание муниципальных услуг)- </a:t>
                      </a:r>
                      <a:r>
                        <a:rPr lang="ru-RU" sz="1100" u="none" strike="noStrike" dirty="0" smtClean="0">
                          <a:effectLst/>
                          <a:latin typeface="Times New Roman" pitchFamily="18" charset="0"/>
                          <a:cs typeface="Times New Roman" pitchFamily="18" charset="0"/>
                        </a:rPr>
                        <a:t> 48,5 млн. руб.             </a:t>
                      </a:r>
                      <a:r>
                        <a:rPr lang="ru-RU" sz="1100" u="none" strike="noStrike" baseline="0" dirty="0" smtClean="0">
                          <a:effectLst/>
                          <a:latin typeface="Times New Roman" pitchFamily="18" charset="0"/>
                          <a:cs typeface="Times New Roman" pitchFamily="18" charset="0"/>
                        </a:rPr>
                        <a:t>                                                                                                                    </a:t>
                      </a:r>
                      <a:endParaRPr lang="ru-RU" sz="1100" b="0" i="0" u="none" strike="noStrike" dirty="0">
                        <a:solidFill>
                          <a:schemeClr val="accent5">
                            <a:lumMod val="50000"/>
                          </a:schemeClr>
                        </a:solidFill>
                        <a:effectLst/>
                        <a:latin typeface="Times New Roman" pitchFamily="18" charset="0"/>
                        <a:cs typeface="Times New Roman" pitchFamily="18" charset="0"/>
                      </a:endParaRPr>
                    </a:p>
                  </a:txBody>
                  <a:tcPr marL="39000" marR="5403" marT="4987" marB="36000"/>
                </a:tc>
                <a:tc>
                  <a:txBody>
                    <a:bodyPr/>
                    <a:lstStyle/>
                    <a:p>
                      <a:pPr algn="ctr" fontAlgn="ctr"/>
                      <a:r>
                        <a:rPr lang="ru-RU" sz="1100" u="none" strike="noStrike" dirty="0">
                          <a:effectLst/>
                          <a:latin typeface="Times New Roman" pitchFamily="18" charset="0"/>
                          <a:cs typeface="Times New Roman" pitchFamily="18" charset="0"/>
                        </a:rPr>
                        <a:t> </a:t>
                      </a:r>
                      <a:endParaRPr lang="ru-RU" sz="1100" b="0" i="0" u="none" strike="noStrike" dirty="0">
                        <a:solidFill>
                          <a:schemeClr val="accent5">
                            <a:lumMod val="50000"/>
                          </a:schemeClr>
                        </a:solidFill>
                        <a:effectLst/>
                        <a:latin typeface="Times New Roman" pitchFamily="18" charset="0"/>
                        <a:cs typeface="Times New Roman" pitchFamily="18" charset="0"/>
                      </a:endParaRPr>
                    </a:p>
                  </a:txBody>
                  <a:tcPr marL="39000" marR="5403" marT="4987" marB="36000"/>
                </a:tc>
                <a:tc>
                  <a:txBody>
                    <a:bodyPr/>
                    <a:lstStyle/>
                    <a:p>
                      <a:pPr algn="ctr" fontAlgn="ctr">
                        <a:buFont typeface="Wingdings" pitchFamily="2" charset="2"/>
                        <a:buChar char="Ø"/>
                      </a:pPr>
                      <a:r>
                        <a:rPr lang="ru-RU" sz="1100" u="none" strike="noStrike" dirty="0" smtClean="0">
                          <a:effectLst/>
                          <a:latin typeface="Times New Roman" pitchFamily="18" charset="0"/>
                          <a:cs typeface="Times New Roman" pitchFamily="18" charset="0"/>
                        </a:rPr>
                        <a:t> </a:t>
                      </a:r>
                      <a:r>
                        <a:rPr lang="ru-RU" sz="1100" u="none" strike="noStrike" dirty="0">
                          <a:effectLst/>
                          <a:latin typeface="Times New Roman" pitchFamily="18" charset="0"/>
                          <a:cs typeface="Times New Roman" pitchFamily="18" charset="0"/>
                        </a:rPr>
                        <a:t>реализация мероприятий  государственной программы Краснодарского края «Развитие образования», организация и проведение государственной итоговой аттестации в форме ОГЭ, ЕГЭ и ГВЭ в муниципальном образовании Кавказский район (выплата педагогическим и иным работникам, участвующим в проведении единого государственного экзамена, компенсации за работу по подготовке и проведению единого государственного экзамена) </a:t>
                      </a:r>
                      <a:r>
                        <a:rPr lang="ru-RU" sz="1100" u="none" strike="noStrike" dirty="0" smtClean="0">
                          <a:effectLst/>
                          <a:latin typeface="Times New Roman" pitchFamily="18" charset="0"/>
                          <a:cs typeface="Times New Roman" pitchFamily="18" charset="0"/>
                        </a:rPr>
                        <a:t>                     - 0,1</a:t>
                      </a:r>
                      <a:r>
                        <a:rPr lang="ru-RU" sz="1100" u="none" strike="noStrike" baseline="0" dirty="0" smtClean="0">
                          <a:effectLst/>
                          <a:latin typeface="Times New Roman" pitchFamily="18" charset="0"/>
                          <a:cs typeface="Times New Roman" pitchFamily="18" charset="0"/>
                        </a:rPr>
                        <a:t> </a:t>
                      </a:r>
                      <a:r>
                        <a:rPr lang="ru-RU" sz="1100" u="none" strike="noStrike" dirty="0" smtClean="0">
                          <a:effectLst/>
                          <a:latin typeface="Times New Roman" pitchFamily="18" charset="0"/>
                          <a:cs typeface="Times New Roman" pitchFamily="18" charset="0"/>
                        </a:rPr>
                        <a:t>млн. руб.</a:t>
                      </a:r>
                      <a:endParaRPr lang="ru-RU" sz="1100" b="0" i="0" u="none" strike="noStrike" dirty="0">
                        <a:solidFill>
                          <a:schemeClr val="accent5">
                            <a:lumMod val="50000"/>
                          </a:schemeClr>
                        </a:solidFill>
                        <a:effectLst/>
                        <a:latin typeface="Times New Roman" pitchFamily="18" charset="0"/>
                        <a:cs typeface="Times New Roman" pitchFamily="18" charset="0"/>
                      </a:endParaRPr>
                    </a:p>
                  </a:txBody>
                  <a:tcPr marL="39000" marR="5403" marT="4987" marB="36000"/>
                </a:tc>
              </a:tr>
              <a:tr h="546719">
                <a:tc>
                  <a:txBody>
                    <a:bodyPr/>
                    <a:lstStyle/>
                    <a:p>
                      <a:pPr marL="0" marR="0" indent="0" algn="ctr" defTabSz="914400" rtl="0" eaLnBrk="1" fontAlgn="t" latinLnBrk="0" hangingPunct="1">
                        <a:lnSpc>
                          <a:spcPct val="100000"/>
                        </a:lnSpc>
                        <a:spcBef>
                          <a:spcPts val="0"/>
                        </a:spcBef>
                        <a:spcAft>
                          <a:spcPts val="0"/>
                        </a:spcAft>
                        <a:buClrTx/>
                        <a:buSzTx/>
                        <a:buFont typeface="Wingdings" pitchFamily="2" charset="2"/>
                        <a:buChar char="Ø"/>
                        <a:tabLst/>
                        <a:defRPr/>
                      </a:pPr>
                      <a:r>
                        <a:rPr lang="ru-RU" sz="1100" u="none" strike="noStrike" dirty="0" smtClean="0">
                          <a:effectLst/>
                          <a:latin typeface="Times New Roman" pitchFamily="18" charset="0"/>
                          <a:cs typeface="Times New Roman" pitchFamily="18" charset="0"/>
                        </a:rPr>
                        <a:t>   Реализация мероприятий  государственной программы Краснодарского края «Развитие образования» (проведение медицинских осмотров лиц, занимающихся физической культурой и спортом по углубленной программе медицинского обследования)                   - 0,8 млн. руб.</a:t>
                      </a:r>
                      <a:endParaRPr lang="ru-RU" sz="1100" b="0" i="0" u="none" strike="noStrike" dirty="0" smtClean="0">
                        <a:solidFill>
                          <a:schemeClr val="accent5">
                            <a:lumMod val="50000"/>
                          </a:schemeClr>
                        </a:solidFill>
                        <a:effectLst/>
                        <a:latin typeface="Times New Roman" pitchFamily="18" charset="0"/>
                        <a:cs typeface="Times New Roman" pitchFamily="18" charset="0"/>
                      </a:endParaRPr>
                    </a:p>
                    <a:p>
                      <a:pPr algn="ctr" fontAlgn="t"/>
                      <a:r>
                        <a:rPr lang="ru-RU" sz="1100" u="none" strike="noStrike" cap="none" normalizeH="0" baseline="0" dirty="0" smtClean="0">
                          <a:solidFill>
                            <a:schemeClr val="accent6">
                              <a:lumMod val="50000"/>
                            </a:schemeClr>
                          </a:solidFill>
                          <a:effectLst/>
                          <a:latin typeface="Times New Roman" pitchFamily="18" charset="0"/>
                          <a:cs typeface="Times New Roman" pitchFamily="18" charset="0"/>
                        </a:rPr>
                        <a:t>                                                                                                                                           </a:t>
                      </a:r>
                    </a:p>
                  </a:txBody>
                  <a:tcPr marL="39000" marR="5403" marT="4987" marB="36000"/>
                </a:tc>
                <a:tc>
                  <a:txBody>
                    <a:bodyPr/>
                    <a:lstStyle/>
                    <a:p>
                      <a:pPr algn="ctr" fontAlgn="ctr"/>
                      <a:r>
                        <a:rPr lang="ru-RU" sz="1100" u="none" strike="noStrike" cap="none" normalizeH="0" baseline="0" dirty="0">
                          <a:solidFill>
                            <a:schemeClr val="accent6">
                              <a:lumMod val="75000"/>
                            </a:schemeClr>
                          </a:solidFill>
                          <a:effectLst/>
                          <a:latin typeface="Times New Roman" pitchFamily="18" charset="0"/>
                          <a:cs typeface="Times New Roman" pitchFamily="18" charset="0"/>
                        </a:rPr>
                        <a:t> </a:t>
                      </a:r>
                      <a:endParaRPr lang="ru-RU" sz="1100" b="0" i="0" u="none" strike="noStrike" cap="none" normalizeH="0" baseline="0" dirty="0">
                        <a:solidFill>
                          <a:schemeClr val="accent6">
                            <a:lumMod val="75000"/>
                          </a:schemeClr>
                        </a:solidFill>
                        <a:effectLst/>
                        <a:latin typeface="Times New Roman" pitchFamily="18" charset="0"/>
                        <a:cs typeface="Times New Roman" pitchFamily="18" charset="0"/>
                      </a:endParaRPr>
                    </a:p>
                  </a:txBody>
                  <a:tcPr marL="39000" marR="5403" marT="4987" marB="36000"/>
                </a:tc>
                <a:tc>
                  <a:txBody>
                    <a:bodyPr/>
                    <a:lstStyle/>
                    <a:p>
                      <a:pPr algn="ctr"/>
                      <a:endParaRPr lang="ru-RU" sz="1100" u="none" strike="noStrike" cap="none" normalizeH="0" baseline="0" dirty="0" smtClean="0">
                        <a:solidFill>
                          <a:schemeClr val="accent6">
                            <a:lumMod val="50000"/>
                          </a:schemeClr>
                        </a:solidFill>
                        <a:effectLst/>
                        <a:latin typeface="Times New Roman" pitchFamily="18" charset="0"/>
                        <a:cs typeface="Times New Roman" pitchFamily="18" charset="0"/>
                      </a:endParaRPr>
                    </a:p>
                    <a:p>
                      <a:pPr algn="ctr"/>
                      <a:r>
                        <a:rPr lang="ru-RU" sz="1100" b="1" i="0" u="none" strike="noStrike" cap="none" normalizeH="0" baseline="0" dirty="0" smtClean="0">
                          <a:solidFill>
                            <a:schemeClr val="accent6">
                              <a:lumMod val="50000"/>
                            </a:schemeClr>
                          </a:solidFill>
                          <a:effectLst/>
                          <a:latin typeface="Times New Roman" pitchFamily="18" charset="0"/>
                          <a:cs typeface="Times New Roman" pitchFamily="18" charset="0"/>
                        </a:rPr>
                        <a:t>Поступления внебюджетных средств от предпринимательской деятельности образовательных учреждений  в 2019году составили 9,7 млн. руб. </a:t>
                      </a:r>
                      <a:r>
                        <a:rPr lang="ru-RU" sz="1100" b="1" u="none" strike="noStrike" cap="none" normalizeH="0" baseline="0" dirty="0" smtClean="0">
                          <a:solidFill>
                            <a:schemeClr val="accent6">
                              <a:lumMod val="50000"/>
                            </a:schemeClr>
                          </a:solidFill>
                          <a:effectLst/>
                          <a:latin typeface="Times New Roman" pitchFamily="18" charset="0"/>
                          <a:cs typeface="Times New Roman" pitchFamily="18" charset="0"/>
                        </a:rPr>
                        <a:t>                                                            </a:t>
                      </a:r>
                      <a:endParaRPr lang="ru-RU" sz="1100" b="1" cap="none" normalizeH="0" baseline="0" dirty="0">
                        <a:solidFill>
                          <a:schemeClr val="accent6">
                            <a:lumMod val="50000"/>
                          </a:schemeClr>
                        </a:solidFill>
                        <a:effectLst/>
                        <a:latin typeface="Times New Roman" pitchFamily="18" charset="0"/>
                        <a:cs typeface="Times New Roman" pitchFamily="18" charset="0"/>
                      </a:endParaRPr>
                    </a:p>
                  </a:txBody>
                  <a:tcPr marL="39000" marR="5403" marT="4987" marB="36000"/>
                </a:tc>
              </a:tr>
              <a:tr h="579523">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ru-RU" sz="1100" b="1" u="none" strike="noStrike" cap="none" normalizeH="0" baseline="0" dirty="0" smtClean="0">
                        <a:solidFill>
                          <a:schemeClr val="accent6">
                            <a:lumMod val="50000"/>
                          </a:schemeClr>
                        </a:solidFill>
                        <a:effectLst/>
                        <a:latin typeface="Times New Roman" pitchFamily="18" charset="0"/>
                        <a:cs typeface="Times New Roman" pitchFamily="18" charset="0"/>
                      </a:endParaRPr>
                    </a:p>
                    <a:p>
                      <a:pPr algn="ctr" fontAlgn="ctr"/>
                      <a:r>
                        <a:rPr lang="ru-RU" sz="1100" b="1" u="none" strike="noStrike" cap="none" normalizeH="0" baseline="0" dirty="0" smtClean="0">
                          <a:solidFill>
                            <a:schemeClr val="accent6">
                              <a:lumMod val="50000"/>
                            </a:schemeClr>
                          </a:solidFill>
                          <a:effectLst/>
                          <a:latin typeface="Times New Roman" pitchFamily="18" charset="0"/>
                          <a:cs typeface="Times New Roman" pitchFamily="18" charset="0"/>
                        </a:rPr>
                        <a:t>Финансовое обеспечение деятельности органов управления «Руководство и управление в сфере образования» - 7,3  млн. руб.</a:t>
                      </a:r>
                      <a:endParaRPr lang="ru-RU" sz="1100" b="1" i="0" u="none" strike="noStrike" cap="none" normalizeH="0" baseline="0" dirty="0">
                        <a:solidFill>
                          <a:schemeClr val="accent6">
                            <a:lumMod val="50000"/>
                          </a:schemeClr>
                        </a:solidFill>
                        <a:effectLst/>
                        <a:latin typeface="Times New Roman" pitchFamily="18" charset="0"/>
                        <a:cs typeface="Times New Roman" pitchFamily="18" charset="0"/>
                      </a:endParaRPr>
                    </a:p>
                  </a:txBody>
                  <a:tcPr marL="39000" marR="5403" marT="4987" marB="36000"/>
                </a:tc>
                <a:tc>
                  <a:txBody>
                    <a:bodyPr/>
                    <a:lstStyle/>
                    <a:p>
                      <a:pPr algn="ctr" fontAlgn="ctr"/>
                      <a:endParaRPr lang="ru-RU" sz="1100" b="0" i="0" u="none" strike="noStrike" cap="none" normalizeH="0" baseline="0" dirty="0" smtClean="0">
                        <a:solidFill>
                          <a:schemeClr val="accent6">
                            <a:lumMod val="75000"/>
                          </a:schemeClr>
                        </a:solidFill>
                        <a:effectLst/>
                        <a:latin typeface="Times New Roman" pitchFamily="18" charset="0"/>
                        <a:cs typeface="Times New Roman" pitchFamily="18" charset="0"/>
                      </a:endParaRPr>
                    </a:p>
                    <a:p>
                      <a:pPr algn="ctr" fontAlgn="ctr"/>
                      <a:endParaRPr lang="ru-RU" sz="1100" b="0" i="0" u="none" strike="noStrike" cap="none" normalizeH="0" baseline="0" dirty="0" smtClean="0">
                        <a:solidFill>
                          <a:schemeClr val="accent6">
                            <a:lumMod val="75000"/>
                          </a:schemeClr>
                        </a:solidFill>
                        <a:effectLst/>
                        <a:latin typeface="Times New Roman" pitchFamily="18" charset="0"/>
                        <a:cs typeface="Times New Roman" pitchFamily="18" charset="0"/>
                      </a:endParaRPr>
                    </a:p>
                    <a:p>
                      <a:pPr algn="ctr" fontAlgn="ctr"/>
                      <a:endParaRPr lang="ru-RU" sz="1100" b="0" i="0" u="none" strike="noStrike" cap="none" normalizeH="0" baseline="0" dirty="0">
                        <a:solidFill>
                          <a:schemeClr val="accent6">
                            <a:lumMod val="75000"/>
                          </a:schemeClr>
                        </a:solidFill>
                        <a:effectLst/>
                        <a:latin typeface="Times New Roman" pitchFamily="18" charset="0"/>
                        <a:cs typeface="Times New Roman" pitchFamily="18" charset="0"/>
                      </a:endParaRPr>
                    </a:p>
                  </a:txBody>
                  <a:tcPr marL="39000" marR="5403" marT="4987" marB="36000"/>
                </a:tc>
                <a:tc>
                  <a:txBody>
                    <a:bodyPr/>
                    <a:lstStyle/>
                    <a:p>
                      <a:pPr algn="ctr" fontAlgn="t">
                        <a:buFont typeface="Wingdings" pitchFamily="2" charset="2"/>
                        <a:buChar char="v"/>
                      </a:pPr>
                      <a:endParaRPr lang="ru-RU" sz="1100" b="1" i="0" u="none" strike="noStrike" cap="none" normalizeH="0" baseline="0" dirty="0" smtClean="0">
                        <a:solidFill>
                          <a:schemeClr val="accent6">
                            <a:lumMod val="50000"/>
                          </a:schemeClr>
                        </a:solidFill>
                        <a:effectLst/>
                        <a:latin typeface="Times New Roman" pitchFamily="18" charset="0"/>
                        <a:cs typeface="Times New Roman" pitchFamily="18" charset="0"/>
                      </a:endParaRPr>
                    </a:p>
                    <a:p>
                      <a:pPr algn="ctr" fontAlgn="t">
                        <a:buFont typeface="Wingdings" pitchFamily="2" charset="2"/>
                        <a:buNone/>
                      </a:pPr>
                      <a:r>
                        <a:rPr lang="ru-RU" sz="1100" b="1" i="0" u="none" strike="noStrike" cap="none" normalizeH="0" baseline="0" dirty="0" smtClean="0">
                          <a:solidFill>
                            <a:schemeClr val="accent6">
                              <a:lumMod val="50000"/>
                            </a:schemeClr>
                          </a:solidFill>
                          <a:effectLst/>
                          <a:latin typeface="Times New Roman" pitchFamily="18" charset="0"/>
                          <a:cs typeface="Times New Roman" pitchFamily="18" charset="0"/>
                        </a:rPr>
                        <a:t>Поступления внебюджетных средств от предпринимательской деятельности учреждений дополнительного  образования в 2019 году составили 2,3 млн. руб. </a:t>
                      </a:r>
                      <a:endParaRPr lang="ru-RU" sz="1100" b="1" i="0" u="none" strike="noStrike" cap="none" normalizeH="0" baseline="0" dirty="0">
                        <a:solidFill>
                          <a:schemeClr val="accent6">
                            <a:lumMod val="50000"/>
                          </a:schemeClr>
                        </a:solidFill>
                        <a:effectLst/>
                        <a:latin typeface="Times New Roman" pitchFamily="18" charset="0"/>
                        <a:cs typeface="Times New Roman" pitchFamily="18" charset="0"/>
                      </a:endParaRPr>
                    </a:p>
                  </a:txBody>
                  <a:tcPr marL="39000" marR="5403" marT="4987" marB="36000"/>
                </a:tc>
              </a:tr>
              <a:tr h="841257">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ru-RU" sz="1100" b="1" u="none" strike="noStrike" cap="none" normalizeH="0" baseline="0" dirty="0" smtClean="0">
                        <a:solidFill>
                          <a:schemeClr val="accent6">
                            <a:lumMod val="50000"/>
                          </a:schemeClr>
                        </a:solidFill>
                        <a:effectLst/>
                        <a:latin typeface="Times New Roman" pitchFamily="18" charset="0"/>
                        <a:cs typeface="Times New Roman" pitchFamily="18" charset="0"/>
                      </a:endParaRPr>
                    </a:p>
                    <a:p>
                      <a:pPr marL="0" marR="0" indent="0" algn="ctr" defTabSz="914400" rtl="0" eaLnBrk="1" fontAlgn="ctr" latinLnBrk="0" hangingPunct="1">
                        <a:lnSpc>
                          <a:spcPct val="100000"/>
                        </a:lnSpc>
                        <a:spcBef>
                          <a:spcPts val="0"/>
                        </a:spcBef>
                        <a:spcAft>
                          <a:spcPts val="0"/>
                        </a:spcAft>
                        <a:buClrTx/>
                        <a:buSzTx/>
                        <a:buFontTx/>
                        <a:buNone/>
                        <a:tabLst/>
                        <a:defRPr/>
                      </a:pPr>
                      <a:r>
                        <a:rPr lang="ru-RU" sz="1100" b="1" u="none" strike="noStrike" cap="none" normalizeH="0" baseline="0" dirty="0" smtClean="0">
                          <a:solidFill>
                            <a:schemeClr val="accent6">
                              <a:lumMod val="50000"/>
                            </a:schemeClr>
                          </a:solidFill>
                          <a:effectLst/>
                          <a:latin typeface="Times New Roman" pitchFamily="18" charset="0"/>
                          <a:cs typeface="Times New Roman" pitchFamily="18" charset="0"/>
                        </a:rPr>
                        <a:t>Обеспечение деятельности в области бухгалтерского и бюджетного учета – 32,7 млн. руб.</a:t>
                      </a:r>
                    </a:p>
                    <a:p>
                      <a:pPr algn="ctr" fontAlgn="ctr"/>
                      <a:endParaRPr lang="ru-RU" sz="1100" b="1" i="0" u="none" strike="noStrike" cap="none" normalizeH="0" baseline="0" dirty="0">
                        <a:solidFill>
                          <a:schemeClr val="accent6">
                            <a:lumMod val="50000"/>
                          </a:schemeClr>
                        </a:solidFill>
                        <a:effectLst/>
                        <a:latin typeface="Times New Roman" pitchFamily="18" charset="0"/>
                        <a:cs typeface="Times New Roman" pitchFamily="18" charset="0"/>
                      </a:endParaRPr>
                    </a:p>
                  </a:txBody>
                  <a:tcPr marL="39000" marR="5403" marT="4987" marB="36000"/>
                </a:tc>
                <a:tc>
                  <a:txBody>
                    <a:bodyPr/>
                    <a:lstStyle/>
                    <a:p>
                      <a:pPr algn="ctr" fontAlgn="ctr"/>
                      <a:r>
                        <a:rPr lang="ru-RU" sz="1100" u="none" strike="noStrike" cap="none" normalizeH="0" baseline="0" dirty="0">
                          <a:solidFill>
                            <a:schemeClr val="accent6">
                              <a:lumMod val="75000"/>
                            </a:schemeClr>
                          </a:solidFill>
                          <a:effectLst/>
                          <a:latin typeface="Times New Roman" pitchFamily="18" charset="0"/>
                          <a:cs typeface="Times New Roman" pitchFamily="18" charset="0"/>
                        </a:rPr>
                        <a:t> </a:t>
                      </a:r>
                      <a:endParaRPr lang="ru-RU" sz="1100" b="0" i="0" u="none" strike="noStrike" cap="none" normalizeH="0" baseline="0" dirty="0">
                        <a:solidFill>
                          <a:schemeClr val="accent6">
                            <a:lumMod val="75000"/>
                          </a:schemeClr>
                        </a:solidFill>
                        <a:effectLst/>
                        <a:latin typeface="Times New Roman" pitchFamily="18" charset="0"/>
                        <a:cs typeface="Times New Roman" pitchFamily="18" charset="0"/>
                      </a:endParaRPr>
                    </a:p>
                  </a:txBody>
                  <a:tcPr marL="39000" marR="5403" marT="4987" marB="36000"/>
                </a:tc>
                <a:tc>
                  <a:txBody>
                    <a:bodyPr/>
                    <a:lstStyle/>
                    <a:p>
                      <a:pPr algn="ctr" fontAlgn="t">
                        <a:buFont typeface="Wingdings" pitchFamily="2" charset="2"/>
                        <a:buChar char="v"/>
                      </a:pPr>
                      <a:endParaRPr lang="ru-RU" sz="1100" b="1" u="none" strike="noStrike" dirty="0" smtClean="0">
                        <a:solidFill>
                          <a:schemeClr val="accent6">
                            <a:lumMod val="50000"/>
                          </a:schemeClr>
                        </a:solidFill>
                        <a:effectLst/>
                        <a:latin typeface="Times New Roman" pitchFamily="18" charset="0"/>
                        <a:cs typeface="Times New Roman" pitchFamily="18" charset="0"/>
                      </a:endParaRPr>
                    </a:p>
                    <a:p>
                      <a:pPr algn="ctr" fontAlgn="t">
                        <a:buFont typeface="Wingdings" pitchFamily="2" charset="2"/>
                        <a:buNone/>
                      </a:pPr>
                      <a:r>
                        <a:rPr lang="ru-RU" sz="1100" b="1" u="none" strike="noStrike" dirty="0" smtClean="0">
                          <a:solidFill>
                            <a:schemeClr val="accent6">
                              <a:lumMod val="50000"/>
                            </a:schemeClr>
                          </a:solidFill>
                          <a:effectLst/>
                          <a:latin typeface="Times New Roman" pitchFamily="18" charset="0"/>
                          <a:cs typeface="Times New Roman" pitchFamily="18" charset="0"/>
                        </a:rPr>
                        <a:t>Поступило родительской</a:t>
                      </a:r>
                      <a:r>
                        <a:rPr lang="ru-RU" sz="1100" b="1" u="none" strike="noStrike" baseline="0" dirty="0" smtClean="0">
                          <a:solidFill>
                            <a:schemeClr val="accent6">
                              <a:lumMod val="50000"/>
                            </a:schemeClr>
                          </a:solidFill>
                          <a:effectLst/>
                          <a:latin typeface="Times New Roman" pitchFamily="18" charset="0"/>
                          <a:cs typeface="Times New Roman" pitchFamily="18" charset="0"/>
                        </a:rPr>
                        <a:t> платы  за  содержание детей в дошкольных учреждениях  в сумме 63,7 млн. руб.</a:t>
                      </a:r>
                      <a:endParaRPr lang="ru-RU" sz="1100" b="1" i="0" u="none" strike="noStrike" cap="none" normalizeH="0" baseline="0" dirty="0">
                        <a:solidFill>
                          <a:schemeClr val="accent6">
                            <a:lumMod val="50000"/>
                          </a:schemeClr>
                        </a:solidFill>
                        <a:effectLst/>
                        <a:latin typeface="Times New Roman" pitchFamily="18" charset="0"/>
                        <a:cs typeface="Times New Roman" pitchFamily="18" charset="0"/>
                      </a:endParaRPr>
                    </a:p>
                  </a:txBody>
                  <a:tcPr marL="39000" marR="5403" marT="4987" marB="36000"/>
                </a:tc>
              </a:tr>
            </a:tbl>
          </a:graphicData>
        </a:graphic>
      </p:graphicFrame>
      <p:sp>
        <p:nvSpPr>
          <p:cNvPr id="3" name="Номер слайда 2"/>
          <p:cNvSpPr>
            <a:spLocks noGrp="1"/>
          </p:cNvSpPr>
          <p:nvPr>
            <p:ph type="sldNum" sz="quarter" idx="12"/>
          </p:nvPr>
        </p:nvSpPr>
        <p:spPr>
          <a:xfrm>
            <a:off x="4754880" y="6407945"/>
            <a:ext cx="396240" cy="365125"/>
          </a:xfrm>
        </p:spPr>
        <p:txBody>
          <a:bodyPr/>
          <a:lstStyle/>
          <a:p>
            <a:fld id="{DCD830A9-5F17-466D-9E40-1E5E06F64CC0}" type="slidenum">
              <a:rPr lang="ru-RU" smtClean="0"/>
              <a:pPr/>
              <a:t>30</a:t>
            </a:fld>
            <a:endParaRPr lang="ru-RU" dirty="0"/>
          </a:p>
        </p:txBody>
      </p:sp>
    </p:spTree>
    <p:extLst>
      <p:ext uri="{BB962C8B-B14F-4D97-AF65-F5344CB8AC3E}">
        <p14:creationId xmlns:p14="http://schemas.microsoft.com/office/powerpoint/2010/main" val="240687410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610491701"/>
              </p:ext>
            </p:extLst>
          </p:nvPr>
        </p:nvGraphicFramePr>
        <p:xfrm>
          <a:off x="488504" y="1268760"/>
          <a:ext cx="8920987" cy="5191062"/>
        </p:xfrm>
        <a:graphic>
          <a:graphicData uri="http://schemas.openxmlformats.org/drawingml/2006/table">
            <a:tbl>
              <a:tblPr firstRow="1" firstCol="1" bandRow="1">
                <a:tableStyleId>{C4B1156A-380E-4F78-BDF5-A606A8083BF9}</a:tableStyleId>
              </a:tblPr>
              <a:tblGrid>
                <a:gridCol w="7042412"/>
                <a:gridCol w="557131"/>
                <a:gridCol w="1321444"/>
              </a:tblGrid>
              <a:tr h="0">
                <a:tc rowSpan="2">
                  <a:txBody>
                    <a:bodyPr/>
                    <a:lstStyle/>
                    <a:p>
                      <a:pPr algn="ctr">
                        <a:lnSpc>
                          <a:spcPct val="115000"/>
                        </a:lnSpc>
                        <a:spcAft>
                          <a:spcPts val="0"/>
                        </a:spcAft>
                      </a:pPr>
                      <a:r>
                        <a:rPr lang="ru-RU" sz="1250" b="0" dirty="0">
                          <a:effectLst/>
                          <a:latin typeface="Times New Roman" pitchFamily="18" charset="0"/>
                          <a:cs typeface="Times New Roman" pitchFamily="18" charset="0"/>
                        </a:rPr>
                        <a:t>Наименование целевого показателя</a:t>
                      </a:r>
                      <a:endParaRPr lang="ru-RU" sz="1250" b="0" dirty="0">
                        <a:solidFill>
                          <a:srgbClr val="527D55"/>
                        </a:solidFill>
                        <a:effectLst/>
                        <a:latin typeface="Times New Roman" pitchFamily="18" charset="0"/>
                        <a:ea typeface="Times New Roman"/>
                        <a:cs typeface="Times New Roman" pitchFamily="18" charset="0"/>
                      </a:endParaRPr>
                    </a:p>
                  </a:txBody>
                  <a:tcPr marL="31226" marR="31226" marT="0" marB="0" anchor="ctr">
                    <a:noFill/>
                  </a:tcPr>
                </a:tc>
                <a:tc rowSpan="2">
                  <a:txBody>
                    <a:bodyPr/>
                    <a:lstStyle/>
                    <a:p>
                      <a:pPr algn="ctr">
                        <a:lnSpc>
                          <a:spcPct val="115000"/>
                        </a:lnSpc>
                        <a:spcAft>
                          <a:spcPts val="0"/>
                        </a:spcAft>
                      </a:pPr>
                      <a:r>
                        <a:rPr lang="ru-RU" sz="1250" b="0" dirty="0" smtClean="0">
                          <a:effectLst/>
                          <a:latin typeface="Times New Roman" pitchFamily="18" charset="0"/>
                          <a:cs typeface="Times New Roman" pitchFamily="18" charset="0"/>
                        </a:rPr>
                        <a:t>Ед. изм.</a:t>
                      </a:r>
                      <a:endParaRPr lang="ru-RU" sz="1250" b="0" dirty="0">
                        <a:solidFill>
                          <a:srgbClr val="527D55"/>
                        </a:solidFill>
                        <a:effectLst/>
                        <a:latin typeface="Times New Roman" pitchFamily="18" charset="0"/>
                        <a:ea typeface="Times New Roman"/>
                        <a:cs typeface="Times New Roman" pitchFamily="18" charset="0"/>
                      </a:endParaRPr>
                    </a:p>
                  </a:txBody>
                  <a:tcPr marL="31226" marR="31226" marT="0" marB="0" anchor="ctr">
                    <a:noFill/>
                  </a:tcPr>
                </a:tc>
                <a:tc>
                  <a:txBody>
                    <a:bodyPr/>
                    <a:lstStyle/>
                    <a:p>
                      <a:pPr algn="ctr">
                        <a:lnSpc>
                          <a:spcPct val="115000"/>
                        </a:lnSpc>
                        <a:spcAft>
                          <a:spcPts val="0"/>
                        </a:spcAft>
                      </a:pPr>
                      <a:r>
                        <a:rPr lang="ru-RU" sz="1250" b="0" dirty="0">
                          <a:effectLst/>
                          <a:latin typeface="Times New Roman" pitchFamily="18" charset="0"/>
                          <a:cs typeface="Times New Roman" pitchFamily="18" charset="0"/>
                        </a:rPr>
                        <a:t>Значение показателей</a:t>
                      </a:r>
                      <a:endParaRPr lang="ru-RU" sz="1250" b="0" dirty="0">
                        <a:solidFill>
                          <a:srgbClr val="527D55"/>
                        </a:solidFill>
                        <a:effectLst/>
                        <a:latin typeface="Times New Roman" pitchFamily="18" charset="0"/>
                        <a:ea typeface="Times New Roman"/>
                        <a:cs typeface="Times New Roman" pitchFamily="18" charset="0"/>
                      </a:endParaRPr>
                    </a:p>
                  </a:txBody>
                  <a:tcPr marL="31226" marR="31226" marT="0" marB="0" anchor="ctr">
                    <a:noFill/>
                  </a:tcPr>
                </a:tc>
              </a:tr>
              <a:tr h="137980">
                <a:tc vMerge="1">
                  <a:txBody>
                    <a:bodyPr/>
                    <a:lstStyle/>
                    <a:p>
                      <a:endParaRPr lang="ru-RU"/>
                    </a:p>
                  </a:txBody>
                  <a:tcPr/>
                </a:tc>
                <a:tc vMerge="1">
                  <a:txBody>
                    <a:bodyPr/>
                    <a:lstStyle/>
                    <a:p>
                      <a:endParaRPr lang="ru-RU"/>
                    </a:p>
                  </a:txBody>
                  <a:tcPr/>
                </a:tc>
                <a:tc>
                  <a:txBody>
                    <a:bodyPr/>
                    <a:lstStyle/>
                    <a:p>
                      <a:pPr algn="ctr">
                        <a:lnSpc>
                          <a:spcPct val="115000"/>
                        </a:lnSpc>
                        <a:spcAft>
                          <a:spcPts val="0"/>
                        </a:spcAft>
                      </a:pPr>
                      <a:r>
                        <a:rPr lang="ru-RU" sz="1250" b="0" dirty="0">
                          <a:effectLst/>
                          <a:latin typeface="Times New Roman" pitchFamily="18" charset="0"/>
                          <a:cs typeface="Times New Roman" pitchFamily="18" charset="0"/>
                        </a:rPr>
                        <a:t> за </a:t>
                      </a:r>
                      <a:r>
                        <a:rPr lang="ru-RU" sz="1250" b="0" dirty="0" smtClean="0">
                          <a:effectLst/>
                          <a:latin typeface="Times New Roman" pitchFamily="18" charset="0"/>
                          <a:cs typeface="Times New Roman" pitchFamily="18" charset="0"/>
                        </a:rPr>
                        <a:t>2019 </a:t>
                      </a:r>
                      <a:r>
                        <a:rPr lang="ru-RU" sz="1250" b="0" dirty="0">
                          <a:effectLst/>
                          <a:latin typeface="Times New Roman" pitchFamily="18" charset="0"/>
                          <a:cs typeface="Times New Roman" pitchFamily="18" charset="0"/>
                        </a:rPr>
                        <a:t>год</a:t>
                      </a:r>
                      <a:endParaRPr lang="ru-RU" sz="1250" b="0" dirty="0">
                        <a:solidFill>
                          <a:srgbClr val="527D55"/>
                        </a:solidFill>
                        <a:effectLst/>
                        <a:latin typeface="Times New Roman" pitchFamily="18" charset="0"/>
                        <a:ea typeface="Times New Roman"/>
                        <a:cs typeface="Times New Roman" pitchFamily="18" charset="0"/>
                      </a:endParaRPr>
                    </a:p>
                  </a:txBody>
                  <a:tcPr marL="31226" marR="31226" marT="0" marB="0" anchor="ctr">
                    <a:noFill/>
                  </a:tcPr>
                </a:tc>
              </a:tr>
              <a:tr h="226301">
                <a:tc>
                  <a:txBody>
                    <a:bodyPr/>
                    <a:lstStyle/>
                    <a:p>
                      <a:pPr algn="just">
                        <a:lnSpc>
                          <a:spcPct val="115000"/>
                        </a:lnSpc>
                        <a:spcAft>
                          <a:spcPts val="0"/>
                        </a:spcAft>
                      </a:pPr>
                      <a:r>
                        <a:rPr lang="ru-RU" sz="1250" b="0" dirty="0">
                          <a:effectLst/>
                          <a:latin typeface="Times New Roman" pitchFamily="18" charset="0"/>
                          <a:cs typeface="Times New Roman" pitchFamily="18" charset="0"/>
                        </a:rPr>
                        <a:t>Охват детей дошкольного возраста различными формами дошкольного образования</a:t>
                      </a:r>
                      <a:endParaRPr lang="ru-RU" sz="1250" b="0" dirty="0">
                        <a:solidFill>
                          <a:schemeClr val="accent5">
                            <a:lumMod val="50000"/>
                          </a:schemeClr>
                        </a:solidFill>
                        <a:effectLst/>
                        <a:latin typeface="Times New Roman" pitchFamily="18" charset="0"/>
                        <a:ea typeface="Times New Roman"/>
                        <a:cs typeface="Times New Roman" pitchFamily="18" charset="0"/>
                      </a:endParaRPr>
                    </a:p>
                  </a:txBody>
                  <a:tcPr marL="31226" marR="31226" marT="0" marB="0">
                    <a:noFill/>
                  </a:tcPr>
                </a:tc>
                <a:tc>
                  <a:txBody>
                    <a:bodyPr/>
                    <a:lstStyle/>
                    <a:p>
                      <a:pPr algn="ctr">
                        <a:lnSpc>
                          <a:spcPct val="115000"/>
                        </a:lnSpc>
                        <a:spcAft>
                          <a:spcPts val="0"/>
                        </a:spcAft>
                      </a:pPr>
                      <a:r>
                        <a:rPr lang="ru-RU" sz="1250" b="0" dirty="0">
                          <a:effectLst/>
                          <a:latin typeface="Times New Roman" pitchFamily="18" charset="0"/>
                          <a:cs typeface="Times New Roman" pitchFamily="18" charset="0"/>
                        </a:rPr>
                        <a:t>%</a:t>
                      </a:r>
                      <a:endParaRPr lang="ru-RU" sz="1250" b="0" dirty="0">
                        <a:solidFill>
                          <a:schemeClr val="accent5">
                            <a:lumMod val="50000"/>
                          </a:schemeClr>
                        </a:solidFill>
                        <a:effectLst/>
                        <a:latin typeface="Times New Roman" pitchFamily="18" charset="0"/>
                        <a:ea typeface="Times New Roman"/>
                        <a:cs typeface="Times New Roman" pitchFamily="18" charset="0"/>
                      </a:endParaRPr>
                    </a:p>
                  </a:txBody>
                  <a:tcPr marL="31226" marR="31226" marT="0" marB="0" anchor="ctr">
                    <a:noFill/>
                  </a:tcPr>
                </a:tc>
                <a:tc>
                  <a:txBody>
                    <a:bodyPr/>
                    <a:lstStyle/>
                    <a:p>
                      <a:pPr algn="ctr">
                        <a:lnSpc>
                          <a:spcPct val="115000"/>
                        </a:lnSpc>
                        <a:spcAft>
                          <a:spcPts val="0"/>
                        </a:spcAft>
                      </a:pPr>
                      <a:r>
                        <a:rPr lang="ru-RU" sz="1250" b="0" dirty="0" smtClean="0">
                          <a:solidFill>
                            <a:schemeClr val="tx1"/>
                          </a:solidFill>
                          <a:effectLst/>
                          <a:latin typeface="Times New Roman" pitchFamily="18" charset="0"/>
                          <a:ea typeface="Times New Roman"/>
                          <a:cs typeface="Times New Roman" pitchFamily="18" charset="0"/>
                        </a:rPr>
                        <a:t>100</a:t>
                      </a:r>
                      <a:endParaRPr lang="ru-RU" sz="1250" b="0" dirty="0">
                        <a:solidFill>
                          <a:schemeClr val="tx1"/>
                        </a:solidFill>
                        <a:effectLst/>
                        <a:latin typeface="Times New Roman" pitchFamily="18" charset="0"/>
                        <a:ea typeface="Times New Roman"/>
                        <a:cs typeface="Times New Roman" pitchFamily="18" charset="0"/>
                      </a:endParaRPr>
                    </a:p>
                  </a:txBody>
                  <a:tcPr marL="31226" marR="31226" marT="0" marB="0" anchor="ctr">
                    <a:noFill/>
                  </a:tcPr>
                </a:tc>
              </a:tr>
              <a:tr h="638760">
                <a:tc>
                  <a:txBody>
                    <a:bodyPr/>
                    <a:lstStyle/>
                    <a:p>
                      <a:pPr algn="just">
                        <a:lnSpc>
                          <a:spcPct val="115000"/>
                        </a:lnSpc>
                        <a:spcAft>
                          <a:spcPts val="0"/>
                        </a:spcAft>
                      </a:pPr>
                      <a:r>
                        <a:rPr lang="ru-RU" sz="1250" b="0" dirty="0">
                          <a:effectLst/>
                          <a:latin typeface="Times New Roman" pitchFamily="18" charset="0"/>
                          <a:cs typeface="Times New Roman" pitchFamily="18" charset="0"/>
                        </a:rPr>
                        <a:t>Количество получателей компенсации части родительской платы за присмотр и уход за детьми, посещающими образовательные организации, реализующие образовательную программу дошкольного  образования</a:t>
                      </a:r>
                      <a:endParaRPr lang="ru-RU" sz="1250" b="0" dirty="0">
                        <a:solidFill>
                          <a:schemeClr val="accent5">
                            <a:lumMod val="50000"/>
                          </a:schemeClr>
                        </a:solidFill>
                        <a:effectLst/>
                        <a:latin typeface="Times New Roman" pitchFamily="18" charset="0"/>
                        <a:ea typeface="Times New Roman"/>
                        <a:cs typeface="Times New Roman" pitchFamily="18" charset="0"/>
                      </a:endParaRPr>
                    </a:p>
                  </a:txBody>
                  <a:tcPr marL="31226" marR="31226" marT="0" marB="0">
                    <a:noFill/>
                  </a:tcPr>
                </a:tc>
                <a:tc>
                  <a:txBody>
                    <a:bodyPr/>
                    <a:lstStyle/>
                    <a:p>
                      <a:pPr algn="ctr">
                        <a:lnSpc>
                          <a:spcPct val="115000"/>
                        </a:lnSpc>
                        <a:spcAft>
                          <a:spcPts val="0"/>
                        </a:spcAft>
                      </a:pPr>
                      <a:r>
                        <a:rPr lang="ru-RU" sz="1250" b="0" dirty="0">
                          <a:effectLst/>
                          <a:latin typeface="Times New Roman" pitchFamily="18" charset="0"/>
                          <a:cs typeface="Times New Roman" pitchFamily="18" charset="0"/>
                        </a:rPr>
                        <a:t>чел.</a:t>
                      </a:r>
                      <a:endParaRPr lang="ru-RU" sz="1250" b="0" dirty="0">
                        <a:solidFill>
                          <a:schemeClr val="accent5">
                            <a:lumMod val="50000"/>
                          </a:schemeClr>
                        </a:solidFill>
                        <a:effectLst/>
                        <a:latin typeface="Times New Roman" pitchFamily="18" charset="0"/>
                        <a:ea typeface="Times New Roman"/>
                        <a:cs typeface="Times New Roman" pitchFamily="18" charset="0"/>
                      </a:endParaRPr>
                    </a:p>
                  </a:txBody>
                  <a:tcPr marL="31226" marR="31226" marT="0" marB="0" anchor="ctr">
                    <a:noFill/>
                  </a:tcPr>
                </a:tc>
                <a:tc>
                  <a:txBody>
                    <a:bodyPr/>
                    <a:lstStyle/>
                    <a:p>
                      <a:pPr algn="ctr">
                        <a:lnSpc>
                          <a:spcPct val="115000"/>
                        </a:lnSpc>
                        <a:spcAft>
                          <a:spcPts val="0"/>
                        </a:spcAft>
                      </a:pPr>
                      <a:r>
                        <a:rPr lang="ru-RU" sz="1250" b="0" dirty="0" smtClean="0">
                          <a:effectLst/>
                          <a:latin typeface="Times New Roman" pitchFamily="18" charset="0"/>
                          <a:cs typeface="Times New Roman" pitchFamily="18" charset="0"/>
                        </a:rPr>
                        <a:t>4494</a:t>
                      </a:r>
                      <a:endParaRPr lang="ru-RU" sz="1250" b="0" dirty="0">
                        <a:solidFill>
                          <a:schemeClr val="accent5">
                            <a:lumMod val="50000"/>
                          </a:schemeClr>
                        </a:solidFill>
                        <a:effectLst/>
                        <a:latin typeface="Times New Roman" pitchFamily="18" charset="0"/>
                        <a:ea typeface="Times New Roman"/>
                        <a:cs typeface="Times New Roman" pitchFamily="18" charset="0"/>
                      </a:endParaRPr>
                    </a:p>
                  </a:txBody>
                  <a:tcPr marL="31226" marR="31226" marT="0" marB="0" anchor="ctr">
                    <a:noFill/>
                  </a:tcPr>
                </a:tc>
              </a:tr>
              <a:tr h="786195">
                <a:tc>
                  <a:txBody>
                    <a:bodyPr/>
                    <a:lstStyle/>
                    <a:p>
                      <a:pPr algn="just">
                        <a:lnSpc>
                          <a:spcPct val="115000"/>
                        </a:lnSpc>
                        <a:spcAft>
                          <a:spcPts val="0"/>
                        </a:spcAft>
                      </a:pPr>
                      <a:r>
                        <a:rPr lang="ru-RU" sz="1250" b="0" dirty="0">
                          <a:effectLst/>
                          <a:latin typeface="Times New Roman" pitchFamily="18" charset="0"/>
                          <a:cs typeface="Times New Roman" pitchFamily="18" charset="0"/>
                        </a:rPr>
                        <a:t>Удельный вес дошкольных </a:t>
                      </a:r>
                      <a:r>
                        <a:rPr lang="ru-RU" sz="1250" b="0" dirty="0" smtClean="0">
                          <a:effectLst/>
                          <a:latin typeface="Times New Roman" pitchFamily="18" charset="0"/>
                          <a:cs typeface="Times New Roman" pitchFamily="18" charset="0"/>
                        </a:rPr>
                        <a:t>образовательных </a:t>
                      </a:r>
                      <a:r>
                        <a:rPr lang="ru-RU" sz="1250" b="0" dirty="0">
                          <a:effectLst/>
                          <a:latin typeface="Times New Roman" pitchFamily="18" charset="0"/>
                          <a:cs typeface="Times New Roman" pitchFamily="18" charset="0"/>
                        </a:rPr>
                        <a:t>учреждений, реализующих современные образовательные программы  и технологии  дошкольного образования, обеспечивающие раннее развитие детей, образование детей от 5 до 7 лет, и инклюзивное образование дошкольников с ограниченными возможностями</a:t>
                      </a:r>
                      <a:endParaRPr lang="ru-RU" sz="1250" b="0" dirty="0">
                        <a:solidFill>
                          <a:schemeClr val="accent5">
                            <a:lumMod val="50000"/>
                          </a:schemeClr>
                        </a:solidFill>
                        <a:effectLst/>
                        <a:latin typeface="Times New Roman" pitchFamily="18" charset="0"/>
                        <a:ea typeface="Times New Roman"/>
                        <a:cs typeface="Times New Roman" pitchFamily="18" charset="0"/>
                      </a:endParaRPr>
                    </a:p>
                  </a:txBody>
                  <a:tcPr marL="31226" marR="31226" marT="0" marB="0">
                    <a:noFill/>
                  </a:tcPr>
                </a:tc>
                <a:tc>
                  <a:txBody>
                    <a:bodyPr/>
                    <a:lstStyle/>
                    <a:p>
                      <a:pPr algn="ctr">
                        <a:lnSpc>
                          <a:spcPct val="115000"/>
                        </a:lnSpc>
                        <a:spcAft>
                          <a:spcPts val="0"/>
                        </a:spcAft>
                      </a:pPr>
                      <a:r>
                        <a:rPr lang="ru-RU" sz="1250" b="0" dirty="0">
                          <a:effectLst/>
                          <a:latin typeface="Times New Roman" pitchFamily="18" charset="0"/>
                          <a:cs typeface="Times New Roman" pitchFamily="18" charset="0"/>
                        </a:rPr>
                        <a:t>%</a:t>
                      </a:r>
                      <a:endParaRPr lang="ru-RU" sz="1250" b="0" dirty="0">
                        <a:solidFill>
                          <a:schemeClr val="accent5">
                            <a:lumMod val="50000"/>
                          </a:schemeClr>
                        </a:solidFill>
                        <a:effectLst/>
                        <a:latin typeface="Times New Roman" pitchFamily="18" charset="0"/>
                        <a:ea typeface="Times New Roman"/>
                        <a:cs typeface="Times New Roman" pitchFamily="18" charset="0"/>
                      </a:endParaRPr>
                    </a:p>
                  </a:txBody>
                  <a:tcPr marL="31226" marR="31226" marT="0" marB="0" anchor="ctr">
                    <a:noFill/>
                  </a:tcPr>
                </a:tc>
                <a:tc>
                  <a:txBody>
                    <a:bodyPr/>
                    <a:lstStyle/>
                    <a:p>
                      <a:pPr algn="ctr">
                        <a:lnSpc>
                          <a:spcPct val="115000"/>
                        </a:lnSpc>
                        <a:spcAft>
                          <a:spcPts val="0"/>
                        </a:spcAft>
                      </a:pPr>
                      <a:r>
                        <a:rPr lang="ru-RU" sz="1250" b="0" dirty="0">
                          <a:effectLst/>
                          <a:latin typeface="Times New Roman" pitchFamily="18" charset="0"/>
                          <a:cs typeface="Times New Roman" pitchFamily="18" charset="0"/>
                        </a:rPr>
                        <a:t>100</a:t>
                      </a:r>
                      <a:endParaRPr lang="ru-RU" sz="1250" b="0" dirty="0">
                        <a:solidFill>
                          <a:schemeClr val="accent5">
                            <a:lumMod val="50000"/>
                          </a:schemeClr>
                        </a:solidFill>
                        <a:effectLst/>
                        <a:latin typeface="Times New Roman" pitchFamily="18" charset="0"/>
                        <a:ea typeface="Times New Roman"/>
                        <a:cs typeface="Times New Roman" pitchFamily="18" charset="0"/>
                      </a:endParaRPr>
                    </a:p>
                  </a:txBody>
                  <a:tcPr marL="31226" marR="31226" marT="0" marB="0" anchor="ctr">
                    <a:noFill/>
                  </a:tcPr>
                </a:tc>
              </a:tr>
              <a:tr h="277709">
                <a:tc>
                  <a:txBody>
                    <a:bodyPr/>
                    <a:lstStyle/>
                    <a:p>
                      <a:pPr algn="just">
                        <a:lnSpc>
                          <a:spcPct val="115000"/>
                        </a:lnSpc>
                        <a:spcAft>
                          <a:spcPts val="0"/>
                        </a:spcAft>
                      </a:pPr>
                      <a:r>
                        <a:rPr lang="ru-RU" sz="1250" b="0" dirty="0" smtClean="0">
                          <a:effectLst/>
                          <a:latin typeface="Times New Roman" pitchFamily="18" charset="0"/>
                          <a:cs typeface="Times New Roman" pitchFamily="18" charset="0"/>
                        </a:rPr>
                        <a:t>Численность обучающихся в общеобразовательных учреждениях</a:t>
                      </a:r>
                      <a:endParaRPr lang="ru-RU" sz="1250" b="0" dirty="0">
                        <a:solidFill>
                          <a:schemeClr val="accent5">
                            <a:lumMod val="50000"/>
                          </a:schemeClr>
                        </a:solidFill>
                        <a:effectLst/>
                        <a:latin typeface="Times New Roman" pitchFamily="18" charset="0"/>
                        <a:ea typeface="Times New Roman"/>
                        <a:cs typeface="Times New Roman" pitchFamily="18" charset="0"/>
                      </a:endParaRPr>
                    </a:p>
                  </a:txBody>
                  <a:tcPr marL="31226" marR="31226" marT="0" marB="0">
                    <a:noFill/>
                  </a:tcPr>
                </a:tc>
                <a:tc>
                  <a:txBody>
                    <a:bodyPr/>
                    <a:lstStyle/>
                    <a:p>
                      <a:pPr algn="ctr">
                        <a:lnSpc>
                          <a:spcPct val="115000"/>
                        </a:lnSpc>
                        <a:spcAft>
                          <a:spcPts val="0"/>
                        </a:spcAft>
                      </a:pPr>
                      <a:r>
                        <a:rPr lang="ru-RU" sz="1250" b="0" dirty="0">
                          <a:effectLst/>
                          <a:latin typeface="Times New Roman" pitchFamily="18" charset="0"/>
                          <a:cs typeface="Times New Roman" pitchFamily="18" charset="0"/>
                        </a:rPr>
                        <a:t>чел.</a:t>
                      </a:r>
                      <a:endParaRPr lang="ru-RU" sz="1250" b="0" dirty="0">
                        <a:solidFill>
                          <a:schemeClr val="accent5">
                            <a:lumMod val="50000"/>
                          </a:schemeClr>
                        </a:solidFill>
                        <a:effectLst/>
                        <a:latin typeface="Times New Roman" pitchFamily="18" charset="0"/>
                        <a:ea typeface="Times New Roman"/>
                        <a:cs typeface="Times New Roman" pitchFamily="18" charset="0"/>
                      </a:endParaRPr>
                    </a:p>
                  </a:txBody>
                  <a:tcPr marL="31226" marR="31226" marT="0" marB="0" anchor="ctr">
                    <a:noFill/>
                  </a:tcPr>
                </a:tc>
                <a:tc>
                  <a:txBody>
                    <a:bodyPr/>
                    <a:lstStyle/>
                    <a:p>
                      <a:pPr algn="ctr">
                        <a:lnSpc>
                          <a:spcPct val="115000"/>
                        </a:lnSpc>
                        <a:spcAft>
                          <a:spcPts val="0"/>
                        </a:spcAft>
                      </a:pPr>
                      <a:r>
                        <a:rPr lang="ru-RU" sz="1250" b="0" dirty="0" smtClean="0">
                          <a:effectLst/>
                          <a:latin typeface="Times New Roman" pitchFamily="18" charset="0"/>
                          <a:cs typeface="Times New Roman" pitchFamily="18" charset="0"/>
                        </a:rPr>
                        <a:t>12956</a:t>
                      </a:r>
                      <a:endParaRPr lang="ru-RU" sz="1250" b="0" dirty="0">
                        <a:solidFill>
                          <a:schemeClr val="accent5">
                            <a:lumMod val="50000"/>
                          </a:schemeClr>
                        </a:solidFill>
                        <a:effectLst/>
                        <a:latin typeface="Times New Roman" pitchFamily="18" charset="0"/>
                        <a:ea typeface="Times New Roman"/>
                        <a:cs typeface="Times New Roman" pitchFamily="18" charset="0"/>
                      </a:endParaRPr>
                    </a:p>
                  </a:txBody>
                  <a:tcPr marL="31226" marR="31226" marT="0" marB="0" anchor="ctr">
                    <a:noFill/>
                  </a:tcPr>
                </a:tc>
              </a:tr>
              <a:tr h="265178">
                <a:tc>
                  <a:txBody>
                    <a:bodyPr/>
                    <a:lstStyle/>
                    <a:p>
                      <a:pPr algn="just">
                        <a:lnSpc>
                          <a:spcPct val="115000"/>
                        </a:lnSpc>
                        <a:spcAft>
                          <a:spcPts val="0"/>
                        </a:spcAft>
                      </a:pPr>
                      <a:r>
                        <a:rPr lang="ru-RU" sz="1250" b="0" dirty="0" smtClean="0">
                          <a:effectLst/>
                          <a:latin typeface="Times New Roman" pitchFamily="18" charset="0"/>
                          <a:cs typeface="Times New Roman" pitchFamily="18" charset="0"/>
                        </a:rPr>
                        <a:t>Количество оснащенных мест в общеобразовательных организациях</a:t>
                      </a:r>
                      <a:endParaRPr lang="ru-RU" sz="1250" b="0" dirty="0">
                        <a:solidFill>
                          <a:schemeClr val="accent5">
                            <a:lumMod val="50000"/>
                          </a:schemeClr>
                        </a:solidFill>
                        <a:effectLst/>
                        <a:latin typeface="Times New Roman" pitchFamily="18" charset="0"/>
                        <a:ea typeface="Times New Roman"/>
                        <a:cs typeface="Times New Roman" pitchFamily="18" charset="0"/>
                      </a:endParaRPr>
                    </a:p>
                  </a:txBody>
                  <a:tcPr marL="31226" marR="31226" marT="0" marB="0">
                    <a:noFill/>
                  </a:tcPr>
                </a:tc>
                <a:tc>
                  <a:txBody>
                    <a:bodyPr/>
                    <a:lstStyle/>
                    <a:p>
                      <a:pPr algn="ctr">
                        <a:lnSpc>
                          <a:spcPct val="115000"/>
                        </a:lnSpc>
                        <a:spcAft>
                          <a:spcPts val="0"/>
                        </a:spcAft>
                      </a:pPr>
                      <a:r>
                        <a:rPr lang="ru-RU" sz="1250" b="0" dirty="0" smtClean="0">
                          <a:effectLst/>
                          <a:latin typeface="Times New Roman" pitchFamily="18" charset="0"/>
                          <a:cs typeface="Times New Roman" pitchFamily="18" charset="0"/>
                        </a:rPr>
                        <a:t>ед.</a:t>
                      </a:r>
                      <a:endParaRPr lang="ru-RU" sz="1250" b="0" dirty="0">
                        <a:solidFill>
                          <a:schemeClr val="accent5">
                            <a:lumMod val="50000"/>
                          </a:schemeClr>
                        </a:solidFill>
                        <a:effectLst/>
                        <a:latin typeface="Times New Roman" pitchFamily="18" charset="0"/>
                        <a:ea typeface="Times New Roman"/>
                        <a:cs typeface="Times New Roman" pitchFamily="18" charset="0"/>
                      </a:endParaRPr>
                    </a:p>
                  </a:txBody>
                  <a:tcPr marL="31226" marR="31226" marT="0" marB="0" anchor="ctr">
                    <a:noFill/>
                  </a:tcPr>
                </a:tc>
                <a:tc>
                  <a:txBody>
                    <a:bodyPr/>
                    <a:lstStyle/>
                    <a:p>
                      <a:pPr algn="ctr">
                        <a:lnSpc>
                          <a:spcPct val="115000"/>
                        </a:lnSpc>
                        <a:spcAft>
                          <a:spcPts val="0"/>
                        </a:spcAft>
                      </a:pPr>
                      <a:r>
                        <a:rPr lang="ru-RU" sz="1250" b="0" dirty="0" smtClean="0">
                          <a:effectLst/>
                          <a:latin typeface="Times New Roman" pitchFamily="18" charset="0"/>
                          <a:cs typeface="Times New Roman" pitchFamily="18" charset="0"/>
                        </a:rPr>
                        <a:t>400</a:t>
                      </a:r>
                      <a:endParaRPr lang="ru-RU" sz="1250" b="0" dirty="0">
                        <a:solidFill>
                          <a:schemeClr val="accent5">
                            <a:lumMod val="50000"/>
                          </a:schemeClr>
                        </a:solidFill>
                        <a:effectLst/>
                        <a:latin typeface="Times New Roman" pitchFamily="18" charset="0"/>
                        <a:ea typeface="Times New Roman"/>
                        <a:cs typeface="Times New Roman" pitchFamily="18" charset="0"/>
                      </a:endParaRPr>
                    </a:p>
                  </a:txBody>
                  <a:tcPr marL="31226" marR="31226" marT="0" marB="0" anchor="ctr">
                    <a:noFill/>
                  </a:tcPr>
                </a:tc>
              </a:tr>
              <a:tr h="212577">
                <a:tc>
                  <a:txBody>
                    <a:bodyPr/>
                    <a:lstStyle/>
                    <a:p>
                      <a:pPr algn="just">
                        <a:lnSpc>
                          <a:spcPct val="115000"/>
                        </a:lnSpc>
                        <a:spcAft>
                          <a:spcPts val="0"/>
                        </a:spcAft>
                      </a:pPr>
                      <a:r>
                        <a:rPr lang="ru-RU" sz="1250" b="0" dirty="0" smtClean="0">
                          <a:effectLst/>
                          <a:latin typeface="Times New Roman" pitchFamily="18" charset="0"/>
                          <a:cs typeface="Times New Roman" pitchFamily="18" charset="0"/>
                        </a:rPr>
                        <a:t>Приобретение движимого имущества для оснащения вновь созданных мест в муниципальных общеобразовательных организациях</a:t>
                      </a:r>
                      <a:endParaRPr lang="ru-RU" sz="1250" b="0" dirty="0">
                        <a:solidFill>
                          <a:schemeClr val="accent5">
                            <a:lumMod val="50000"/>
                          </a:schemeClr>
                        </a:solidFill>
                        <a:effectLst/>
                        <a:latin typeface="Times New Roman" pitchFamily="18" charset="0"/>
                        <a:ea typeface="Times New Roman"/>
                        <a:cs typeface="Times New Roman" pitchFamily="18" charset="0"/>
                      </a:endParaRPr>
                    </a:p>
                  </a:txBody>
                  <a:tcPr marL="31226" marR="31226" marT="0" marB="0">
                    <a:noFill/>
                  </a:tcPr>
                </a:tc>
                <a:tc>
                  <a:txBody>
                    <a:bodyPr/>
                    <a:lstStyle/>
                    <a:p>
                      <a:pPr algn="ctr">
                        <a:lnSpc>
                          <a:spcPct val="115000"/>
                        </a:lnSpc>
                        <a:spcAft>
                          <a:spcPts val="0"/>
                        </a:spcAft>
                      </a:pPr>
                      <a:r>
                        <a:rPr lang="ru-RU" sz="1250" b="0" dirty="0" smtClean="0">
                          <a:effectLst/>
                          <a:latin typeface="Times New Roman" pitchFamily="18" charset="0"/>
                          <a:cs typeface="Times New Roman" pitchFamily="18" charset="0"/>
                        </a:rPr>
                        <a:t>ед.</a:t>
                      </a:r>
                      <a:endParaRPr lang="ru-RU" sz="1250" b="0" dirty="0">
                        <a:solidFill>
                          <a:schemeClr val="accent5">
                            <a:lumMod val="50000"/>
                          </a:schemeClr>
                        </a:solidFill>
                        <a:effectLst/>
                        <a:latin typeface="Times New Roman" pitchFamily="18" charset="0"/>
                        <a:ea typeface="Times New Roman"/>
                        <a:cs typeface="Times New Roman" pitchFamily="18" charset="0"/>
                      </a:endParaRPr>
                    </a:p>
                  </a:txBody>
                  <a:tcPr marL="31226" marR="31226" marT="0" marB="0" anchor="ctr">
                    <a:noFill/>
                  </a:tcPr>
                </a:tc>
                <a:tc>
                  <a:txBody>
                    <a:bodyPr/>
                    <a:lstStyle/>
                    <a:p>
                      <a:pPr algn="ctr">
                        <a:lnSpc>
                          <a:spcPct val="115000"/>
                        </a:lnSpc>
                        <a:spcAft>
                          <a:spcPts val="0"/>
                        </a:spcAft>
                      </a:pPr>
                      <a:r>
                        <a:rPr lang="ru-RU" sz="1250" b="0" dirty="0" smtClean="0">
                          <a:effectLst/>
                          <a:latin typeface="Times New Roman" pitchFamily="18" charset="0"/>
                          <a:cs typeface="Times New Roman" pitchFamily="18" charset="0"/>
                        </a:rPr>
                        <a:t>1</a:t>
                      </a:r>
                      <a:endParaRPr lang="ru-RU" sz="1250" b="0" dirty="0">
                        <a:solidFill>
                          <a:schemeClr val="accent5">
                            <a:lumMod val="50000"/>
                          </a:schemeClr>
                        </a:solidFill>
                        <a:effectLst/>
                        <a:latin typeface="Times New Roman" pitchFamily="18" charset="0"/>
                        <a:ea typeface="Times New Roman"/>
                        <a:cs typeface="Times New Roman" pitchFamily="18" charset="0"/>
                      </a:endParaRPr>
                    </a:p>
                  </a:txBody>
                  <a:tcPr marL="31226" marR="31226" marT="0" marB="0" anchor="ctr">
                    <a:noFill/>
                  </a:tcPr>
                </a:tc>
              </a:tr>
              <a:tr h="353571">
                <a:tc>
                  <a:txBody>
                    <a:bodyPr/>
                    <a:lstStyle/>
                    <a:p>
                      <a:pPr algn="just">
                        <a:lnSpc>
                          <a:spcPct val="115000"/>
                        </a:lnSpc>
                        <a:spcAft>
                          <a:spcPts val="0"/>
                        </a:spcAft>
                      </a:pPr>
                      <a:r>
                        <a:rPr lang="ru-RU" sz="1250" b="0" dirty="0" smtClean="0">
                          <a:effectLst/>
                          <a:latin typeface="Times New Roman" pitchFamily="18" charset="0"/>
                          <a:cs typeface="Times New Roman" pitchFamily="18" charset="0"/>
                        </a:rPr>
                        <a:t>Количество общеобразовательных организаций, в которых создана материально-техническая база для реализации основных и дополнительных общеобразовательных программ цифрового и гуманитарного профилей</a:t>
                      </a:r>
                      <a:endParaRPr lang="ru-RU" sz="1250" b="0" dirty="0">
                        <a:solidFill>
                          <a:schemeClr val="accent5">
                            <a:lumMod val="50000"/>
                          </a:schemeClr>
                        </a:solidFill>
                        <a:effectLst/>
                        <a:latin typeface="Times New Roman" pitchFamily="18" charset="0"/>
                        <a:ea typeface="Times New Roman"/>
                        <a:cs typeface="Times New Roman" pitchFamily="18" charset="0"/>
                      </a:endParaRPr>
                    </a:p>
                  </a:txBody>
                  <a:tcPr marL="31226" marR="31226" marT="0" marB="0">
                    <a:noFill/>
                  </a:tcPr>
                </a:tc>
                <a:tc>
                  <a:txBody>
                    <a:bodyPr/>
                    <a:lstStyle/>
                    <a:p>
                      <a:pPr algn="ctr">
                        <a:lnSpc>
                          <a:spcPct val="115000"/>
                        </a:lnSpc>
                        <a:spcAft>
                          <a:spcPts val="0"/>
                        </a:spcAft>
                      </a:pPr>
                      <a:r>
                        <a:rPr lang="ru-RU" sz="1250" b="0" dirty="0">
                          <a:effectLst/>
                          <a:latin typeface="Times New Roman" pitchFamily="18" charset="0"/>
                          <a:cs typeface="Times New Roman" pitchFamily="18" charset="0"/>
                        </a:rPr>
                        <a:t>ед.</a:t>
                      </a:r>
                      <a:endParaRPr lang="ru-RU" sz="1250" b="0" dirty="0">
                        <a:solidFill>
                          <a:schemeClr val="accent5">
                            <a:lumMod val="50000"/>
                          </a:schemeClr>
                        </a:solidFill>
                        <a:effectLst/>
                        <a:latin typeface="Times New Roman" pitchFamily="18" charset="0"/>
                        <a:ea typeface="Times New Roman"/>
                        <a:cs typeface="Times New Roman" pitchFamily="18" charset="0"/>
                      </a:endParaRPr>
                    </a:p>
                  </a:txBody>
                  <a:tcPr marL="31226" marR="31226" marT="0" marB="0" anchor="ctr">
                    <a:noFill/>
                  </a:tcPr>
                </a:tc>
                <a:tc>
                  <a:txBody>
                    <a:bodyPr/>
                    <a:lstStyle/>
                    <a:p>
                      <a:pPr algn="ctr">
                        <a:lnSpc>
                          <a:spcPct val="115000"/>
                        </a:lnSpc>
                        <a:spcAft>
                          <a:spcPts val="0"/>
                        </a:spcAft>
                      </a:pPr>
                      <a:r>
                        <a:rPr lang="ru-RU" sz="1250" b="0" dirty="0" smtClean="0">
                          <a:effectLst/>
                          <a:latin typeface="Times New Roman" pitchFamily="18" charset="0"/>
                          <a:cs typeface="Times New Roman" pitchFamily="18" charset="0"/>
                        </a:rPr>
                        <a:t>4</a:t>
                      </a:r>
                      <a:endParaRPr lang="ru-RU" sz="1250" b="0" dirty="0">
                        <a:solidFill>
                          <a:schemeClr val="accent5">
                            <a:lumMod val="50000"/>
                          </a:schemeClr>
                        </a:solidFill>
                        <a:effectLst/>
                        <a:latin typeface="Times New Roman" pitchFamily="18" charset="0"/>
                        <a:ea typeface="Times New Roman"/>
                        <a:cs typeface="Times New Roman" pitchFamily="18" charset="0"/>
                      </a:endParaRPr>
                    </a:p>
                  </a:txBody>
                  <a:tcPr marL="31226" marR="31226" marT="0" marB="0" anchor="ctr">
                    <a:noFill/>
                  </a:tcPr>
                </a:tc>
              </a:tr>
              <a:tr h="478524">
                <a:tc>
                  <a:txBody>
                    <a:bodyPr/>
                    <a:lstStyle/>
                    <a:p>
                      <a:pPr algn="just">
                        <a:lnSpc>
                          <a:spcPct val="115000"/>
                        </a:lnSpc>
                        <a:spcAft>
                          <a:spcPts val="0"/>
                        </a:spcAft>
                      </a:pPr>
                      <a:r>
                        <a:rPr lang="ru-RU" sz="1250" b="0" dirty="0" smtClean="0">
                          <a:effectLst/>
                          <a:latin typeface="Times New Roman" pitchFamily="18" charset="0"/>
                          <a:cs typeface="Times New Roman" pitchFamily="18" charset="0"/>
                        </a:rPr>
                        <a:t>Количество общеобразовательных организаций, в которых создана материально– техническая база для реализации основных и дополнительных общеобразовательных программ</a:t>
                      </a:r>
                      <a:endParaRPr lang="ru-RU" sz="1250" b="0" dirty="0">
                        <a:solidFill>
                          <a:schemeClr val="accent5">
                            <a:lumMod val="50000"/>
                          </a:schemeClr>
                        </a:solidFill>
                        <a:effectLst/>
                        <a:latin typeface="Times New Roman" pitchFamily="18" charset="0"/>
                        <a:ea typeface="Times New Roman"/>
                        <a:cs typeface="Times New Roman" pitchFamily="18" charset="0"/>
                      </a:endParaRPr>
                    </a:p>
                  </a:txBody>
                  <a:tcPr marL="31226" marR="31226" marT="0" marB="0">
                    <a:noFill/>
                  </a:tcPr>
                </a:tc>
                <a:tc>
                  <a:txBody>
                    <a:bodyPr/>
                    <a:lstStyle/>
                    <a:p>
                      <a:pPr algn="ctr">
                        <a:lnSpc>
                          <a:spcPct val="115000"/>
                        </a:lnSpc>
                        <a:spcAft>
                          <a:spcPts val="0"/>
                        </a:spcAft>
                      </a:pPr>
                      <a:r>
                        <a:rPr lang="ru-RU" sz="1250" b="0" dirty="0" smtClean="0">
                          <a:effectLst/>
                          <a:latin typeface="Times New Roman" pitchFamily="18" charset="0"/>
                          <a:cs typeface="Times New Roman" pitchFamily="18" charset="0"/>
                        </a:rPr>
                        <a:t>ед.</a:t>
                      </a:r>
                      <a:endParaRPr lang="ru-RU" sz="1250" b="0" dirty="0">
                        <a:solidFill>
                          <a:schemeClr val="accent5">
                            <a:lumMod val="50000"/>
                          </a:schemeClr>
                        </a:solidFill>
                        <a:effectLst/>
                        <a:latin typeface="Times New Roman" pitchFamily="18" charset="0"/>
                        <a:ea typeface="Times New Roman"/>
                        <a:cs typeface="Times New Roman" pitchFamily="18" charset="0"/>
                      </a:endParaRPr>
                    </a:p>
                  </a:txBody>
                  <a:tcPr marL="31226" marR="31226" marT="0" marB="0" anchor="ctr">
                    <a:noFill/>
                  </a:tcPr>
                </a:tc>
                <a:tc>
                  <a:txBody>
                    <a:bodyPr/>
                    <a:lstStyle/>
                    <a:p>
                      <a:pPr algn="ctr">
                        <a:lnSpc>
                          <a:spcPct val="115000"/>
                        </a:lnSpc>
                        <a:spcAft>
                          <a:spcPts val="0"/>
                        </a:spcAft>
                      </a:pPr>
                      <a:r>
                        <a:rPr lang="ru-RU" sz="1250" b="0" dirty="0" smtClean="0">
                          <a:effectLst/>
                          <a:latin typeface="Times New Roman" pitchFamily="18" charset="0"/>
                          <a:cs typeface="Times New Roman" pitchFamily="18" charset="0"/>
                        </a:rPr>
                        <a:t>2</a:t>
                      </a:r>
                      <a:endParaRPr lang="ru-RU" sz="1250" b="0" dirty="0">
                        <a:solidFill>
                          <a:schemeClr val="accent5">
                            <a:lumMod val="50000"/>
                          </a:schemeClr>
                        </a:solidFill>
                        <a:effectLst/>
                        <a:latin typeface="Times New Roman" pitchFamily="18" charset="0"/>
                        <a:ea typeface="Times New Roman"/>
                        <a:cs typeface="Times New Roman" pitchFamily="18" charset="0"/>
                      </a:endParaRPr>
                    </a:p>
                  </a:txBody>
                  <a:tcPr marL="31226" marR="31226" marT="0" marB="0" anchor="ctr">
                    <a:noFill/>
                  </a:tcPr>
                </a:tc>
              </a:tr>
              <a:tr h="448436">
                <a:tc>
                  <a:txBody>
                    <a:bodyPr/>
                    <a:lstStyle/>
                    <a:p>
                      <a:pPr algn="just">
                        <a:lnSpc>
                          <a:spcPct val="115000"/>
                        </a:lnSpc>
                        <a:spcAft>
                          <a:spcPts val="0"/>
                        </a:spcAft>
                      </a:pPr>
                      <a:r>
                        <a:rPr lang="ru-RU" sz="1250" b="0" dirty="0" smtClean="0">
                          <a:effectLst/>
                          <a:latin typeface="Times New Roman" pitchFamily="18" charset="0"/>
                          <a:cs typeface="Times New Roman" pitchFamily="18" charset="0"/>
                        </a:rPr>
                        <a:t>Количество  муниципальных образовательных организаций, в которых проведены работы по капитальному  ремонту зданий и сооружений и благоустройству прилегающих территорий  (дошкольные</a:t>
                      </a:r>
                      <a:r>
                        <a:rPr lang="ru-RU" sz="1250" b="0" baseline="0" dirty="0" smtClean="0">
                          <a:effectLst/>
                          <a:latin typeface="Times New Roman" pitchFamily="18" charset="0"/>
                          <a:cs typeface="Times New Roman" pitchFamily="18" charset="0"/>
                        </a:rPr>
                        <a:t>  и общеобразовательные учреждения</a:t>
                      </a:r>
                      <a:r>
                        <a:rPr lang="ru-RU" sz="1250" b="0" dirty="0" smtClean="0">
                          <a:effectLst/>
                          <a:latin typeface="Times New Roman" pitchFamily="18" charset="0"/>
                          <a:cs typeface="Times New Roman" pitchFamily="18" charset="0"/>
                        </a:rPr>
                        <a:t>)</a:t>
                      </a:r>
                      <a:endParaRPr lang="ru-RU" sz="1250" b="0" dirty="0">
                        <a:solidFill>
                          <a:schemeClr val="accent5">
                            <a:lumMod val="50000"/>
                          </a:schemeClr>
                        </a:solidFill>
                        <a:effectLst/>
                        <a:latin typeface="Times New Roman" pitchFamily="18" charset="0"/>
                        <a:ea typeface="Times New Roman"/>
                        <a:cs typeface="Times New Roman" pitchFamily="18" charset="0"/>
                      </a:endParaRPr>
                    </a:p>
                  </a:txBody>
                  <a:tcPr marL="31226" marR="31226" marT="0" marB="0">
                    <a:noFill/>
                  </a:tcPr>
                </a:tc>
                <a:tc>
                  <a:txBody>
                    <a:bodyPr/>
                    <a:lstStyle/>
                    <a:p>
                      <a:pPr algn="ctr">
                        <a:lnSpc>
                          <a:spcPct val="115000"/>
                        </a:lnSpc>
                        <a:spcAft>
                          <a:spcPts val="0"/>
                        </a:spcAft>
                      </a:pPr>
                      <a:r>
                        <a:rPr lang="ru-RU" sz="1250" b="0" dirty="0">
                          <a:effectLst/>
                          <a:latin typeface="Times New Roman" pitchFamily="18" charset="0"/>
                          <a:cs typeface="Times New Roman" pitchFamily="18" charset="0"/>
                        </a:rPr>
                        <a:t>чел.</a:t>
                      </a:r>
                      <a:endParaRPr lang="ru-RU" sz="1250" b="0" dirty="0">
                        <a:solidFill>
                          <a:schemeClr val="accent5">
                            <a:lumMod val="50000"/>
                          </a:schemeClr>
                        </a:solidFill>
                        <a:effectLst/>
                        <a:latin typeface="Times New Roman" pitchFamily="18" charset="0"/>
                        <a:ea typeface="Times New Roman"/>
                        <a:cs typeface="Times New Roman" pitchFamily="18" charset="0"/>
                      </a:endParaRPr>
                    </a:p>
                  </a:txBody>
                  <a:tcPr marL="31226" marR="31226" marT="0" marB="0" anchor="ctr">
                    <a:noFill/>
                  </a:tcPr>
                </a:tc>
                <a:tc>
                  <a:txBody>
                    <a:bodyPr/>
                    <a:lstStyle/>
                    <a:p>
                      <a:pPr algn="ctr">
                        <a:lnSpc>
                          <a:spcPct val="115000"/>
                        </a:lnSpc>
                        <a:spcAft>
                          <a:spcPts val="0"/>
                        </a:spcAft>
                      </a:pPr>
                      <a:r>
                        <a:rPr lang="ru-RU" sz="1250" b="0" dirty="0" smtClean="0">
                          <a:effectLst/>
                          <a:latin typeface="Times New Roman" pitchFamily="18" charset="0"/>
                          <a:cs typeface="Times New Roman" pitchFamily="18" charset="0"/>
                        </a:rPr>
                        <a:t>15</a:t>
                      </a:r>
                      <a:endParaRPr lang="ru-RU" sz="1250" b="0" dirty="0">
                        <a:solidFill>
                          <a:schemeClr val="accent5">
                            <a:lumMod val="50000"/>
                          </a:schemeClr>
                        </a:solidFill>
                        <a:effectLst/>
                        <a:latin typeface="Times New Roman" pitchFamily="18" charset="0"/>
                        <a:ea typeface="Times New Roman"/>
                        <a:cs typeface="Times New Roman" pitchFamily="18" charset="0"/>
                      </a:endParaRPr>
                    </a:p>
                  </a:txBody>
                  <a:tcPr marL="31226" marR="31226" marT="0" marB="0" anchor="ctr">
                    <a:noFill/>
                  </a:tcPr>
                </a:tc>
              </a:tr>
            </a:tbl>
          </a:graphicData>
        </a:graphic>
      </p:graphicFrame>
      <p:sp>
        <p:nvSpPr>
          <p:cNvPr id="3" name="Номер слайда 2"/>
          <p:cNvSpPr>
            <a:spLocks noGrp="1"/>
          </p:cNvSpPr>
          <p:nvPr>
            <p:ph type="sldNum" sz="quarter" idx="12"/>
          </p:nvPr>
        </p:nvSpPr>
        <p:spPr>
          <a:xfrm>
            <a:off x="4754880" y="6407945"/>
            <a:ext cx="396240" cy="365125"/>
          </a:xfrm>
        </p:spPr>
        <p:txBody>
          <a:bodyPr/>
          <a:lstStyle/>
          <a:p>
            <a:fld id="{DCD830A9-5F17-466D-9E40-1E5E06F64CC0}" type="slidenum">
              <a:rPr lang="ru-RU" smtClean="0"/>
              <a:pPr/>
              <a:t>31</a:t>
            </a:fld>
            <a:endParaRPr lang="ru-RU" dirty="0"/>
          </a:p>
        </p:txBody>
      </p:sp>
      <p:sp>
        <p:nvSpPr>
          <p:cNvPr id="5" name="Rectangle 3"/>
          <p:cNvSpPr>
            <a:spLocks noChangeArrowheads="1"/>
          </p:cNvSpPr>
          <p:nvPr/>
        </p:nvSpPr>
        <p:spPr bwMode="auto">
          <a:xfrm>
            <a:off x="3080147" y="4487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7" name="Rectangle 4"/>
          <p:cNvSpPr>
            <a:spLocks noChangeArrowheads="1"/>
          </p:cNvSpPr>
          <p:nvPr/>
        </p:nvSpPr>
        <p:spPr bwMode="auto">
          <a:xfrm>
            <a:off x="350489" y="404813"/>
            <a:ext cx="9059002"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600" b="1" u="none" strike="noStrike" cap="none" normalizeH="0" baseline="0" dirty="0" smtClean="0">
                <a:ln>
                  <a:noFill/>
                </a:ln>
                <a:solidFill>
                  <a:srgbClr val="002060"/>
                </a:solidFill>
                <a:effectLst>
                  <a:outerShdw blurRad="38100" dist="38100" dir="2700000" algn="tl">
                    <a:srgbClr val="C0C0C0"/>
                  </a:outerShdw>
                </a:effectLst>
                <a:latin typeface="Times New Roman" pitchFamily="18" charset="0"/>
                <a:ea typeface="Times New Roman" pitchFamily="18" charset="0"/>
                <a:cs typeface="Times New Roman" pitchFamily="18" charset="0"/>
              </a:rPr>
              <a:t>Отдельные целевые показатели  </a:t>
            </a:r>
            <a:endParaRPr kumimoji="0" lang="ru-RU" sz="1600" b="0" u="none" strike="noStrike" cap="none" normalizeH="0" baseline="0" dirty="0" smtClean="0">
              <a:ln>
                <a:noFill/>
              </a:ln>
              <a:solidFill>
                <a:srgbClr val="002060"/>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600" b="1" u="none" strike="noStrike" cap="none" normalizeH="0" baseline="0" dirty="0" smtClean="0">
                <a:ln>
                  <a:noFill/>
                </a:ln>
                <a:solidFill>
                  <a:srgbClr val="002060"/>
                </a:solidFill>
                <a:effectLst>
                  <a:outerShdw blurRad="38100" dist="38100" dir="2700000" algn="tl">
                    <a:srgbClr val="C0C0C0"/>
                  </a:outerShdw>
                </a:effectLst>
                <a:latin typeface="Times New Roman" pitchFamily="18" charset="0"/>
                <a:ea typeface="Times New Roman" pitchFamily="18" charset="0"/>
                <a:cs typeface="Times New Roman" pitchFamily="18" charset="0"/>
              </a:rPr>
              <a:t>муниципальной программы муниципального образования Кавказский район  </a:t>
            </a: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600" b="1" u="none" strike="noStrike" cap="none" normalizeH="0" baseline="0" dirty="0" smtClean="0">
                <a:ln>
                  <a:noFill/>
                </a:ln>
                <a:solidFill>
                  <a:srgbClr val="002060"/>
                </a:solidFill>
                <a:effectLst>
                  <a:outerShdw blurRad="38100" dist="38100" dir="2700000" algn="tl">
                    <a:srgbClr val="C0C0C0"/>
                  </a:outerShdw>
                </a:effectLst>
                <a:latin typeface="Times New Roman" pitchFamily="18" charset="0"/>
                <a:ea typeface="Times New Roman" pitchFamily="18" charset="0"/>
                <a:cs typeface="Times New Roman" pitchFamily="18" charset="0"/>
              </a:rPr>
              <a:t>«Развитие образования» за</a:t>
            </a:r>
            <a:r>
              <a:rPr kumimoji="0" lang="ru-RU" sz="1600" b="1" u="none" strike="noStrike" cap="none" normalizeH="0" dirty="0" smtClean="0">
                <a:ln>
                  <a:noFill/>
                </a:ln>
                <a:solidFill>
                  <a:srgbClr val="002060"/>
                </a:solidFill>
                <a:effectLst>
                  <a:outerShdw blurRad="38100" dist="38100" dir="2700000" algn="tl">
                    <a:srgbClr val="C0C0C0"/>
                  </a:outerShdw>
                </a:effectLst>
                <a:latin typeface="Times New Roman" pitchFamily="18" charset="0"/>
                <a:ea typeface="Times New Roman" pitchFamily="18" charset="0"/>
                <a:cs typeface="Times New Roman" pitchFamily="18" charset="0"/>
              </a:rPr>
              <a:t> 2019 </a:t>
            </a:r>
            <a:r>
              <a:rPr kumimoji="0" lang="ru-RU" sz="1600" b="1" u="none" strike="noStrike" cap="none" normalizeH="0" baseline="0" dirty="0" smtClean="0">
                <a:ln>
                  <a:noFill/>
                </a:ln>
                <a:solidFill>
                  <a:srgbClr val="002060"/>
                </a:solidFill>
                <a:effectLst>
                  <a:outerShdw blurRad="38100" dist="38100" dir="2700000" algn="tl">
                    <a:srgbClr val="C0C0C0"/>
                  </a:outerShdw>
                </a:effectLst>
                <a:latin typeface="Times New Roman" pitchFamily="18" charset="0"/>
                <a:ea typeface="Times New Roman" pitchFamily="18" charset="0"/>
                <a:cs typeface="Times New Roman" pitchFamily="18" charset="0"/>
              </a:rPr>
              <a:t>год </a:t>
            </a:r>
            <a:endParaRPr kumimoji="0" lang="ru-RU" sz="1600" b="0" u="none" strike="noStrike" cap="none" normalizeH="0" baseline="0" dirty="0" smtClean="0">
              <a:ln>
                <a:noFill/>
              </a:ln>
              <a:solidFill>
                <a:srgbClr val="002060"/>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152804709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ChangeArrowheads="1"/>
          </p:cNvSpPr>
          <p:nvPr/>
        </p:nvSpPr>
        <p:spPr bwMode="auto">
          <a:xfrm>
            <a:off x="3563408" y="120757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7" name="Объект 6"/>
          <p:cNvGraphicFramePr>
            <a:graphicFrameLocks noGrp="1"/>
          </p:cNvGraphicFramePr>
          <p:nvPr>
            <p:ph idx="1"/>
            <p:extLst>
              <p:ext uri="{D42A27DB-BD31-4B8C-83A1-F6EECF244321}">
                <p14:modId xmlns:p14="http://schemas.microsoft.com/office/powerpoint/2010/main" val="2604583589"/>
              </p:ext>
            </p:extLst>
          </p:nvPr>
        </p:nvGraphicFramePr>
        <p:xfrm>
          <a:off x="560512" y="692697"/>
          <a:ext cx="8760974" cy="5812873"/>
        </p:xfrm>
        <a:graphic>
          <a:graphicData uri="http://schemas.openxmlformats.org/drawingml/2006/table">
            <a:tbl>
              <a:tblPr firstRow="1" firstCol="1" bandRow="1">
                <a:tableStyleId>{C4B1156A-380E-4F78-BDF5-A606A8083BF9}</a:tableStyleId>
              </a:tblPr>
              <a:tblGrid>
                <a:gridCol w="6976781"/>
                <a:gridCol w="669072"/>
                <a:gridCol w="1115121"/>
              </a:tblGrid>
              <a:tr h="351916">
                <a:tc rowSpan="2">
                  <a:txBody>
                    <a:bodyPr/>
                    <a:lstStyle/>
                    <a:p>
                      <a:pPr algn="ctr">
                        <a:lnSpc>
                          <a:spcPct val="115000"/>
                        </a:lnSpc>
                        <a:spcAft>
                          <a:spcPts val="0"/>
                        </a:spcAft>
                      </a:pPr>
                      <a:r>
                        <a:rPr lang="ru-RU" sz="1250" b="0" dirty="0">
                          <a:solidFill>
                            <a:schemeClr val="tx1"/>
                          </a:solidFill>
                          <a:effectLst/>
                          <a:latin typeface="Times New Roman" pitchFamily="18" charset="0"/>
                          <a:cs typeface="Times New Roman" pitchFamily="18" charset="0"/>
                        </a:rPr>
                        <a:t>Наименование целевого показателя</a:t>
                      </a:r>
                      <a:endParaRPr lang="ru-RU" sz="1250" b="0" dirty="0">
                        <a:solidFill>
                          <a:schemeClr val="tx1"/>
                        </a:solidFill>
                        <a:effectLst/>
                        <a:latin typeface="Times New Roman" pitchFamily="18" charset="0"/>
                        <a:ea typeface="Times New Roman"/>
                        <a:cs typeface="Times New Roman" pitchFamily="18" charset="0"/>
                      </a:endParaRPr>
                    </a:p>
                  </a:txBody>
                  <a:tcPr marL="22291" marR="22291" marT="0" marB="0" anchor="ctr">
                    <a:noFill/>
                  </a:tcPr>
                </a:tc>
                <a:tc rowSpan="2">
                  <a:txBody>
                    <a:bodyPr/>
                    <a:lstStyle/>
                    <a:p>
                      <a:pPr algn="ctr">
                        <a:lnSpc>
                          <a:spcPct val="115000"/>
                        </a:lnSpc>
                        <a:spcAft>
                          <a:spcPts val="0"/>
                        </a:spcAft>
                      </a:pPr>
                      <a:r>
                        <a:rPr lang="ru-RU" sz="1250" b="0" dirty="0" smtClean="0">
                          <a:solidFill>
                            <a:schemeClr val="tx1"/>
                          </a:solidFill>
                          <a:effectLst/>
                          <a:latin typeface="Times New Roman" pitchFamily="18" charset="0"/>
                          <a:cs typeface="Times New Roman" pitchFamily="18" charset="0"/>
                        </a:rPr>
                        <a:t>Ед.</a:t>
                      </a:r>
                      <a:endParaRPr lang="ru-RU" sz="1250" b="0" dirty="0">
                        <a:solidFill>
                          <a:schemeClr val="tx1"/>
                        </a:solidFill>
                        <a:effectLst/>
                        <a:latin typeface="Times New Roman" pitchFamily="18" charset="0"/>
                        <a:cs typeface="Times New Roman" pitchFamily="18" charset="0"/>
                      </a:endParaRPr>
                    </a:p>
                    <a:p>
                      <a:pPr algn="ctr">
                        <a:lnSpc>
                          <a:spcPct val="115000"/>
                        </a:lnSpc>
                        <a:spcAft>
                          <a:spcPts val="0"/>
                        </a:spcAft>
                      </a:pPr>
                      <a:r>
                        <a:rPr lang="ru-RU" sz="1250" b="0" dirty="0" smtClean="0">
                          <a:solidFill>
                            <a:schemeClr val="tx1"/>
                          </a:solidFill>
                          <a:effectLst/>
                          <a:latin typeface="Times New Roman" pitchFamily="18" charset="0"/>
                          <a:cs typeface="Times New Roman" pitchFamily="18" charset="0"/>
                        </a:rPr>
                        <a:t>изм.</a:t>
                      </a:r>
                      <a:endParaRPr lang="ru-RU" sz="1250" b="0" dirty="0">
                        <a:solidFill>
                          <a:schemeClr val="tx1"/>
                        </a:solidFill>
                        <a:effectLst/>
                        <a:latin typeface="Times New Roman" pitchFamily="18" charset="0"/>
                        <a:ea typeface="Times New Roman"/>
                        <a:cs typeface="Times New Roman" pitchFamily="18" charset="0"/>
                      </a:endParaRPr>
                    </a:p>
                  </a:txBody>
                  <a:tcPr marL="22291" marR="22291" marT="0" marB="0" anchor="ctr">
                    <a:noFill/>
                  </a:tcPr>
                </a:tc>
                <a:tc>
                  <a:txBody>
                    <a:bodyPr/>
                    <a:lstStyle/>
                    <a:p>
                      <a:pPr algn="ctr">
                        <a:lnSpc>
                          <a:spcPct val="115000"/>
                        </a:lnSpc>
                        <a:spcAft>
                          <a:spcPts val="0"/>
                        </a:spcAft>
                      </a:pPr>
                      <a:r>
                        <a:rPr lang="ru-RU" sz="1250" b="0" dirty="0">
                          <a:solidFill>
                            <a:schemeClr val="tx1"/>
                          </a:solidFill>
                          <a:effectLst/>
                          <a:latin typeface="Times New Roman" pitchFamily="18" charset="0"/>
                          <a:cs typeface="Times New Roman" pitchFamily="18" charset="0"/>
                        </a:rPr>
                        <a:t>Значение показателей</a:t>
                      </a:r>
                      <a:endParaRPr lang="ru-RU" sz="1250" b="0" dirty="0">
                        <a:solidFill>
                          <a:schemeClr val="tx1"/>
                        </a:solidFill>
                        <a:effectLst/>
                        <a:latin typeface="Times New Roman" pitchFamily="18" charset="0"/>
                        <a:ea typeface="Times New Roman"/>
                        <a:cs typeface="Times New Roman" pitchFamily="18" charset="0"/>
                      </a:endParaRPr>
                    </a:p>
                  </a:txBody>
                  <a:tcPr marL="22291" marR="22291" marT="0" marB="0" anchor="ctr">
                    <a:noFill/>
                  </a:tcPr>
                </a:tc>
              </a:tr>
              <a:tr h="173393">
                <a:tc vMerge="1">
                  <a:txBody>
                    <a:bodyPr/>
                    <a:lstStyle/>
                    <a:p>
                      <a:endParaRPr lang="ru-RU"/>
                    </a:p>
                  </a:txBody>
                  <a:tcPr/>
                </a:tc>
                <a:tc vMerge="1">
                  <a:txBody>
                    <a:bodyPr/>
                    <a:lstStyle/>
                    <a:p>
                      <a:endParaRPr lang="ru-RU"/>
                    </a:p>
                  </a:txBody>
                  <a:tcPr/>
                </a:tc>
                <a:tc>
                  <a:txBody>
                    <a:bodyPr/>
                    <a:lstStyle/>
                    <a:p>
                      <a:pPr algn="ctr">
                        <a:lnSpc>
                          <a:spcPct val="115000"/>
                        </a:lnSpc>
                        <a:spcAft>
                          <a:spcPts val="0"/>
                        </a:spcAft>
                      </a:pPr>
                      <a:r>
                        <a:rPr lang="ru-RU" sz="1250" b="0" dirty="0">
                          <a:solidFill>
                            <a:schemeClr val="tx1"/>
                          </a:solidFill>
                          <a:effectLst/>
                          <a:latin typeface="Times New Roman" pitchFamily="18" charset="0"/>
                          <a:cs typeface="Times New Roman" pitchFamily="18" charset="0"/>
                        </a:rPr>
                        <a:t>за </a:t>
                      </a:r>
                      <a:r>
                        <a:rPr lang="ru-RU" sz="1250" b="0" dirty="0" smtClean="0">
                          <a:solidFill>
                            <a:schemeClr val="tx1"/>
                          </a:solidFill>
                          <a:effectLst/>
                          <a:latin typeface="Times New Roman" pitchFamily="18" charset="0"/>
                          <a:cs typeface="Times New Roman" pitchFamily="18" charset="0"/>
                        </a:rPr>
                        <a:t>2019 год</a:t>
                      </a:r>
                      <a:endParaRPr lang="ru-RU" sz="1250" b="0" dirty="0">
                        <a:solidFill>
                          <a:schemeClr val="tx1"/>
                        </a:solidFill>
                        <a:effectLst/>
                        <a:latin typeface="Times New Roman" pitchFamily="18" charset="0"/>
                        <a:ea typeface="Times New Roman"/>
                        <a:cs typeface="Times New Roman" pitchFamily="18" charset="0"/>
                      </a:endParaRPr>
                    </a:p>
                  </a:txBody>
                  <a:tcPr marL="22291" marR="22291" marT="0" marB="0" anchor="ctr">
                    <a:noFill/>
                  </a:tcPr>
                </a:tc>
              </a:tr>
              <a:tr h="390433">
                <a:tc>
                  <a:txBody>
                    <a:bodyPr/>
                    <a:lstStyle/>
                    <a:p>
                      <a:pPr algn="just">
                        <a:lnSpc>
                          <a:spcPct val="115000"/>
                        </a:lnSpc>
                        <a:spcAft>
                          <a:spcPts val="0"/>
                        </a:spcAft>
                      </a:pPr>
                      <a:r>
                        <a:rPr lang="ru-RU" sz="1250" b="0" dirty="0">
                          <a:effectLst/>
                          <a:latin typeface="Times New Roman" pitchFamily="18" charset="0"/>
                          <a:cs typeface="Times New Roman" pitchFamily="18" charset="0"/>
                        </a:rPr>
                        <a:t>Доля учащихся, принимавших участие во Всероссийских олимпиадах и иных интеллектуальных и творческих конкурсах от общей численности </a:t>
                      </a:r>
                      <a:r>
                        <a:rPr lang="ru-RU" sz="1250" b="0" dirty="0" smtClean="0">
                          <a:effectLst/>
                          <a:latin typeface="Times New Roman" pitchFamily="18" charset="0"/>
                          <a:cs typeface="Times New Roman" pitchFamily="18" charset="0"/>
                        </a:rPr>
                        <a:t>обучающихся</a:t>
                      </a:r>
                      <a:endParaRPr lang="ru-RU" sz="1250" b="0" dirty="0">
                        <a:solidFill>
                          <a:schemeClr val="accent5">
                            <a:lumMod val="50000"/>
                          </a:schemeClr>
                        </a:solidFill>
                        <a:effectLst/>
                        <a:latin typeface="Times New Roman" pitchFamily="18" charset="0"/>
                        <a:ea typeface="Times New Roman"/>
                        <a:cs typeface="Times New Roman" pitchFamily="18" charset="0"/>
                      </a:endParaRPr>
                    </a:p>
                  </a:txBody>
                  <a:tcPr marL="31226" marR="31226" marT="0" marB="0">
                    <a:noFill/>
                  </a:tcPr>
                </a:tc>
                <a:tc>
                  <a:txBody>
                    <a:bodyPr/>
                    <a:lstStyle/>
                    <a:p>
                      <a:pPr algn="ctr">
                        <a:lnSpc>
                          <a:spcPct val="115000"/>
                        </a:lnSpc>
                        <a:spcAft>
                          <a:spcPts val="0"/>
                        </a:spcAft>
                      </a:pPr>
                      <a:r>
                        <a:rPr lang="ru-RU" sz="1250" b="0" dirty="0">
                          <a:effectLst/>
                          <a:latin typeface="Times New Roman" pitchFamily="18" charset="0"/>
                          <a:cs typeface="Times New Roman" pitchFamily="18" charset="0"/>
                        </a:rPr>
                        <a:t>%</a:t>
                      </a:r>
                      <a:endParaRPr lang="ru-RU" sz="1250" b="0" dirty="0">
                        <a:solidFill>
                          <a:schemeClr val="accent5">
                            <a:lumMod val="50000"/>
                          </a:schemeClr>
                        </a:solidFill>
                        <a:effectLst/>
                        <a:latin typeface="Times New Roman" pitchFamily="18" charset="0"/>
                        <a:ea typeface="Times New Roman"/>
                        <a:cs typeface="Times New Roman" pitchFamily="18" charset="0"/>
                      </a:endParaRPr>
                    </a:p>
                  </a:txBody>
                  <a:tcPr marL="31226" marR="31226" marT="0" marB="0" anchor="ctr">
                    <a:noFill/>
                  </a:tcPr>
                </a:tc>
                <a:tc>
                  <a:txBody>
                    <a:bodyPr/>
                    <a:lstStyle/>
                    <a:p>
                      <a:pPr algn="ctr">
                        <a:lnSpc>
                          <a:spcPct val="115000"/>
                        </a:lnSpc>
                        <a:spcAft>
                          <a:spcPts val="0"/>
                        </a:spcAft>
                      </a:pPr>
                      <a:r>
                        <a:rPr lang="ru-RU" sz="1250" b="0" dirty="0" smtClean="0">
                          <a:effectLst/>
                          <a:latin typeface="Times New Roman" pitchFamily="18" charset="0"/>
                          <a:cs typeface="Times New Roman" pitchFamily="18" charset="0"/>
                        </a:rPr>
                        <a:t>62,9</a:t>
                      </a:r>
                      <a:endParaRPr lang="ru-RU" sz="1250" b="0" dirty="0">
                        <a:solidFill>
                          <a:schemeClr val="accent5">
                            <a:lumMod val="50000"/>
                          </a:schemeClr>
                        </a:solidFill>
                        <a:effectLst/>
                        <a:latin typeface="Times New Roman" pitchFamily="18" charset="0"/>
                        <a:ea typeface="Times New Roman"/>
                        <a:cs typeface="Times New Roman" pitchFamily="18" charset="0"/>
                      </a:endParaRPr>
                    </a:p>
                  </a:txBody>
                  <a:tcPr marL="31226" marR="31226" marT="0" marB="0" anchor="ctr">
                    <a:noFill/>
                  </a:tcPr>
                </a:tc>
              </a:tr>
              <a:tr h="390433">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ru-RU" sz="1250" b="0" dirty="0" smtClean="0">
                          <a:solidFill>
                            <a:schemeClr val="tx1"/>
                          </a:solidFill>
                          <a:effectLst/>
                          <a:latin typeface="Times New Roman" pitchFamily="18" charset="0"/>
                          <a:cs typeface="Times New Roman" pitchFamily="18" charset="0"/>
                        </a:rPr>
                        <a:t>Удельный вес численности учащихся, обучающихся по новым федеральным государственным образовательным стандартам</a:t>
                      </a:r>
                      <a:endParaRPr lang="ru-RU" sz="1250" b="0" dirty="0" smtClean="0">
                        <a:solidFill>
                          <a:schemeClr val="tx1"/>
                        </a:solidFill>
                        <a:effectLst/>
                        <a:latin typeface="Times New Roman" pitchFamily="18" charset="0"/>
                        <a:ea typeface="Times New Roman"/>
                        <a:cs typeface="Times New Roman" pitchFamily="18" charset="0"/>
                      </a:endParaRPr>
                    </a:p>
                  </a:txBody>
                  <a:tcPr marL="22291" marR="22291" marT="0" marB="0">
                    <a:noFill/>
                  </a:tcPr>
                </a:tc>
                <a:tc>
                  <a:txBody>
                    <a:bodyPr/>
                    <a:lstStyle/>
                    <a:p>
                      <a:pPr algn="ctr">
                        <a:lnSpc>
                          <a:spcPct val="115000"/>
                        </a:lnSpc>
                        <a:spcAft>
                          <a:spcPts val="0"/>
                        </a:spcAft>
                      </a:pPr>
                      <a:r>
                        <a:rPr lang="ru-RU" sz="1250" b="0" dirty="0" smtClean="0">
                          <a:solidFill>
                            <a:schemeClr val="tx1"/>
                          </a:solidFill>
                          <a:effectLst/>
                          <a:latin typeface="Times New Roman" pitchFamily="18" charset="0"/>
                          <a:cs typeface="Times New Roman" pitchFamily="18" charset="0"/>
                        </a:rPr>
                        <a:t>%</a:t>
                      </a:r>
                      <a:endParaRPr lang="ru-RU" sz="1250" b="0" dirty="0">
                        <a:solidFill>
                          <a:schemeClr val="tx1"/>
                        </a:solidFill>
                        <a:effectLst/>
                        <a:latin typeface="Times New Roman" pitchFamily="18" charset="0"/>
                        <a:ea typeface="Times New Roman"/>
                        <a:cs typeface="Times New Roman" pitchFamily="18" charset="0"/>
                      </a:endParaRPr>
                    </a:p>
                  </a:txBody>
                  <a:tcPr marL="22291" marR="22291" marT="0" marB="0" anchor="ctr">
                    <a:noFill/>
                  </a:tcPr>
                </a:tc>
                <a:tc>
                  <a:txBody>
                    <a:bodyPr/>
                    <a:lstStyle/>
                    <a:p>
                      <a:pPr algn="ctr">
                        <a:lnSpc>
                          <a:spcPct val="115000"/>
                        </a:lnSpc>
                        <a:spcAft>
                          <a:spcPts val="0"/>
                        </a:spcAft>
                      </a:pPr>
                      <a:r>
                        <a:rPr lang="ru-RU" sz="1250" b="0" dirty="0" smtClean="0">
                          <a:solidFill>
                            <a:schemeClr val="tx1"/>
                          </a:solidFill>
                          <a:effectLst/>
                          <a:latin typeface="Times New Roman" pitchFamily="18" charset="0"/>
                          <a:cs typeface="Times New Roman" pitchFamily="18" charset="0"/>
                        </a:rPr>
                        <a:t>100</a:t>
                      </a:r>
                      <a:endParaRPr lang="ru-RU" sz="1250" b="0" dirty="0">
                        <a:solidFill>
                          <a:schemeClr val="tx1"/>
                        </a:solidFill>
                        <a:effectLst/>
                        <a:latin typeface="Times New Roman" pitchFamily="18" charset="0"/>
                        <a:ea typeface="Times New Roman"/>
                        <a:cs typeface="Times New Roman" pitchFamily="18" charset="0"/>
                      </a:endParaRPr>
                    </a:p>
                  </a:txBody>
                  <a:tcPr marL="22291" marR="22291" marT="0" marB="0" anchor="ctr">
                    <a:noFill/>
                  </a:tcPr>
                </a:tc>
              </a:tr>
              <a:tr h="581606">
                <a:tc>
                  <a:txBody>
                    <a:bodyPr/>
                    <a:lstStyle/>
                    <a:p>
                      <a:pPr algn="just">
                        <a:lnSpc>
                          <a:spcPct val="115000"/>
                        </a:lnSpc>
                        <a:spcAft>
                          <a:spcPts val="0"/>
                        </a:spcAft>
                      </a:pPr>
                      <a:r>
                        <a:rPr lang="ru-RU" sz="1250" b="0" dirty="0">
                          <a:solidFill>
                            <a:schemeClr val="tx1"/>
                          </a:solidFill>
                          <a:effectLst/>
                          <a:latin typeface="Times New Roman" pitchFamily="18" charset="0"/>
                          <a:cs typeface="Times New Roman" pitchFamily="18" charset="0"/>
                        </a:rPr>
                        <a:t>Количество капитально отремонтированных </a:t>
                      </a:r>
                      <a:r>
                        <a:rPr lang="ru-RU" sz="1250" b="0" dirty="0" smtClean="0">
                          <a:solidFill>
                            <a:schemeClr val="tx1"/>
                          </a:solidFill>
                          <a:effectLst/>
                          <a:latin typeface="Times New Roman" pitchFamily="18" charset="0"/>
                          <a:cs typeface="Times New Roman" pitchFamily="18" charset="0"/>
                        </a:rPr>
                        <a:t>спортивных </a:t>
                      </a:r>
                      <a:r>
                        <a:rPr lang="ru-RU" sz="1250" b="0" dirty="0">
                          <a:solidFill>
                            <a:schemeClr val="tx1"/>
                          </a:solidFill>
                          <a:effectLst/>
                          <a:latin typeface="Times New Roman" pitchFamily="18" charset="0"/>
                          <a:cs typeface="Times New Roman" pitchFamily="18" charset="0"/>
                        </a:rPr>
                        <a:t>залов муниципальных  общеобразовательных организаций, помещений при них физкультурно – спортивного назначения, физкультурно – оздоровительных </a:t>
                      </a:r>
                      <a:r>
                        <a:rPr lang="ru-RU" sz="1250" b="0" dirty="0" smtClean="0">
                          <a:solidFill>
                            <a:schemeClr val="tx1"/>
                          </a:solidFill>
                          <a:effectLst/>
                          <a:latin typeface="Times New Roman" pitchFamily="18" charset="0"/>
                          <a:cs typeface="Times New Roman" pitchFamily="18" charset="0"/>
                        </a:rPr>
                        <a:t>комплексов</a:t>
                      </a:r>
                      <a:endParaRPr lang="ru-RU" sz="1250" b="0" dirty="0">
                        <a:solidFill>
                          <a:schemeClr val="tx1"/>
                        </a:solidFill>
                        <a:effectLst/>
                        <a:latin typeface="Times New Roman" pitchFamily="18" charset="0"/>
                        <a:ea typeface="Times New Roman"/>
                        <a:cs typeface="Times New Roman" pitchFamily="18" charset="0"/>
                      </a:endParaRPr>
                    </a:p>
                  </a:txBody>
                  <a:tcPr marL="22291" marR="22291" marT="0" marB="0">
                    <a:noFill/>
                  </a:tcPr>
                </a:tc>
                <a:tc>
                  <a:txBody>
                    <a:bodyPr/>
                    <a:lstStyle/>
                    <a:p>
                      <a:pPr algn="ctr">
                        <a:lnSpc>
                          <a:spcPct val="115000"/>
                        </a:lnSpc>
                        <a:spcAft>
                          <a:spcPts val="0"/>
                        </a:spcAft>
                      </a:pPr>
                      <a:r>
                        <a:rPr lang="ru-RU" sz="1250" b="0" dirty="0">
                          <a:solidFill>
                            <a:schemeClr val="tx1"/>
                          </a:solidFill>
                          <a:effectLst/>
                          <a:latin typeface="Times New Roman" pitchFamily="18" charset="0"/>
                          <a:cs typeface="Times New Roman" pitchFamily="18" charset="0"/>
                        </a:rPr>
                        <a:t>ед.</a:t>
                      </a:r>
                      <a:endParaRPr lang="ru-RU" sz="1250" b="0" dirty="0">
                        <a:solidFill>
                          <a:schemeClr val="tx1"/>
                        </a:solidFill>
                        <a:effectLst/>
                        <a:latin typeface="Times New Roman" pitchFamily="18" charset="0"/>
                        <a:ea typeface="Times New Roman"/>
                        <a:cs typeface="Times New Roman" pitchFamily="18" charset="0"/>
                      </a:endParaRPr>
                    </a:p>
                  </a:txBody>
                  <a:tcPr marL="22291" marR="22291" marT="0" marB="0" anchor="ctr">
                    <a:noFill/>
                  </a:tcPr>
                </a:tc>
                <a:tc>
                  <a:txBody>
                    <a:bodyPr/>
                    <a:lstStyle/>
                    <a:p>
                      <a:pPr algn="ctr">
                        <a:lnSpc>
                          <a:spcPct val="115000"/>
                        </a:lnSpc>
                        <a:spcAft>
                          <a:spcPts val="0"/>
                        </a:spcAft>
                      </a:pPr>
                      <a:r>
                        <a:rPr lang="ru-RU" sz="1250" b="0" dirty="0" smtClean="0">
                          <a:solidFill>
                            <a:schemeClr val="tx1"/>
                          </a:solidFill>
                          <a:effectLst/>
                          <a:latin typeface="Times New Roman" pitchFamily="18" charset="0"/>
                          <a:ea typeface="+mn-ea"/>
                          <a:cs typeface="Times New Roman" pitchFamily="18" charset="0"/>
                        </a:rPr>
                        <a:t>2</a:t>
                      </a:r>
                      <a:endParaRPr lang="ru-RU" sz="1250" b="0" dirty="0">
                        <a:solidFill>
                          <a:schemeClr val="tx1"/>
                        </a:solidFill>
                        <a:effectLst/>
                        <a:latin typeface="Times New Roman" pitchFamily="18" charset="0"/>
                        <a:ea typeface="Times New Roman"/>
                        <a:cs typeface="Times New Roman" pitchFamily="18" charset="0"/>
                      </a:endParaRPr>
                    </a:p>
                  </a:txBody>
                  <a:tcPr marL="22291" marR="22291" marT="0" marB="0" anchor="ctr">
                    <a:noFill/>
                  </a:tcPr>
                </a:tc>
              </a:tr>
              <a:tr h="345151">
                <a:tc>
                  <a:txBody>
                    <a:bodyPr/>
                    <a:lstStyle/>
                    <a:p>
                      <a:pPr algn="just">
                        <a:lnSpc>
                          <a:spcPct val="115000"/>
                        </a:lnSpc>
                        <a:spcAft>
                          <a:spcPts val="0"/>
                        </a:spcAft>
                      </a:pPr>
                      <a:r>
                        <a:rPr lang="ru-RU" sz="1250" b="0" dirty="0">
                          <a:solidFill>
                            <a:schemeClr val="tx1"/>
                          </a:solidFill>
                          <a:effectLst/>
                          <a:latin typeface="Times New Roman" pitchFamily="18" charset="0"/>
                          <a:cs typeface="Times New Roman" pitchFamily="18" charset="0"/>
                        </a:rPr>
                        <a:t>Количество учащихся, охваченных горячим </a:t>
                      </a:r>
                      <a:r>
                        <a:rPr lang="ru-RU" sz="1250" b="0" dirty="0" smtClean="0">
                          <a:solidFill>
                            <a:schemeClr val="tx1"/>
                          </a:solidFill>
                          <a:effectLst/>
                          <a:latin typeface="Times New Roman" pitchFamily="18" charset="0"/>
                          <a:cs typeface="Times New Roman" pitchFamily="18" charset="0"/>
                        </a:rPr>
                        <a:t>питанием</a:t>
                      </a:r>
                      <a:endParaRPr lang="ru-RU" sz="1250" b="0" dirty="0">
                        <a:solidFill>
                          <a:schemeClr val="tx1"/>
                        </a:solidFill>
                        <a:effectLst/>
                        <a:latin typeface="Times New Roman" pitchFamily="18" charset="0"/>
                        <a:ea typeface="Times New Roman"/>
                        <a:cs typeface="Times New Roman" pitchFamily="18" charset="0"/>
                      </a:endParaRPr>
                    </a:p>
                  </a:txBody>
                  <a:tcPr marL="22291" marR="22291" marT="0" marB="0">
                    <a:noFill/>
                  </a:tcPr>
                </a:tc>
                <a:tc>
                  <a:txBody>
                    <a:bodyPr/>
                    <a:lstStyle/>
                    <a:p>
                      <a:pPr algn="ctr">
                        <a:lnSpc>
                          <a:spcPct val="115000"/>
                        </a:lnSpc>
                        <a:spcAft>
                          <a:spcPts val="0"/>
                        </a:spcAft>
                      </a:pPr>
                      <a:r>
                        <a:rPr lang="ru-RU" sz="1250" b="0">
                          <a:solidFill>
                            <a:schemeClr val="tx1"/>
                          </a:solidFill>
                          <a:effectLst/>
                          <a:latin typeface="Times New Roman" pitchFamily="18" charset="0"/>
                          <a:cs typeface="Times New Roman" pitchFamily="18" charset="0"/>
                        </a:rPr>
                        <a:t>чел.</a:t>
                      </a:r>
                      <a:endParaRPr lang="ru-RU" sz="1250" b="0">
                        <a:solidFill>
                          <a:schemeClr val="tx1"/>
                        </a:solidFill>
                        <a:effectLst/>
                        <a:latin typeface="Times New Roman" pitchFamily="18" charset="0"/>
                        <a:ea typeface="Times New Roman"/>
                        <a:cs typeface="Times New Roman" pitchFamily="18" charset="0"/>
                      </a:endParaRPr>
                    </a:p>
                  </a:txBody>
                  <a:tcPr marL="22291" marR="22291" marT="0" marB="0" anchor="ctr">
                    <a:noFill/>
                  </a:tcPr>
                </a:tc>
                <a:tc>
                  <a:txBody>
                    <a:bodyPr/>
                    <a:lstStyle/>
                    <a:p>
                      <a:pPr algn="ctr">
                        <a:lnSpc>
                          <a:spcPct val="115000"/>
                        </a:lnSpc>
                        <a:spcAft>
                          <a:spcPts val="0"/>
                        </a:spcAft>
                      </a:pPr>
                      <a:r>
                        <a:rPr lang="ru-RU" sz="1250" b="0" dirty="0" smtClean="0">
                          <a:solidFill>
                            <a:schemeClr val="tx1"/>
                          </a:solidFill>
                          <a:effectLst/>
                          <a:latin typeface="Times New Roman" pitchFamily="18" charset="0"/>
                          <a:cs typeface="Times New Roman" pitchFamily="18" charset="0"/>
                        </a:rPr>
                        <a:t>12727</a:t>
                      </a:r>
                      <a:endParaRPr lang="ru-RU" sz="1250" b="0" dirty="0">
                        <a:solidFill>
                          <a:schemeClr val="tx1"/>
                        </a:solidFill>
                        <a:effectLst/>
                        <a:latin typeface="Times New Roman" pitchFamily="18" charset="0"/>
                        <a:ea typeface="Times New Roman"/>
                        <a:cs typeface="Times New Roman" pitchFamily="18" charset="0"/>
                      </a:endParaRPr>
                    </a:p>
                  </a:txBody>
                  <a:tcPr marL="22291" marR="22291" marT="0" marB="0" anchor="ctr">
                    <a:noFill/>
                  </a:tcPr>
                </a:tc>
              </a:tr>
              <a:tr h="360040">
                <a:tc>
                  <a:txBody>
                    <a:bodyPr/>
                    <a:lstStyle/>
                    <a:p>
                      <a:pPr algn="just">
                        <a:lnSpc>
                          <a:spcPct val="115000"/>
                        </a:lnSpc>
                        <a:spcAft>
                          <a:spcPts val="0"/>
                        </a:spcAft>
                      </a:pPr>
                      <a:r>
                        <a:rPr lang="ru-RU" sz="1250" b="0" dirty="0">
                          <a:solidFill>
                            <a:schemeClr val="tx1"/>
                          </a:solidFill>
                          <a:effectLst/>
                          <a:latin typeface="Times New Roman" pitchFamily="18" charset="0"/>
                          <a:cs typeface="Times New Roman" pitchFamily="18" charset="0"/>
                        </a:rPr>
                        <a:t>Охват горячим питанием  школьников</a:t>
                      </a:r>
                      <a:endParaRPr lang="ru-RU" sz="1250" b="0" dirty="0">
                        <a:solidFill>
                          <a:schemeClr val="tx1"/>
                        </a:solidFill>
                        <a:effectLst/>
                        <a:latin typeface="Times New Roman" pitchFamily="18" charset="0"/>
                        <a:ea typeface="Times New Roman"/>
                        <a:cs typeface="Times New Roman" pitchFamily="18" charset="0"/>
                      </a:endParaRPr>
                    </a:p>
                  </a:txBody>
                  <a:tcPr marL="22291" marR="22291" marT="0" marB="0">
                    <a:noFill/>
                  </a:tcPr>
                </a:tc>
                <a:tc>
                  <a:txBody>
                    <a:bodyPr/>
                    <a:lstStyle/>
                    <a:p>
                      <a:pPr algn="ctr">
                        <a:lnSpc>
                          <a:spcPct val="115000"/>
                        </a:lnSpc>
                        <a:spcAft>
                          <a:spcPts val="0"/>
                        </a:spcAft>
                      </a:pPr>
                      <a:r>
                        <a:rPr lang="ru-RU" sz="1250" b="0" dirty="0">
                          <a:solidFill>
                            <a:schemeClr val="tx1"/>
                          </a:solidFill>
                          <a:effectLst/>
                          <a:latin typeface="Times New Roman" pitchFamily="18" charset="0"/>
                          <a:cs typeface="Times New Roman" pitchFamily="18" charset="0"/>
                        </a:rPr>
                        <a:t>%</a:t>
                      </a:r>
                      <a:endParaRPr lang="ru-RU" sz="1250" b="0" dirty="0">
                        <a:solidFill>
                          <a:schemeClr val="tx1"/>
                        </a:solidFill>
                        <a:effectLst/>
                        <a:latin typeface="Times New Roman" pitchFamily="18" charset="0"/>
                        <a:ea typeface="Times New Roman"/>
                        <a:cs typeface="Times New Roman" pitchFamily="18" charset="0"/>
                      </a:endParaRPr>
                    </a:p>
                  </a:txBody>
                  <a:tcPr marL="22291" marR="22291" marT="0" marB="0" anchor="ctr">
                    <a:noFill/>
                  </a:tcPr>
                </a:tc>
                <a:tc>
                  <a:txBody>
                    <a:bodyPr/>
                    <a:lstStyle/>
                    <a:p>
                      <a:pPr algn="ctr">
                        <a:lnSpc>
                          <a:spcPct val="115000"/>
                        </a:lnSpc>
                        <a:spcAft>
                          <a:spcPts val="0"/>
                        </a:spcAft>
                      </a:pPr>
                      <a:r>
                        <a:rPr lang="ru-RU" sz="1250" b="0" dirty="0" smtClean="0">
                          <a:solidFill>
                            <a:schemeClr val="tx1"/>
                          </a:solidFill>
                          <a:effectLst/>
                          <a:latin typeface="Times New Roman" pitchFamily="18" charset="0"/>
                          <a:cs typeface="Times New Roman" pitchFamily="18" charset="0"/>
                        </a:rPr>
                        <a:t>100</a:t>
                      </a:r>
                      <a:endParaRPr lang="ru-RU" sz="1250" b="0" dirty="0">
                        <a:solidFill>
                          <a:schemeClr val="tx1"/>
                        </a:solidFill>
                        <a:effectLst/>
                        <a:latin typeface="Times New Roman" pitchFamily="18" charset="0"/>
                        <a:ea typeface="Times New Roman"/>
                        <a:cs typeface="Times New Roman" pitchFamily="18" charset="0"/>
                      </a:endParaRPr>
                    </a:p>
                  </a:txBody>
                  <a:tcPr marL="22291" marR="22291" marT="0" marB="0" anchor="ctr">
                    <a:noFill/>
                  </a:tcPr>
                </a:tc>
              </a:tr>
              <a:tr h="288032">
                <a:tc>
                  <a:txBody>
                    <a:bodyPr/>
                    <a:lstStyle/>
                    <a:p>
                      <a:pPr algn="just">
                        <a:lnSpc>
                          <a:spcPct val="115000"/>
                        </a:lnSpc>
                        <a:spcAft>
                          <a:spcPts val="0"/>
                        </a:spcAft>
                      </a:pPr>
                      <a:r>
                        <a:rPr lang="ru-RU" sz="1250" b="0" dirty="0">
                          <a:solidFill>
                            <a:schemeClr val="tx1"/>
                          </a:solidFill>
                          <a:effectLst/>
                          <a:latin typeface="Times New Roman" pitchFamily="18" charset="0"/>
                          <a:cs typeface="Times New Roman" pitchFamily="18" charset="0"/>
                        </a:rPr>
                        <a:t>Количество учащихся из многодетных семей, получающих льготное питание</a:t>
                      </a:r>
                      <a:endParaRPr lang="ru-RU" sz="1250" b="0" dirty="0">
                        <a:solidFill>
                          <a:schemeClr val="tx1"/>
                        </a:solidFill>
                        <a:effectLst/>
                        <a:latin typeface="Times New Roman" pitchFamily="18" charset="0"/>
                        <a:ea typeface="Times New Roman"/>
                        <a:cs typeface="Times New Roman" pitchFamily="18" charset="0"/>
                      </a:endParaRPr>
                    </a:p>
                  </a:txBody>
                  <a:tcPr marL="22291" marR="22291" marT="0" marB="0">
                    <a:noFill/>
                  </a:tcPr>
                </a:tc>
                <a:tc>
                  <a:txBody>
                    <a:bodyPr/>
                    <a:lstStyle/>
                    <a:p>
                      <a:pPr algn="ctr">
                        <a:lnSpc>
                          <a:spcPct val="115000"/>
                        </a:lnSpc>
                        <a:spcAft>
                          <a:spcPts val="0"/>
                        </a:spcAft>
                      </a:pPr>
                      <a:r>
                        <a:rPr lang="ru-RU" sz="1250" b="0" dirty="0">
                          <a:solidFill>
                            <a:schemeClr val="tx1"/>
                          </a:solidFill>
                          <a:effectLst/>
                          <a:latin typeface="Times New Roman" pitchFamily="18" charset="0"/>
                          <a:cs typeface="Times New Roman" pitchFamily="18" charset="0"/>
                        </a:rPr>
                        <a:t>чел.</a:t>
                      </a:r>
                      <a:endParaRPr lang="ru-RU" sz="1250" b="0" dirty="0">
                        <a:solidFill>
                          <a:schemeClr val="tx1"/>
                        </a:solidFill>
                        <a:effectLst/>
                        <a:latin typeface="Times New Roman" pitchFamily="18" charset="0"/>
                        <a:ea typeface="Times New Roman"/>
                        <a:cs typeface="Times New Roman" pitchFamily="18" charset="0"/>
                      </a:endParaRPr>
                    </a:p>
                  </a:txBody>
                  <a:tcPr marL="22291" marR="22291" marT="0" marB="0" anchor="ctr">
                    <a:noFill/>
                  </a:tcPr>
                </a:tc>
                <a:tc>
                  <a:txBody>
                    <a:bodyPr/>
                    <a:lstStyle/>
                    <a:p>
                      <a:pPr algn="ctr">
                        <a:lnSpc>
                          <a:spcPct val="115000"/>
                        </a:lnSpc>
                        <a:spcAft>
                          <a:spcPts val="0"/>
                        </a:spcAft>
                      </a:pPr>
                      <a:r>
                        <a:rPr lang="ru-RU" sz="1250" b="0" dirty="0" smtClean="0">
                          <a:solidFill>
                            <a:schemeClr val="tx1"/>
                          </a:solidFill>
                          <a:effectLst/>
                          <a:latin typeface="Times New Roman" pitchFamily="18" charset="0"/>
                          <a:cs typeface="Times New Roman" pitchFamily="18" charset="0"/>
                        </a:rPr>
                        <a:t>2225</a:t>
                      </a:r>
                      <a:endParaRPr lang="ru-RU" sz="1250" b="0" dirty="0">
                        <a:solidFill>
                          <a:schemeClr val="tx1"/>
                        </a:solidFill>
                        <a:effectLst/>
                        <a:latin typeface="Times New Roman" pitchFamily="18" charset="0"/>
                        <a:ea typeface="Times New Roman"/>
                        <a:cs typeface="Times New Roman" pitchFamily="18" charset="0"/>
                      </a:endParaRPr>
                    </a:p>
                  </a:txBody>
                  <a:tcPr marL="22291" marR="22291" marT="0" marB="0" anchor="ctr">
                    <a:noFill/>
                  </a:tcPr>
                </a:tc>
              </a:tr>
              <a:tr h="210950">
                <a:tc>
                  <a:txBody>
                    <a:bodyPr/>
                    <a:lstStyle/>
                    <a:p>
                      <a:pPr algn="just">
                        <a:lnSpc>
                          <a:spcPct val="115000"/>
                        </a:lnSpc>
                        <a:spcAft>
                          <a:spcPts val="0"/>
                        </a:spcAft>
                      </a:pPr>
                      <a:r>
                        <a:rPr lang="ru-RU" sz="1250" b="0" kern="1200" dirty="0" smtClean="0">
                          <a:solidFill>
                            <a:schemeClr val="tx1"/>
                          </a:solidFill>
                          <a:latin typeface="Times New Roman" pitchFamily="18" charset="0"/>
                          <a:ea typeface="+mn-ea"/>
                          <a:cs typeface="Times New Roman" pitchFamily="18" charset="0"/>
                        </a:rPr>
                        <a:t>Количество учащихся, получающих молоко и молочную продукцию 2 раза в неделю</a:t>
                      </a:r>
                      <a:endParaRPr lang="ru-RU" sz="1250" b="0" dirty="0">
                        <a:solidFill>
                          <a:schemeClr val="tx1"/>
                        </a:solidFill>
                        <a:effectLst/>
                        <a:latin typeface="Times New Roman" pitchFamily="18" charset="0"/>
                        <a:ea typeface="Times New Roman"/>
                        <a:cs typeface="Times New Roman" pitchFamily="18" charset="0"/>
                      </a:endParaRPr>
                    </a:p>
                  </a:txBody>
                  <a:tcPr marL="22291" marR="22291" marT="0" marB="0">
                    <a:noFill/>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ru-RU" sz="1250" b="0" dirty="0" smtClean="0">
                          <a:solidFill>
                            <a:schemeClr val="tx1"/>
                          </a:solidFill>
                          <a:effectLst/>
                          <a:latin typeface="Times New Roman" pitchFamily="18" charset="0"/>
                          <a:cs typeface="Times New Roman" pitchFamily="18" charset="0"/>
                        </a:rPr>
                        <a:t>чел.</a:t>
                      </a:r>
                      <a:endParaRPr lang="ru-RU" sz="1250" b="0" dirty="0" smtClean="0">
                        <a:solidFill>
                          <a:schemeClr val="tx1"/>
                        </a:solidFill>
                        <a:effectLst/>
                        <a:latin typeface="Times New Roman" pitchFamily="18" charset="0"/>
                        <a:ea typeface="Times New Roman"/>
                        <a:cs typeface="Times New Roman" pitchFamily="18" charset="0"/>
                      </a:endParaRPr>
                    </a:p>
                  </a:txBody>
                  <a:tcPr marL="22291" marR="22291" marT="0" marB="0" anchor="ctr">
                    <a:noFill/>
                  </a:tcPr>
                </a:tc>
                <a:tc>
                  <a:txBody>
                    <a:bodyPr/>
                    <a:lstStyle/>
                    <a:p>
                      <a:pPr algn="ctr">
                        <a:lnSpc>
                          <a:spcPct val="115000"/>
                        </a:lnSpc>
                        <a:spcAft>
                          <a:spcPts val="0"/>
                        </a:spcAft>
                      </a:pPr>
                      <a:r>
                        <a:rPr lang="ru-RU" sz="1250" b="0" dirty="0" smtClean="0">
                          <a:solidFill>
                            <a:schemeClr val="tx1"/>
                          </a:solidFill>
                          <a:effectLst/>
                          <a:latin typeface="Times New Roman" pitchFamily="18" charset="0"/>
                          <a:ea typeface="Times New Roman"/>
                          <a:cs typeface="Times New Roman" pitchFamily="18" charset="0"/>
                        </a:rPr>
                        <a:t>5558</a:t>
                      </a:r>
                      <a:endParaRPr lang="ru-RU" sz="1250" b="0" dirty="0">
                        <a:solidFill>
                          <a:schemeClr val="tx1"/>
                        </a:solidFill>
                        <a:effectLst/>
                        <a:latin typeface="Times New Roman" pitchFamily="18" charset="0"/>
                        <a:ea typeface="Times New Roman"/>
                        <a:cs typeface="Times New Roman" pitchFamily="18" charset="0"/>
                      </a:endParaRPr>
                    </a:p>
                  </a:txBody>
                  <a:tcPr marL="22291" marR="22291" marT="0" marB="0" anchor="ctr">
                    <a:noFill/>
                  </a:tcPr>
                </a:tc>
              </a:tr>
              <a:tr h="377395">
                <a:tc>
                  <a:txBody>
                    <a:bodyPr/>
                    <a:lstStyle/>
                    <a:p>
                      <a:pPr algn="just">
                        <a:lnSpc>
                          <a:spcPct val="115000"/>
                        </a:lnSpc>
                        <a:spcAft>
                          <a:spcPts val="0"/>
                        </a:spcAft>
                      </a:pPr>
                      <a:r>
                        <a:rPr lang="ru-RU" sz="1250" b="0" dirty="0" smtClean="0">
                          <a:solidFill>
                            <a:schemeClr val="tx1"/>
                          </a:solidFill>
                          <a:effectLst/>
                          <a:latin typeface="Times New Roman" pitchFamily="18" charset="0"/>
                          <a:cs typeface="Times New Roman" pitchFamily="18" charset="0"/>
                        </a:rPr>
                        <a:t>Количество </a:t>
                      </a:r>
                      <a:r>
                        <a:rPr lang="ru-RU" sz="1250" b="0" dirty="0">
                          <a:solidFill>
                            <a:schemeClr val="tx1"/>
                          </a:solidFill>
                          <a:effectLst/>
                          <a:latin typeface="Times New Roman" pitchFamily="18" charset="0"/>
                          <a:cs typeface="Times New Roman" pitchFamily="18" charset="0"/>
                        </a:rPr>
                        <a:t>детей  в возрасте от </a:t>
                      </a:r>
                      <a:r>
                        <a:rPr lang="ru-RU" sz="1250" b="0" dirty="0" smtClean="0">
                          <a:solidFill>
                            <a:schemeClr val="tx1"/>
                          </a:solidFill>
                          <a:effectLst/>
                          <a:latin typeface="Times New Roman" pitchFamily="18" charset="0"/>
                          <a:cs typeface="Times New Roman" pitchFamily="18" charset="0"/>
                        </a:rPr>
                        <a:t>5 </a:t>
                      </a:r>
                      <a:r>
                        <a:rPr lang="ru-RU" sz="1250" b="0" dirty="0">
                          <a:solidFill>
                            <a:schemeClr val="tx1"/>
                          </a:solidFill>
                          <a:effectLst/>
                          <a:latin typeface="Times New Roman" pitchFamily="18" charset="0"/>
                          <a:cs typeface="Times New Roman" pitchFamily="18" charset="0"/>
                        </a:rPr>
                        <a:t>до 18 лет,  занимающихся в организациях дополнительного образования</a:t>
                      </a:r>
                      <a:endParaRPr lang="ru-RU" sz="1250" b="0" dirty="0">
                        <a:solidFill>
                          <a:schemeClr val="tx1"/>
                        </a:solidFill>
                        <a:effectLst/>
                        <a:latin typeface="Times New Roman" pitchFamily="18" charset="0"/>
                        <a:ea typeface="Times New Roman"/>
                        <a:cs typeface="Times New Roman" pitchFamily="18" charset="0"/>
                      </a:endParaRPr>
                    </a:p>
                  </a:txBody>
                  <a:tcPr marL="22291" marR="22291" marT="0" marB="0">
                    <a:noFill/>
                  </a:tcPr>
                </a:tc>
                <a:tc>
                  <a:txBody>
                    <a:bodyPr/>
                    <a:lstStyle/>
                    <a:p>
                      <a:pPr algn="ctr">
                        <a:lnSpc>
                          <a:spcPct val="115000"/>
                        </a:lnSpc>
                        <a:spcAft>
                          <a:spcPts val="0"/>
                        </a:spcAft>
                      </a:pPr>
                      <a:r>
                        <a:rPr lang="ru-RU" sz="1250" b="0" dirty="0">
                          <a:solidFill>
                            <a:schemeClr val="tx1"/>
                          </a:solidFill>
                          <a:effectLst/>
                          <a:latin typeface="Times New Roman" pitchFamily="18" charset="0"/>
                          <a:cs typeface="Times New Roman" pitchFamily="18" charset="0"/>
                        </a:rPr>
                        <a:t>чел.</a:t>
                      </a:r>
                      <a:endParaRPr lang="ru-RU" sz="1250" b="0" dirty="0">
                        <a:solidFill>
                          <a:schemeClr val="tx1"/>
                        </a:solidFill>
                        <a:effectLst/>
                        <a:latin typeface="Times New Roman" pitchFamily="18" charset="0"/>
                        <a:ea typeface="Times New Roman"/>
                        <a:cs typeface="Times New Roman" pitchFamily="18" charset="0"/>
                      </a:endParaRPr>
                    </a:p>
                  </a:txBody>
                  <a:tcPr marL="22291" marR="22291" marT="0" marB="0" anchor="ctr">
                    <a:noFill/>
                  </a:tcPr>
                </a:tc>
                <a:tc>
                  <a:txBody>
                    <a:bodyPr/>
                    <a:lstStyle/>
                    <a:p>
                      <a:pPr algn="ctr">
                        <a:lnSpc>
                          <a:spcPct val="115000"/>
                        </a:lnSpc>
                        <a:spcAft>
                          <a:spcPts val="0"/>
                        </a:spcAft>
                      </a:pPr>
                      <a:r>
                        <a:rPr lang="ru-RU" sz="1250" b="0" dirty="0" smtClean="0">
                          <a:solidFill>
                            <a:schemeClr val="tx1"/>
                          </a:solidFill>
                          <a:effectLst/>
                          <a:latin typeface="Times New Roman" pitchFamily="18" charset="0"/>
                          <a:cs typeface="Times New Roman" pitchFamily="18" charset="0"/>
                        </a:rPr>
                        <a:t>4219</a:t>
                      </a:r>
                      <a:endParaRPr lang="ru-RU" sz="1250" b="0" dirty="0">
                        <a:solidFill>
                          <a:schemeClr val="tx1"/>
                        </a:solidFill>
                        <a:effectLst/>
                        <a:latin typeface="Times New Roman" pitchFamily="18" charset="0"/>
                        <a:ea typeface="Times New Roman"/>
                        <a:cs typeface="Times New Roman" pitchFamily="18" charset="0"/>
                      </a:endParaRPr>
                    </a:p>
                  </a:txBody>
                  <a:tcPr marL="22291" marR="22291" marT="0" marB="0" anchor="ctr">
                    <a:noFill/>
                  </a:tcPr>
                </a:tc>
              </a:tr>
              <a:tr h="227163">
                <a:tc>
                  <a:txBody>
                    <a:bodyPr/>
                    <a:lstStyle/>
                    <a:p>
                      <a:pPr algn="just">
                        <a:lnSpc>
                          <a:spcPct val="115000"/>
                        </a:lnSpc>
                        <a:spcAft>
                          <a:spcPts val="0"/>
                        </a:spcAft>
                      </a:pPr>
                      <a:r>
                        <a:rPr lang="ru-RU" sz="1250" b="0" dirty="0" smtClean="0">
                          <a:solidFill>
                            <a:schemeClr val="tx1"/>
                          </a:solidFill>
                          <a:effectLst/>
                          <a:latin typeface="Times New Roman" pitchFamily="18" charset="0"/>
                          <a:cs typeface="Times New Roman" pitchFamily="18" charset="0"/>
                        </a:rPr>
                        <a:t>Численность лиц, занимающихся физической культурой и спортом, прошедших медицинские осмотры по углубленной программе медицинского обследования</a:t>
                      </a:r>
                      <a:endParaRPr lang="ru-RU" sz="1250" b="0" dirty="0">
                        <a:solidFill>
                          <a:schemeClr val="tx1"/>
                        </a:solidFill>
                        <a:effectLst/>
                        <a:latin typeface="Times New Roman" pitchFamily="18" charset="0"/>
                        <a:ea typeface="Times New Roman"/>
                        <a:cs typeface="Times New Roman" pitchFamily="18" charset="0"/>
                      </a:endParaRPr>
                    </a:p>
                  </a:txBody>
                  <a:tcPr marL="22291" marR="22291" marT="0" marB="0">
                    <a:noFill/>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ru-RU" sz="1250" b="0" dirty="0" smtClean="0">
                          <a:solidFill>
                            <a:schemeClr val="tx1"/>
                          </a:solidFill>
                          <a:effectLst/>
                          <a:latin typeface="Times New Roman" pitchFamily="18" charset="0"/>
                          <a:cs typeface="Times New Roman" pitchFamily="18" charset="0"/>
                        </a:rPr>
                        <a:t>чел.</a:t>
                      </a:r>
                      <a:endParaRPr lang="ru-RU" sz="1250" b="0" dirty="0" smtClean="0">
                        <a:solidFill>
                          <a:schemeClr val="tx1"/>
                        </a:solidFill>
                        <a:effectLst/>
                        <a:latin typeface="Times New Roman" pitchFamily="18" charset="0"/>
                        <a:ea typeface="Times New Roman"/>
                        <a:cs typeface="Times New Roman" pitchFamily="18" charset="0"/>
                      </a:endParaRPr>
                    </a:p>
                    <a:p>
                      <a:pPr algn="ctr">
                        <a:lnSpc>
                          <a:spcPct val="115000"/>
                        </a:lnSpc>
                        <a:spcAft>
                          <a:spcPts val="0"/>
                        </a:spcAft>
                      </a:pPr>
                      <a:endParaRPr lang="ru-RU" sz="1250" b="0" dirty="0">
                        <a:solidFill>
                          <a:schemeClr val="tx1"/>
                        </a:solidFill>
                        <a:effectLst/>
                        <a:latin typeface="Times New Roman" pitchFamily="18" charset="0"/>
                        <a:ea typeface="Times New Roman"/>
                        <a:cs typeface="Times New Roman" pitchFamily="18" charset="0"/>
                      </a:endParaRPr>
                    </a:p>
                  </a:txBody>
                  <a:tcPr marL="22291" marR="22291" marT="0" marB="0" anchor="ctr">
                    <a:noFill/>
                  </a:tcPr>
                </a:tc>
                <a:tc>
                  <a:txBody>
                    <a:bodyPr/>
                    <a:lstStyle/>
                    <a:p>
                      <a:pPr algn="ctr">
                        <a:lnSpc>
                          <a:spcPct val="115000"/>
                        </a:lnSpc>
                        <a:spcAft>
                          <a:spcPts val="0"/>
                        </a:spcAft>
                      </a:pPr>
                      <a:r>
                        <a:rPr lang="ru-RU" sz="1250" b="0" dirty="0" smtClean="0">
                          <a:solidFill>
                            <a:schemeClr val="tx1"/>
                          </a:solidFill>
                          <a:effectLst/>
                          <a:latin typeface="Times New Roman" pitchFamily="18" charset="0"/>
                          <a:cs typeface="Times New Roman" pitchFamily="18" charset="0"/>
                        </a:rPr>
                        <a:t>304</a:t>
                      </a:r>
                      <a:endParaRPr lang="ru-RU" sz="1250" b="0" dirty="0">
                        <a:solidFill>
                          <a:schemeClr val="tx1"/>
                        </a:solidFill>
                        <a:effectLst/>
                        <a:latin typeface="Times New Roman" pitchFamily="18" charset="0"/>
                        <a:ea typeface="Times New Roman"/>
                        <a:cs typeface="Times New Roman" pitchFamily="18" charset="0"/>
                      </a:endParaRPr>
                    </a:p>
                  </a:txBody>
                  <a:tcPr marL="22291" marR="22291" marT="0" marB="0" anchor="ctr">
                    <a:noFill/>
                  </a:tcPr>
                </a:tc>
              </a:tr>
              <a:tr h="399138">
                <a:tc>
                  <a:txBody>
                    <a:bodyPr/>
                    <a:lstStyle/>
                    <a:p>
                      <a:pPr algn="just">
                        <a:lnSpc>
                          <a:spcPct val="115000"/>
                        </a:lnSpc>
                        <a:spcAft>
                          <a:spcPts val="0"/>
                        </a:spcAft>
                      </a:pPr>
                      <a:r>
                        <a:rPr lang="ru-RU" sz="1250" b="0" dirty="0" smtClean="0">
                          <a:solidFill>
                            <a:schemeClr val="tx1"/>
                          </a:solidFill>
                          <a:effectLst/>
                          <a:latin typeface="Times New Roman" pitchFamily="18" charset="0"/>
                          <a:cs typeface="Times New Roman" pitchFamily="18" charset="0"/>
                        </a:rPr>
                        <a:t>Доля выпускников общеобразовательных организаций, не сдавших единый государственный экзамен, в общей численности выпускников общеобразовательных организаций</a:t>
                      </a:r>
                      <a:endParaRPr lang="ru-RU" sz="1250" b="0" dirty="0">
                        <a:solidFill>
                          <a:schemeClr val="tx1"/>
                        </a:solidFill>
                        <a:effectLst/>
                        <a:latin typeface="Times New Roman" pitchFamily="18" charset="0"/>
                        <a:ea typeface="Times New Roman"/>
                        <a:cs typeface="Times New Roman" pitchFamily="18" charset="0"/>
                      </a:endParaRPr>
                    </a:p>
                  </a:txBody>
                  <a:tcPr marL="22291" marR="22291" marT="0" marB="0">
                    <a:noFill/>
                  </a:tcPr>
                </a:tc>
                <a:tc>
                  <a:txBody>
                    <a:bodyPr/>
                    <a:lstStyle/>
                    <a:p>
                      <a:pPr algn="ctr">
                        <a:lnSpc>
                          <a:spcPct val="115000"/>
                        </a:lnSpc>
                        <a:spcAft>
                          <a:spcPts val="0"/>
                        </a:spcAft>
                      </a:pPr>
                      <a:r>
                        <a:rPr lang="ru-RU" sz="1250" b="0" dirty="0" smtClean="0">
                          <a:solidFill>
                            <a:schemeClr val="tx1"/>
                          </a:solidFill>
                          <a:effectLst/>
                          <a:latin typeface="Times New Roman" pitchFamily="18" charset="0"/>
                          <a:cs typeface="Times New Roman" pitchFamily="18" charset="0"/>
                        </a:rPr>
                        <a:t>%</a:t>
                      </a:r>
                      <a:endParaRPr lang="ru-RU" sz="1250" b="0" dirty="0">
                        <a:solidFill>
                          <a:schemeClr val="tx1"/>
                        </a:solidFill>
                        <a:effectLst/>
                        <a:latin typeface="Times New Roman" pitchFamily="18" charset="0"/>
                        <a:ea typeface="Times New Roman"/>
                        <a:cs typeface="Times New Roman" pitchFamily="18" charset="0"/>
                      </a:endParaRPr>
                    </a:p>
                  </a:txBody>
                  <a:tcPr marL="22291" marR="22291" marT="0" marB="0" anchor="ctr">
                    <a:noFill/>
                  </a:tcPr>
                </a:tc>
                <a:tc>
                  <a:txBody>
                    <a:bodyPr/>
                    <a:lstStyle/>
                    <a:p>
                      <a:pPr algn="ctr">
                        <a:lnSpc>
                          <a:spcPct val="115000"/>
                        </a:lnSpc>
                        <a:spcAft>
                          <a:spcPts val="0"/>
                        </a:spcAft>
                      </a:pPr>
                      <a:r>
                        <a:rPr lang="ru-RU" sz="1250" b="0" dirty="0" smtClean="0">
                          <a:solidFill>
                            <a:schemeClr val="tx1"/>
                          </a:solidFill>
                          <a:effectLst/>
                          <a:latin typeface="Times New Roman" pitchFamily="18" charset="0"/>
                          <a:cs typeface="Times New Roman" pitchFamily="18" charset="0"/>
                        </a:rPr>
                        <a:t>0</a:t>
                      </a:r>
                      <a:endParaRPr lang="ru-RU" sz="1250" b="0" dirty="0">
                        <a:solidFill>
                          <a:schemeClr val="tx1"/>
                        </a:solidFill>
                        <a:effectLst/>
                        <a:latin typeface="Times New Roman" pitchFamily="18" charset="0"/>
                        <a:ea typeface="Times New Roman"/>
                        <a:cs typeface="Times New Roman" pitchFamily="18" charset="0"/>
                      </a:endParaRPr>
                    </a:p>
                  </a:txBody>
                  <a:tcPr marL="22291" marR="22291" marT="0" marB="0" anchor="ctr">
                    <a:noFill/>
                  </a:tcPr>
                </a:tc>
              </a:tr>
              <a:tr h="377395">
                <a:tc>
                  <a:txBody>
                    <a:bodyPr/>
                    <a:lstStyle/>
                    <a:p>
                      <a:pPr algn="just">
                        <a:lnSpc>
                          <a:spcPct val="115000"/>
                        </a:lnSpc>
                        <a:spcAft>
                          <a:spcPts val="0"/>
                        </a:spcAft>
                      </a:pPr>
                      <a:r>
                        <a:rPr lang="ru-RU" sz="1250" b="0" dirty="0" smtClean="0">
                          <a:solidFill>
                            <a:schemeClr val="tx1"/>
                          </a:solidFill>
                          <a:latin typeface="Times New Roman" pitchFamily="18" charset="0"/>
                          <a:ea typeface="Times New Roman"/>
                          <a:cs typeface="Times New Roman" pitchFamily="18" charset="0"/>
                        </a:rPr>
                        <a:t>Открытие </a:t>
                      </a:r>
                      <a:r>
                        <a:rPr lang="ru-RU" sz="1250" b="0" dirty="0">
                          <a:solidFill>
                            <a:schemeClr val="tx1"/>
                          </a:solidFill>
                          <a:latin typeface="Times New Roman" pitchFamily="18" charset="0"/>
                          <a:ea typeface="Times New Roman"/>
                          <a:cs typeface="Times New Roman" pitchFamily="18" charset="0"/>
                        </a:rPr>
                        <a:t>спортивных кружков и секций для работы с детьми в спортивных клубах учреждений дополнительного образования</a:t>
                      </a:r>
                    </a:p>
                  </a:txBody>
                  <a:tcPr marL="68580" marR="68580" marT="0" marB="0">
                    <a:noFill/>
                  </a:tcPr>
                </a:tc>
                <a:tc>
                  <a:txBody>
                    <a:bodyPr/>
                    <a:lstStyle/>
                    <a:p>
                      <a:pPr algn="ctr">
                        <a:lnSpc>
                          <a:spcPct val="115000"/>
                        </a:lnSpc>
                        <a:spcAft>
                          <a:spcPts val="0"/>
                        </a:spcAft>
                      </a:pPr>
                      <a:r>
                        <a:rPr lang="ru-RU" sz="1250" b="0" dirty="0">
                          <a:solidFill>
                            <a:schemeClr val="tx1"/>
                          </a:solidFill>
                          <a:latin typeface="Times New Roman" pitchFamily="18" charset="0"/>
                          <a:ea typeface="Times New Roman"/>
                          <a:cs typeface="Times New Roman" pitchFamily="18" charset="0"/>
                        </a:rPr>
                        <a:t>ед.</a:t>
                      </a:r>
                    </a:p>
                  </a:txBody>
                  <a:tcPr marL="68580" marR="68580" marT="0" marB="0">
                    <a:noFill/>
                  </a:tcPr>
                </a:tc>
                <a:tc>
                  <a:txBody>
                    <a:bodyPr/>
                    <a:lstStyle/>
                    <a:p>
                      <a:pPr algn="ctr">
                        <a:lnSpc>
                          <a:spcPct val="115000"/>
                        </a:lnSpc>
                        <a:spcAft>
                          <a:spcPts val="0"/>
                        </a:spcAft>
                      </a:pPr>
                      <a:r>
                        <a:rPr lang="ru-RU" sz="1250" b="0" dirty="0">
                          <a:solidFill>
                            <a:schemeClr val="tx1"/>
                          </a:solidFill>
                          <a:latin typeface="Times New Roman" pitchFamily="18" charset="0"/>
                          <a:ea typeface="Arial Unicode MS"/>
                          <a:cs typeface="Times New Roman" pitchFamily="18" charset="0"/>
                        </a:rPr>
                        <a:t>18</a:t>
                      </a:r>
                      <a:endParaRPr lang="ru-RU" sz="1250" b="0" dirty="0">
                        <a:solidFill>
                          <a:schemeClr val="tx1"/>
                        </a:solidFill>
                        <a:latin typeface="Times New Roman" pitchFamily="18" charset="0"/>
                        <a:ea typeface="Times New Roman"/>
                        <a:cs typeface="Times New Roman" pitchFamily="18" charset="0"/>
                      </a:endParaRPr>
                    </a:p>
                  </a:txBody>
                  <a:tcPr marL="68580" marR="68580" marT="0" marB="0">
                    <a:noFill/>
                  </a:tcPr>
                </a:tc>
              </a:tr>
              <a:tr h="377395">
                <a:tc>
                  <a:txBody>
                    <a:bodyPr/>
                    <a:lstStyle/>
                    <a:p>
                      <a:pPr marL="0" indent="449580" algn="just" defTabSz="914400" rtl="0" eaLnBrk="1" latinLnBrk="0" hangingPunct="1">
                        <a:lnSpc>
                          <a:spcPct val="115000"/>
                        </a:lnSpc>
                        <a:spcAft>
                          <a:spcPts val="0"/>
                        </a:spcAft>
                      </a:pPr>
                      <a:r>
                        <a:rPr lang="ru-RU" sz="1250" b="0" kern="1200" dirty="0" smtClean="0">
                          <a:solidFill>
                            <a:schemeClr val="tx1"/>
                          </a:solidFill>
                          <a:latin typeface="Times New Roman" pitchFamily="18" charset="0"/>
                          <a:ea typeface="Times New Roman"/>
                          <a:cs typeface="Times New Roman" pitchFamily="18" charset="0"/>
                        </a:rPr>
                        <a:t>Привлечение учащихся к регулярному занятию в секциях спортивных клубов учреждений дополнительного образования</a:t>
                      </a:r>
                    </a:p>
                    <a:p>
                      <a:pPr marL="0" indent="449580" algn="just" defTabSz="914400" rtl="0" eaLnBrk="1" latinLnBrk="0" hangingPunct="1">
                        <a:lnSpc>
                          <a:spcPct val="115000"/>
                        </a:lnSpc>
                        <a:spcAft>
                          <a:spcPts val="0"/>
                        </a:spcAft>
                      </a:pPr>
                      <a:endParaRPr lang="ru-RU" sz="1250" b="0" kern="1200" dirty="0">
                        <a:solidFill>
                          <a:schemeClr val="tx1"/>
                        </a:solidFill>
                        <a:latin typeface="Times New Roman" pitchFamily="18" charset="0"/>
                        <a:ea typeface="Times New Roman"/>
                        <a:cs typeface="Times New Roman" pitchFamily="18" charset="0"/>
                      </a:endParaRPr>
                    </a:p>
                  </a:txBody>
                  <a:tcPr marL="68580" marR="68580" marT="0" marB="0">
                    <a:noFill/>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ru-RU" sz="1250" b="0" kern="100" baseline="0" dirty="0" smtClean="0">
                          <a:solidFill>
                            <a:schemeClr val="tx1"/>
                          </a:solidFill>
                          <a:effectLst/>
                          <a:latin typeface="Times New Roman" pitchFamily="18" charset="0"/>
                          <a:cs typeface="Times New Roman" pitchFamily="18" charset="0"/>
                        </a:rPr>
                        <a:t>чел.</a:t>
                      </a:r>
                      <a:endParaRPr lang="ru-RU" sz="1250" b="0" kern="100" baseline="0" dirty="0" smtClean="0">
                        <a:solidFill>
                          <a:schemeClr val="tx1"/>
                        </a:solidFill>
                        <a:effectLst/>
                        <a:latin typeface="Times New Roman" pitchFamily="18" charset="0"/>
                        <a:ea typeface="Times New Roman"/>
                        <a:cs typeface="Times New Roman" pitchFamily="18" charset="0"/>
                      </a:endParaRPr>
                    </a:p>
                  </a:txBody>
                  <a:tcPr marL="68580" marR="68580" marT="0" marB="0">
                    <a:noFill/>
                  </a:tcPr>
                </a:tc>
                <a:tc>
                  <a:txBody>
                    <a:bodyPr/>
                    <a:lstStyle/>
                    <a:p>
                      <a:pPr algn="ctr">
                        <a:lnSpc>
                          <a:spcPct val="115000"/>
                        </a:lnSpc>
                        <a:spcAft>
                          <a:spcPts val="0"/>
                        </a:spcAft>
                      </a:pPr>
                      <a:r>
                        <a:rPr lang="ru-RU" sz="1250" b="0" kern="100" baseline="0" dirty="0" smtClean="0">
                          <a:solidFill>
                            <a:schemeClr val="tx1"/>
                          </a:solidFill>
                          <a:latin typeface="Times New Roman" pitchFamily="18" charset="0"/>
                          <a:ea typeface="Times New Roman"/>
                          <a:cs typeface="Times New Roman" pitchFamily="18" charset="0"/>
                        </a:rPr>
                        <a:t>316</a:t>
                      </a:r>
                      <a:endParaRPr lang="ru-RU" sz="1250" b="0" kern="100" baseline="0" dirty="0">
                        <a:solidFill>
                          <a:schemeClr val="tx1"/>
                        </a:solidFill>
                        <a:latin typeface="Times New Roman" pitchFamily="18" charset="0"/>
                        <a:ea typeface="Times New Roman"/>
                        <a:cs typeface="Times New Roman" pitchFamily="18" charset="0"/>
                      </a:endParaRPr>
                    </a:p>
                  </a:txBody>
                  <a:tcPr marL="68580" marR="68580" marT="0" marB="0">
                    <a:noFill/>
                  </a:tcPr>
                </a:tc>
              </a:tr>
            </a:tbl>
          </a:graphicData>
        </a:graphic>
      </p:graphicFrame>
      <p:sp>
        <p:nvSpPr>
          <p:cNvPr id="3" name="Номер слайда 2"/>
          <p:cNvSpPr>
            <a:spLocks noGrp="1"/>
          </p:cNvSpPr>
          <p:nvPr>
            <p:ph type="sldNum" sz="quarter" idx="12"/>
          </p:nvPr>
        </p:nvSpPr>
        <p:spPr>
          <a:xfrm>
            <a:off x="4754880" y="6407945"/>
            <a:ext cx="396240" cy="365125"/>
          </a:xfrm>
        </p:spPr>
        <p:txBody>
          <a:bodyPr/>
          <a:lstStyle/>
          <a:p>
            <a:fld id="{DCD830A9-5F17-466D-9E40-1E5E06F64CC0}" type="slidenum">
              <a:rPr lang="ru-RU" smtClean="0"/>
              <a:pPr/>
              <a:t>32</a:t>
            </a:fld>
            <a:endParaRPr lang="ru-RU" dirty="0"/>
          </a:p>
        </p:txBody>
      </p:sp>
    </p:spTree>
    <p:extLst>
      <p:ext uri="{BB962C8B-B14F-4D97-AF65-F5344CB8AC3E}">
        <p14:creationId xmlns:p14="http://schemas.microsoft.com/office/powerpoint/2010/main" val="270487265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3145314428"/>
              </p:ext>
            </p:extLst>
          </p:nvPr>
        </p:nvGraphicFramePr>
        <p:xfrm>
          <a:off x="622903" y="1357300"/>
          <a:ext cx="8814979" cy="5099363"/>
        </p:xfrm>
        <a:graphic>
          <a:graphicData uri="http://schemas.openxmlformats.org/drawingml/2006/table">
            <a:tbl>
              <a:tblPr firstRow="1" firstCol="1" bandRow="1">
                <a:tableStyleId>{5940675A-B579-460E-94D1-54222C63F5DA}</a:tableStyleId>
              </a:tblPr>
              <a:tblGrid>
                <a:gridCol w="8814979"/>
              </a:tblGrid>
              <a:tr h="214312">
                <a:tc>
                  <a:txBody>
                    <a:bodyPr/>
                    <a:lstStyle/>
                    <a:p>
                      <a:pPr marL="342900" indent="-342900" algn="ctr">
                        <a:lnSpc>
                          <a:spcPct val="115000"/>
                        </a:lnSpc>
                        <a:spcAft>
                          <a:spcPts val="0"/>
                        </a:spcAft>
                        <a:buAutoNum type="arabicParenR"/>
                      </a:pPr>
                      <a:r>
                        <a:rPr lang="ru-RU" sz="1300" b="1" i="0" dirty="0" smtClean="0">
                          <a:solidFill>
                            <a:schemeClr val="tx1"/>
                          </a:solidFill>
                          <a:effectLst/>
                          <a:latin typeface="Times New Roman" pitchFamily="18" charset="0"/>
                          <a:cs typeface="Times New Roman" pitchFamily="18" charset="0"/>
                        </a:rPr>
                        <a:t>Подпрограмма </a:t>
                      </a:r>
                      <a:r>
                        <a:rPr lang="ru-RU" sz="1300" b="1" i="0" dirty="0">
                          <a:solidFill>
                            <a:schemeClr val="tx1"/>
                          </a:solidFill>
                          <a:effectLst/>
                          <a:latin typeface="Times New Roman" pitchFamily="18" charset="0"/>
                          <a:cs typeface="Times New Roman" pitchFamily="18" charset="0"/>
                        </a:rPr>
                        <a:t>«Обеспечение жильем детей-сирот и детей, оставшихся без попечения </a:t>
                      </a:r>
                      <a:r>
                        <a:rPr lang="ru-RU" sz="1300" b="1" i="0" dirty="0" smtClean="0">
                          <a:solidFill>
                            <a:schemeClr val="tx1"/>
                          </a:solidFill>
                          <a:effectLst/>
                          <a:latin typeface="Times New Roman" pitchFamily="18" charset="0"/>
                          <a:cs typeface="Times New Roman" pitchFamily="18" charset="0"/>
                        </a:rPr>
                        <a:t>родителей»                                 – 69,4 млн</a:t>
                      </a:r>
                      <a:r>
                        <a:rPr lang="ru-RU" sz="1300" b="1" i="0" dirty="0">
                          <a:solidFill>
                            <a:schemeClr val="tx1"/>
                          </a:solidFill>
                          <a:effectLst/>
                          <a:latin typeface="Times New Roman" pitchFamily="18" charset="0"/>
                          <a:cs typeface="Times New Roman" pitchFamily="18" charset="0"/>
                        </a:rPr>
                        <a:t>. руб</a:t>
                      </a:r>
                      <a:r>
                        <a:rPr lang="ru-RU" sz="1300" b="1" i="0" dirty="0" smtClean="0">
                          <a:solidFill>
                            <a:schemeClr val="tx1"/>
                          </a:solidFill>
                          <a:effectLst/>
                          <a:latin typeface="Times New Roman" pitchFamily="18" charset="0"/>
                          <a:cs typeface="Times New Roman" pitchFamily="18" charset="0"/>
                        </a:rPr>
                        <a:t>.   </a:t>
                      </a:r>
                      <a:r>
                        <a:rPr lang="ru-RU" sz="1300" b="1" i="0" baseline="0" dirty="0" smtClean="0">
                          <a:solidFill>
                            <a:schemeClr val="tx1"/>
                          </a:solidFill>
                          <a:effectLst/>
                          <a:latin typeface="Times New Roman" pitchFamily="18" charset="0"/>
                          <a:cs typeface="Times New Roman" pitchFamily="18" charset="0"/>
                        </a:rPr>
                        <a:t>  </a:t>
                      </a:r>
                      <a:r>
                        <a:rPr lang="ru-RU" sz="1300" b="1" i="0" dirty="0" smtClean="0">
                          <a:solidFill>
                            <a:schemeClr val="tx1"/>
                          </a:solidFill>
                          <a:effectLst/>
                          <a:latin typeface="Times New Roman" pitchFamily="18" charset="0"/>
                          <a:cs typeface="Times New Roman" pitchFamily="18" charset="0"/>
                        </a:rPr>
                        <a:t>  </a:t>
                      </a:r>
                      <a:endParaRPr lang="ru-RU" sz="1300" b="1" i="0" dirty="0">
                        <a:solidFill>
                          <a:schemeClr val="tx1"/>
                        </a:solidFill>
                        <a:effectLst/>
                        <a:latin typeface="Times New Roman" pitchFamily="18" charset="0"/>
                        <a:ea typeface="Arial"/>
                        <a:cs typeface="Times New Roman" pitchFamily="18" charset="0"/>
                      </a:endParaRPr>
                    </a:p>
                  </a:txBody>
                  <a:tcPr marL="56763" marR="56763" marT="0" marB="0"/>
                </a:tc>
              </a:tr>
              <a:tr h="214314">
                <a:tc>
                  <a:txBody>
                    <a:bodyPr/>
                    <a:lstStyle/>
                    <a:p>
                      <a:pPr algn="just">
                        <a:lnSpc>
                          <a:spcPct val="115000"/>
                        </a:lnSpc>
                        <a:spcAft>
                          <a:spcPts val="0"/>
                        </a:spcAft>
                        <a:buClr>
                          <a:srgbClr val="C00000"/>
                        </a:buClr>
                        <a:buFont typeface="Wingdings" pitchFamily="2" charset="2"/>
                        <a:buChar char="Ø"/>
                      </a:pPr>
                      <a:r>
                        <a:rPr lang="ru-RU" sz="1300" i="0" dirty="0" smtClean="0">
                          <a:solidFill>
                            <a:schemeClr val="tx1"/>
                          </a:solidFill>
                          <a:effectLst/>
                          <a:latin typeface="Times New Roman" pitchFamily="18" charset="0"/>
                          <a:cs typeface="Times New Roman" pitchFamily="18" charset="0"/>
                        </a:rPr>
                        <a:t>  приобретено в муниципальную собственность</a:t>
                      </a:r>
                      <a:r>
                        <a:rPr lang="ru-RU" sz="1300" i="0" baseline="0" dirty="0" smtClean="0">
                          <a:solidFill>
                            <a:schemeClr val="tx1"/>
                          </a:solidFill>
                          <a:effectLst/>
                          <a:latin typeface="Times New Roman" pitchFamily="18" charset="0"/>
                          <a:cs typeface="Times New Roman" pitchFamily="18" charset="0"/>
                        </a:rPr>
                        <a:t>  52 жилых помещения для </a:t>
                      </a:r>
                      <a:r>
                        <a:rPr lang="ru-RU" sz="1300" i="0" dirty="0" smtClean="0">
                          <a:solidFill>
                            <a:schemeClr val="tx1"/>
                          </a:solidFill>
                          <a:effectLst/>
                          <a:latin typeface="Times New Roman" pitchFamily="18" charset="0"/>
                          <a:cs typeface="Times New Roman" pitchFamily="18" charset="0"/>
                        </a:rPr>
                        <a:t>обеспечения жильем 52 чел. из числа детей-сирот и детей, оставшихся без попечения родителей</a:t>
                      </a:r>
                      <a:endParaRPr lang="ru-RU" sz="1300" i="0" dirty="0">
                        <a:solidFill>
                          <a:schemeClr val="tx1"/>
                        </a:solidFill>
                        <a:effectLst/>
                        <a:latin typeface="Times New Roman" pitchFamily="18" charset="0"/>
                        <a:ea typeface="Arial"/>
                        <a:cs typeface="Times New Roman" pitchFamily="18" charset="0"/>
                      </a:endParaRPr>
                    </a:p>
                  </a:txBody>
                  <a:tcPr marL="56763" marR="56763" marT="0" marB="0"/>
                </a:tc>
              </a:tr>
              <a:tr h="258702">
                <a:tc>
                  <a:txBody>
                    <a:bodyPr/>
                    <a:lstStyle/>
                    <a:p>
                      <a:pPr algn="ctr">
                        <a:lnSpc>
                          <a:spcPct val="115000"/>
                        </a:lnSpc>
                        <a:spcAft>
                          <a:spcPts val="0"/>
                        </a:spcAft>
                      </a:pPr>
                      <a:r>
                        <a:rPr lang="ru-RU" sz="1300" b="1" i="0" dirty="0">
                          <a:solidFill>
                            <a:schemeClr val="tx1"/>
                          </a:solidFill>
                          <a:effectLst/>
                          <a:latin typeface="Times New Roman" pitchFamily="18" charset="0"/>
                          <a:cs typeface="Times New Roman" pitchFamily="18" charset="0"/>
                        </a:rPr>
                        <a:t>2)  </a:t>
                      </a:r>
                      <a:r>
                        <a:rPr lang="ru-RU" sz="1300" b="1" i="0" dirty="0" smtClean="0">
                          <a:solidFill>
                            <a:schemeClr val="tx1"/>
                          </a:solidFill>
                          <a:effectLst/>
                          <a:latin typeface="Times New Roman" pitchFamily="18" charset="0"/>
                          <a:cs typeface="Times New Roman" pitchFamily="18" charset="0"/>
                        </a:rPr>
                        <a:t>Подпрограмма  </a:t>
                      </a:r>
                      <a:r>
                        <a:rPr lang="ru-RU" sz="1300" b="1" i="0" dirty="0">
                          <a:solidFill>
                            <a:schemeClr val="tx1"/>
                          </a:solidFill>
                          <a:effectLst/>
                          <a:latin typeface="Times New Roman" pitchFamily="18" charset="0"/>
                          <a:cs typeface="Times New Roman" pitchFamily="18" charset="0"/>
                        </a:rPr>
                        <a:t>«Доступная среда в муниципальном образовании Кавказский район» – </a:t>
                      </a:r>
                      <a:r>
                        <a:rPr lang="ru-RU" sz="1300" b="1" i="0" dirty="0" smtClean="0">
                          <a:solidFill>
                            <a:schemeClr val="tx1"/>
                          </a:solidFill>
                          <a:effectLst/>
                          <a:latin typeface="Times New Roman" pitchFamily="18" charset="0"/>
                          <a:cs typeface="Times New Roman" pitchFamily="18" charset="0"/>
                        </a:rPr>
                        <a:t>2,2 </a:t>
                      </a:r>
                      <a:r>
                        <a:rPr lang="ru-RU" sz="1300" b="1" i="0" dirty="0">
                          <a:solidFill>
                            <a:schemeClr val="tx1"/>
                          </a:solidFill>
                          <a:effectLst/>
                          <a:latin typeface="Times New Roman" pitchFamily="18" charset="0"/>
                          <a:cs typeface="Times New Roman" pitchFamily="18" charset="0"/>
                        </a:rPr>
                        <a:t>млн. </a:t>
                      </a:r>
                      <a:r>
                        <a:rPr lang="ru-RU" sz="1300" b="1" i="0" dirty="0" smtClean="0">
                          <a:solidFill>
                            <a:schemeClr val="tx1"/>
                          </a:solidFill>
                          <a:effectLst/>
                          <a:latin typeface="Times New Roman" pitchFamily="18" charset="0"/>
                          <a:cs typeface="Times New Roman" pitchFamily="18" charset="0"/>
                        </a:rPr>
                        <a:t>руб.</a:t>
                      </a:r>
                      <a:endParaRPr lang="ru-RU" sz="1300" b="1" i="0" dirty="0">
                        <a:solidFill>
                          <a:schemeClr val="tx1"/>
                        </a:solidFill>
                        <a:effectLst/>
                        <a:latin typeface="Times New Roman" pitchFamily="18" charset="0"/>
                        <a:ea typeface="Arial"/>
                        <a:cs typeface="Times New Roman" pitchFamily="18" charset="0"/>
                      </a:endParaRPr>
                    </a:p>
                  </a:txBody>
                  <a:tcPr marL="56763" marR="56763" marT="0" marB="0"/>
                </a:tc>
              </a:tr>
              <a:tr h="714380">
                <a:tc>
                  <a:txBody>
                    <a:bodyPr/>
                    <a:lstStyle/>
                    <a:p>
                      <a:pPr marL="0" marR="0" indent="0" algn="just" defTabSz="914400" rtl="0" eaLnBrk="1" fontAlgn="auto" latinLnBrk="0" hangingPunct="1">
                        <a:lnSpc>
                          <a:spcPct val="115000"/>
                        </a:lnSpc>
                        <a:spcBef>
                          <a:spcPts val="0"/>
                        </a:spcBef>
                        <a:spcAft>
                          <a:spcPts val="0"/>
                        </a:spcAft>
                        <a:buClr>
                          <a:srgbClr val="C00000"/>
                        </a:buClr>
                        <a:buSzTx/>
                        <a:buFont typeface="Wingdings" pitchFamily="2" charset="2"/>
                        <a:buChar char="Ø"/>
                        <a:tabLst/>
                        <a:defRPr/>
                      </a:pPr>
                      <a:r>
                        <a:rPr lang="ru-RU" sz="1300" i="0" dirty="0" smtClean="0">
                          <a:solidFill>
                            <a:schemeClr val="tx1"/>
                          </a:solidFill>
                          <a:effectLst/>
                          <a:latin typeface="Times New Roman" pitchFamily="18" charset="0"/>
                          <a:cs typeface="Times New Roman" pitchFamily="18" charset="0"/>
                        </a:rPr>
                        <a:t>  в  целях  обеспечения беспрепятственного доступа инвалидов и других маломобильных групп населения к муниципальным учреждениям Кавказского района оснащено пандусами и специальным оборудованием 96 % образовательных учреждений,  30% учреждений культуры и 43 % спортивных учреждений района  </a:t>
                      </a:r>
                      <a:endParaRPr lang="ru-RU" sz="1300" i="0" dirty="0" smtClean="0">
                        <a:solidFill>
                          <a:schemeClr val="tx1"/>
                        </a:solidFill>
                        <a:effectLst/>
                        <a:latin typeface="Times New Roman" pitchFamily="18" charset="0"/>
                        <a:ea typeface="Arial"/>
                        <a:cs typeface="Times New Roman" pitchFamily="18" charset="0"/>
                      </a:endParaRPr>
                    </a:p>
                  </a:txBody>
                  <a:tcPr marL="56763" marR="56763" marT="0" marB="0"/>
                </a:tc>
              </a:tr>
              <a:tr h="443794">
                <a:tc>
                  <a:txBody>
                    <a:bodyPr/>
                    <a:lstStyle/>
                    <a:p>
                      <a:pPr algn="ctr">
                        <a:lnSpc>
                          <a:spcPct val="115000"/>
                        </a:lnSpc>
                        <a:spcAft>
                          <a:spcPts val="0"/>
                        </a:spcAft>
                      </a:pPr>
                      <a:r>
                        <a:rPr lang="ru-RU" sz="1300" b="1" i="0" dirty="0">
                          <a:solidFill>
                            <a:schemeClr val="tx1"/>
                          </a:solidFill>
                          <a:effectLst/>
                          <a:latin typeface="Times New Roman" pitchFamily="18" charset="0"/>
                          <a:cs typeface="Times New Roman" pitchFamily="18" charset="0"/>
                        </a:rPr>
                        <a:t>3) </a:t>
                      </a:r>
                      <a:r>
                        <a:rPr lang="ru-RU" sz="1300" b="1" i="0" dirty="0" smtClean="0">
                          <a:solidFill>
                            <a:schemeClr val="tx1"/>
                          </a:solidFill>
                          <a:effectLst/>
                          <a:latin typeface="Times New Roman" pitchFamily="18" charset="0"/>
                          <a:cs typeface="Times New Roman" pitchFamily="18" charset="0"/>
                        </a:rPr>
                        <a:t>Подпрограмма </a:t>
                      </a:r>
                      <a:r>
                        <a:rPr lang="ru-RU" sz="1300" b="1" i="0" dirty="0">
                          <a:solidFill>
                            <a:schemeClr val="tx1"/>
                          </a:solidFill>
                          <a:effectLst/>
                          <a:latin typeface="Times New Roman" pitchFamily="18" charset="0"/>
                          <a:cs typeface="Times New Roman" pitchFamily="18" charset="0"/>
                        </a:rPr>
                        <a:t>«Дополнительное материальное обеспечение лиц, замещавших   муниципальные должности и должности муниципальной службы в муниципальном образовании Кавказский район» - </a:t>
                      </a:r>
                      <a:r>
                        <a:rPr lang="ru-RU" sz="1300" b="1" i="0" dirty="0" smtClean="0">
                          <a:solidFill>
                            <a:schemeClr val="tx1"/>
                          </a:solidFill>
                          <a:effectLst/>
                          <a:latin typeface="Times New Roman" pitchFamily="18" charset="0"/>
                          <a:cs typeface="Times New Roman" pitchFamily="18" charset="0"/>
                        </a:rPr>
                        <a:t>2,4 </a:t>
                      </a:r>
                      <a:r>
                        <a:rPr lang="ru-RU" sz="1300" b="1" i="0" dirty="0">
                          <a:solidFill>
                            <a:schemeClr val="tx1"/>
                          </a:solidFill>
                          <a:effectLst/>
                          <a:latin typeface="Times New Roman" pitchFamily="18" charset="0"/>
                          <a:cs typeface="Times New Roman" pitchFamily="18" charset="0"/>
                        </a:rPr>
                        <a:t>млн. </a:t>
                      </a:r>
                      <a:r>
                        <a:rPr lang="ru-RU" sz="1300" b="1" i="0" dirty="0" smtClean="0">
                          <a:solidFill>
                            <a:schemeClr val="tx1"/>
                          </a:solidFill>
                          <a:effectLst/>
                          <a:latin typeface="Times New Roman" pitchFamily="18" charset="0"/>
                          <a:cs typeface="Times New Roman" pitchFamily="18" charset="0"/>
                        </a:rPr>
                        <a:t>руб.</a:t>
                      </a:r>
                      <a:r>
                        <a:rPr lang="ru-RU" sz="1300" b="1" i="0" baseline="0" dirty="0" smtClean="0">
                          <a:solidFill>
                            <a:schemeClr val="tx1"/>
                          </a:solidFill>
                          <a:effectLst/>
                          <a:latin typeface="Times New Roman" pitchFamily="18" charset="0"/>
                          <a:cs typeface="Times New Roman" pitchFamily="18" charset="0"/>
                        </a:rPr>
                        <a:t>                               </a:t>
                      </a:r>
                      <a:endParaRPr lang="ru-RU" sz="1300" b="1" i="0" dirty="0">
                        <a:solidFill>
                          <a:schemeClr val="tx1"/>
                        </a:solidFill>
                        <a:effectLst/>
                        <a:latin typeface="Times New Roman" pitchFamily="18" charset="0"/>
                        <a:ea typeface="Arial"/>
                        <a:cs typeface="Times New Roman" pitchFamily="18" charset="0"/>
                      </a:endParaRPr>
                    </a:p>
                  </a:txBody>
                  <a:tcPr marL="56763" marR="56763" marT="0" marB="0"/>
                </a:tc>
              </a:tr>
              <a:tr h="428628">
                <a:tc>
                  <a:txBody>
                    <a:bodyPr/>
                    <a:lstStyle/>
                    <a:p>
                      <a:pPr algn="just">
                        <a:lnSpc>
                          <a:spcPct val="115000"/>
                        </a:lnSpc>
                        <a:spcAft>
                          <a:spcPts val="0"/>
                        </a:spcAft>
                        <a:buClr>
                          <a:srgbClr val="C00000"/>
                        </a:buClr>
                        <a:buFont typeface="Wingdings" pitchFamily="2" charset="2"/>
                        <a:buChar char="Ø"/>
                      </a:pPr>
                      <a:r>
                        <a:rPr lang="ru-RU" sz="1300" i="0" dirty="0" smtClean="0">
                          <a:solidFill>
                            <a:schemeClr val="tx1"/>
                          </a:solidFill>
                          <a:effectLst/>
                          <a:latin typeface="Times New Roman" pitchFamily="18" charset="0"/>
                          <a:cs typeface="Times New Roman" pitchFamily="18" charset="0"/>
                        </a:rPr>
                        <a:t>  число пенсионеров муниципальной службы МО Кавказский район, получающих дополнительное материальное обеспечение к пенсии  в 2019 году составило 31  чел.</a:t>
                      </a:r>
                      <a:r>
                        <a:rPr lang="ru-RU" sz="1300" i="0" baseline="0" dirty="0" smtClean="0">
                          <a:solidFill>
                            <a:schemeClr val="tx1"/>
                          </a:solidFill>
                          <a:effectLst/>
                          <a:latin typeface="Times New Roman" pitchFamily="18" charset="0"/>
                          <a:cs typeface="Times New Roman" pitchFamily="18" charset="0"/>
                        </a:rPr>
                        <a:t> </a:t>
                      </a:r>
                      <a:endParaRPr lang="ru-RU" sz="1300" i="0" dirty="0">
                        <a:solidFill>
                          <a:schemeClr val="tx1"/>
                        </a:solidFill>
                        <a:effectLst/>
                        <a:latin typeface="Times New Roman" pitchFamily="18" charset="0"/>
                        <a:ea typeface="Arial"/>
                        <a:cs typeface="Times New Roman" pitchFamily="18" charset="0"/>
                      </a:endParaRPr>
                    </a:p>
                  </a:txBody>
                  <a:tcPr marL="56763" marR="56763" marT="0" marB="0"/>
                </a:tc>
              </a:tr>
              <a:tr h="374532">
                <a:tc>
                  <a:txBody>
                    <a:bodyPr/>
                    <a:lstStyle/>
                    <a:p>
                      <a:pPr algn="ctr">
                        <a:lnSpc>
                          <a:spcPct val="115000"/>
                        </a:lnSpc>
                        <a:spcAft>
                          <a:spcPts val="0"/>
                        </a:spcAft>
                      </a:pPr>
                      <a:r>
                        <a:rPr lang="ru-RU" sz="1300" b="1" i="0" dirty="0">
                          <a:solidFill>
                            <a:schemeClr val="tx1"/>
                          </a:solidFill>
                          <a:effectLst/>
                          <a:latin typeface="Times New Roman" pitchFamily="18" charset="0"/>
                          <a:cs typeface="Times New Roman" pitchFamily="18" charset="0"/>
                        </a:rPr>
                        <a:t>4) </a:t>
                      </a:r>
                      <a:r>
                        <a:rPr lang="ru-RU" sz="1300" b="1" i="0" dirty="0" smtClean="0">
                          <a:solidFill>
                            <a:schemeClr val="tx1"/>
                          </a:solidFill>
                          <a:effectLst/>
                          <a:latin typeface="Times New Roman" pitchFamily="18" charset="0"/>
                          <a:cs typeface="Times New Roman" pitchFamily="18" charset="0"/>
                        </a:rPr>
                        <a:t>Подпрограмма </a:t>
                      </a:r>
                      <a:r>
                        <a:rPr lang="ru-RU" sz="1300" b="1" i="0" dirty="0">
                          <a:solidFill>
                            <a:schemeClr val="tx1"/>
                          </a:solidFill>
                          <a:effectLst/>
                          <a:latin typeface="Times New Roman" pitchFamily="18" charset="0"/>
                          <a:cs typeface="Times New Roman" pitchFamily="18" charset="0"/>
                        </a:rPr>
                        <a:t>«Поддержка некоммерческой организации Совет ветеранов войны, труда, Вооруженных Сил и правоохранительных органов муниципального образования Кавказский район» - </a:t>
                      </a:r>
                      <a:r>
                        <a:rPr lang="ru-RU" sz="1300" b="1" i="0" dirty="0" smtClean="0">
                          <a:solidFill>
                            <a:schemeClr val="tx1"/>
                          </a:solidFill>
                          <a:effectLst/>
                          <a:latin typeface="Times New Roman" pitchFamily="18" charset="0"/>
                          <a:cs typeface="Times New Roman" pitchFamily="18" charset="0"/>
                        </a:rPr>
                        <a:t>0,8 </a:t>
                      </a:r>
                      <a:r>
                        <a:rPr lang="ru-RU" sz="1300" b="1" i="0" dirty="0">
                          <a:solidFill>
                            <a:schemeClr val="tx1"/>
                          </a:solidFill>
                          <a:effectLst/>
                          <a:latin typeface="Times New Roman" pitchFamily="18" charset="0"/>
                          <a:cs typeface="Times New Roman" pitchFamily="18" charset="0"/>
                        </a:rPr>
                        <a:t>млн. </a:t>
                      </a:r>
                      <a:r>
                        <a:rPr lang="ru-RU" sz="1300" b="1" i="0" dirty="0" smtClean="0">
                          <a:solidFill>
                            <a:schemeClr val="tx1"/>
                          </a:solidFill>
                          <a:effectLst/>
                          <a:latin typeface="Times New Roman" pitchFamily="18" charset="0"/>
                          <a:cs typeface="Times New Roman" pitchFamily="18" charset="0"/>
                        </a:rPr>
                        <a:t>руб.</a:t>
                      </a:r>
                      <a:r>
                        <a:rPr lang="ru-RU" sz="1300" b="1" i="0" baseline="0" dirty="0" smtClean="0">
                          <a:solidFill>
                            <a:schemeClr val="tx1"/>
                          </a:solidFill>
                          <a:effectLst/>
                          <a:latin typeface="Times New Roman" pitchFamily="18" charset="0"/>
                          <a:cs typeface="Times New Roman" pitchFamily="18" charset="0"/>
                        </a:rPr>
                        <a:t>                                                       </a:t>
                      </a:r>
                      <a:endParaRPr lang="ru-RU" sz="1300" b="1" i="0" dirty="0">
                        <a:solidFill>
                          <a:schemeClr val="tx1"/>
                        </a:solidFill>
                        <a:effectLst/>
                        <a:latin typeface="Times New Roman" pitchFamily="18" charset="0"/>
                        <a:ea typeface="Arial"/>
                        <a:cs typeface="Times New Roman" pitchFamily="18" charset="0"/>
                      </a:endParaRPr>
                    </a:p>
                  </a:txBody>
                  <a:tcPr marL="56763" marR="56763" marT="0" marB="0"/>
                </a:tc>
              </a:tr>
              <a:tr h="222896">
                <a:tc>
                  <a:txBody>
                    <a:bodyPr/>
                    <a:lstStyle/>
                    <a:p>
                      <a:pPr algn="just">
                        <a:lnSpc>
                          <a:spcPct val="115000"/>
                        </a:lnSpc>
                        <a:spcAft>
                          <a:spcPts val="0"/>
                        </a:spcAft>
                        <a:buClr>
                          <a:srgbClr val="C00000"/>
                        </a:buClr>
                        <a:buFont typeface="Wingdings" pitchFamily="2" charset="2"/>
                        <a:buChar char="Ø"/>
                      </a:pPr>
                      <a:r>
                        <a:rPr lang="ru-RU" sz="1300" i="0" dirty="0" smtClean="0">
                          <a:solidFill>
                            <a:schemeClr val="tx1"/>
                          </a:solidFill>
                          <a:effectLst/>
                          <a:latin typeface="Times New Roman" pitchFamily="18" charset="0"/>
                          <a:cs typeface="Times New Roman" pitchFamily="18" charset="0"/>
                        </a:rPr>
                        <a:t>  число ветеранских первичных организаций, получающих финансовую поддержку – 58</a:t>
                      </a:r>
                      <a:endParaRPr lang="ru-RU" sz="1300" i="0" dirty="0">
                        <a:solidFill>
                          <a:schemeClr val="tx1"/>
                        </a:solidFill>
                        <a:effectLst/>
                        <a:latin typeface="Times New Roman" pitchFamily="18" charset="0"/>
                        <a:ea typeface="Arial"/>
                        <a:cs typeface="Times New Roman" pitchFamily="18" charset="0"/>
                      </a:endParaRPr>
                    </a:p>
                  </a:txBody>
                  <a:tcPr marL="56763" marR="56763" marT="0" marB="0"/>
                </a:tc>
              </a:tr>
              <a:tr h="434580">
                <a:tc>
                  <a:txBody>
                    <a:bodyPr/>
                    <a:lstStyle/>
                    <a:p>
                      <a:pPr algn="ctr">
                        <a:lnSpc>
                          <a:spcPct val="115000"/>
                        </a:lnSpc>
                        <a:spcAft>
                          <a:spcPts val="0"/>
                        </a:spcAft>
                      </a:pPr>
                      <a:r>
                        <a:rPr lang="ru-RU" sz="1300" b="1" i="0" kern="1200" dirty="0" smtClean="0">
                          <a:solidFill>
                            <a:schemeClr val="tx1"/>
                          </a:solidFill>
                          <a:latin typeface="Times New Roman" pitchFamily="18" charset="0"/>
                          <a:ea typeface="+mn-ea"/>
                          <a:cs typeface="Times New Roman" pitchFamily="18" charset="0"/>
                        </a:rPr>
                        <a:t>5) Подпрограмма № 6 «Обеспечение жильем малоимущих граждан, состоящих на учете в качестве нуждающихся в жилых помещениях» – 3,9 млн. руб.</a:t>
                      </a:r>
                      <a:endParaRPr lang="ru-RU" sz="1300" b="1" i="0" dirty="0">
                        <a:solidFill>
                          <a:schemeClr val="tx1"/>
                        </a:solidFill>
                        <a:effectLst/>
                        <a:latin typeface="Times New Roman" pitchFamily="18" charset="0"/>
                        <a:ea typeface="Arial"/>
                        <a:cs typeface="Times New Roman" pitchFamily="18" charset="0"/>
                      </a:endParaRPr>
                    </a:p>
                  </a:txBody>
                  <a:tcPr marL="56763" marR="56763" marT="0" marB="0"/>
                </a:tc>
              </a:tr>
              <a:tr h="211506">
                <a:tc>
                  <a:txBody>
                    <a:bodyPr/>
                    <a:lstStyle/>
                    <a:p>
                      <a:pPr marL="0" marR="0" indent="0" algn="just" defTabSz="914400" rtl="0" eaLnBrk="1" fontAlgn="auto" latinLnBrk="0" hangingPunct="1">
                        <a:lnSpc>
                          <a:spcPct val="115000"/>
                        </a:lnSpc>
                        <a:spcBef>
                          <a:spcPts val="0"/>
                        </a:spcBef>
                        <a:spcAft>
                          <a:spcPts val="0"/>
                        </a:spcAft>
                        <a:buClr>
                          <a:srgbClr val="C00000"/>
                        </a:buClr>
                        <a:buSzTx/>
                        <a:buFont typeface="Wingdings" pitchFamily="2" charset="2"/>
                        <a:buChar char="Ø"/>
                        <a:tabLst/>
                        <a:defRPr/>
                      </a:pPr>
                      <a:r>
                        <a:rPr lang="ru-RU" sz="1300" i="0" kern="1200" dirty="0" smtClean="0">
                          <a:solidFill>
                            <a:schemeClr val="tx1"/>
                          </a:solidFill>
                          <a:latin typeface="Times New Roman" pitchFamily="18" charset="0"/>
                          <a:ea typeface="+mn-ea"/>
                          <a:cs typeface="Times New Roman" pitchFamily="18" charset="0"/>
                        </a:rPr>
                        <a:t>  в муниципальную собственность приобретен жилой дом в целях  улучшения</a:t>
                      </a:r>
                      <a:r>
                        <a:rPr lang="ru-RU" sz="1300" i="0" kern="1200" baseline="0" dirty="0" smtClean="0">
                          <a:solidFill>
                            <a:schemeClr val="tx1"/>
                          </a:solidFill>
                          <a:latin typeface="Times New Roman" pitchFamily="18" charset="0"/>
                          <a:ea typeface="+mn-ea"/>
                          <a:cs typeface="Times New Roman" pitchFamily="18" charset="0"/>
                        </a:rPr>
                        <a:t> условий жизни малоимущих граждан</a:t>
                      </a:r>
                      <a:endParaRPr lang="ru-RU" sz="1300" i="0" dirty="0" smtClean="0">
                        <a:solidFill>
                          <a:schemeClr val="tx1"/>
                        </a:solidFill>
                        <a:effectLst/>
                        <a:latin typeface="Times New Roman" pitchFamily="18" charset="0"/>
                        <a:ea typeface="Arial"/>
                        <a:cs typeface="Times New Roman" pitchFamily="18" charset="0"/>
                      </a:endParaRPr>
                    </a:p>
                  </a:txBody>
                  <a:tcPr marL="56763" marR="56763" marT="0" marB="0"/>
                </a:tc>
              </a:tr>
              <a:tr h="279800">
                <a:tc>
                  <a:txBody>
                    <a:bodyPr/>
                    <a:lstStyle/>
                    <a:p>
                      <a:pPr algn="ctr">
                        <a:lnSpc>
                          <a:spcPct val="115000"/>
                        </a:lnSpc>
                        <a:spcAft>
                          <a:spcPts val="0"/>
                        </a:spcAft>
                      </a:pPr>
                      <a:r>
                        <a:rPr lang="ru-RU" sz="1300" b="1" i="0" dirty="0">
                          <a:solidFill>
                            <a:schemeClr val="tx1"/>
                          </a:solidFill>
                          <a:effectLst/>
                          <a:latin typeface="Times New Roman" pitchFamily="18" charset="0"/>
                          <a:cs typeface="Times New Roman" pitchFamily="18" charset="0"/>
                        </a:rPr>
                        <a:t> </a:t>
                      </a:r>
                      <a:r>
                        <a:rPr lang="ru-RU" sz="1300" b="1" i="0" dirty="0" smtClean="0">
                          <a:solidFill>
                            <a:schemeClr val="tx1"/>
                          </a:solidFill>
                          <a:effectLst/>
                          <a:latin typeface="Times New Roman" pitchFamily="18" charset="0"/>
                          <a:cs typeface="Times New Roman" pitchFamily="18" charset="0"/>
                        </a:rPr>
                        <a:t>6) Подпрограмма «Социальная </a:t>
                      </a:r>
                      <a:r>
                        <a:rPr lang="ru-RU" sz="1300" b="1" i="0" dirty="0">
                          <a:solidFill>
                            <a:schemeClr val="tx1"/>
                          </a:solidFill>
                          <a:effectLst/>
                          <a:latin typeface="Times New Roman" pitchFamily="18" charset="0"/>
                          <a:cs typeface="Times New Roman" pitchFamily="18" charset="0"/>
                        </a:rPr>
                        <a:t>поддержка детей-сирот и детей, оставшихся без попечения </a:t>
                      </a:r>
                      <a:r>
                        <a:rPr lang="ru-RU" sz="1300" b="1" i="0" dirty="0" smtClean="0">
                          <a:solidFill>
                            <a:schemeClr val="tx1"/>
                          </a:solidFill>
                          <a:effectLst/>
                          <a:latin typeface="Times New Roman" pitchFamily="18" charset="0"/>
                          <a:cs typeface="Times New Roman" pitchFamily="18" charset="0"/>
                        </a:rPr>
                        <a:t>родителей»  </a:t>
                      </a:r>
                    </a:p>
                    <a:p>
                      <a:pPr algn="ctr">
                        <a:lnSpc>
                          <a:spcPct val="115000"/>
                        </a:lnSpc>
                        <a:spcAft>
                          <a:spcPts val="0"/>
                        </a:spcAft>
                      </a:pPr>
                      <a:r>
                        <a:rPr lang="ru-RU" sz="1300" b="1" i="0" dirty="0" smtClean="0">
                          <a:solidFill>
                            <a:schemeClr val="tx1"/>
                          </a:solidFill>
                          <a:effectLst/>
                          <a:latin typeface="Times New Roman" pitchFamily="18" charset="0"/>
                          <a:cs typeface="Times New Roman" pitchFamily="18" charset="0"/>
                        </a:rPr>
                        <a:t>112,7 млн</a:t>
                      </a:r>
                      <a:r>
                        <a:rPr lang="ru-RU" sz="1300" b="1" i="0" dirty="0">
                          <a:solidFill>
                            <a:schemeClr val="tx1"/>
                          </a:solidFill>
                          <a:effectLst/>
                          <a:latin typeface="Times New Roman" pitchFamily="18" charset="0"/>
                          <a:cs typeface="Times New Roman" pitchFamily="18" charset="0"/>
                        </a:rPr>
                        <a:t>. руб</a:t>
                      </a:r>
                      <a:r>
                        <a:rPr lang="ru-RU" sz="1300" b="1" i="0" dirty="0" smtClean="0">
                          <a:solidFill>
                            <a:schemeClr val="tx1"/>
                          </a:solidFill>
                          <a:effectLst/>
                          <a:latin typeface="Times New Roman" pitchFamily="18" charset="0"/>
                          <a:cs typeface="Times New Roman" pitchFamily="18" charset="0"/>
                        </a:rPr>
                        <a:t>.         </a:t>
                      </a:r>
                      <a:endParaRPr lang="ru-RU" sz="1300" b="1" i="0" dirty="0">
                        <a:solidFill>
                          <a:schemeClr val="tx1"/>
                        </a:solidFill>
                        <a:effectLst/>
                        <a:latin typeface="Times New Roman" pitchFamily="18" charset="0"/>
                        <a:ea typeface="Arial"/>
                        <a:cs typeface="Times New Roman" pitchFamily="18" charset="0"/>
                      </a:endParaRPr>
                    </a:p>
                  </a:txBody>
                  <a:tcPr marL="56763" marR="56763" marT="0" marB="0"/>
                </a:tc>
              </a:tr>
              <a:tr h="480873">
                <a:tc>
                  <a:txBody>
                    <a:bodyPr/>
                    <a:lstStyle/>
                    <a:p>
                      <a:pPr marL="342900" marR="0" lvl="0" indent="-342900" algn="just" defTabSz="914400" rtl="0" eaLnBrk="1" fontAlgn="auto" latinLnBrk="0" hangingPunct="1">
                        <a:lnSpc>
                          <a:spcPct val="115000"/>
                        </a:lnSpc>
                        <a:spcBef>
                          <a:spcPts val="0"/>
                        </a:spcBef>
                        <a:spcAft>
                          <a:spcPts val="0"/>
                        </a:spcAft>
                        <a:buClr>
                          <a:srgbClr val="C00000"/>
                        </a:buClr>
                        <a:buSzTx/>
                        <a:buFont typeface="Wingdings" pitchFamily="2" charset="2"/>
                        <a:buChar char="Ø"/>
                        <a:tabLst/>
                        <a:defRPr/>
                      </a:pPr>
                      <a:r>
                        <a:rPr lang="ru-RU" sz="1300" i="0" dirty="0" smtClean="0">
                          <a:solidFill>
                            <a:schemeClr val="tx1"/>
                          </a:solidFill>
                          <a:effectLst/>
                          <a:latin typeface="Times New Roman" pitchFamily="18" charset="0"/>
                          <a:cs typeface="Times New Roman" pitchFamily="18" charset="0"/>
                        </a:rPr>
                        <a:t> обеспечены выплаты ежемесячного вознаграждения, причитающегося 100 приемным семьям за оказание услуг по</a:t>
                      </a:r>
                      <a:r>
                        <a:rPr lang="ru-RU" sz="1300" i="0" baseline="0" dirty="0" smtClean="0">
                          <a:solidFill>
                            <a:schemeClr val="tx1"/>
                          </a:solidFill>
                          <a:effectLst/>
                          <a:latin typeface="Times New Roman" pitchFamily="18" charset="0"/>
                          <a:cs typeface="Times New Roman" pitchFamily="18" charset="0"/>
                        </a:rPr>
                        <a:t> </a:t>
                      </a:r>
                      <a:r>
                        <a:rPr lang="ru-RU" sz="1300" i="0" dirty="0" smtClean="0">
                          <a:solidFill>
                            <a:schemeClr val="tx1"/>
                          </a:solidFill>
                          <a:effectLst/>
                          <a:latin typeface="Times New Roman" pitchFamily="18" charset="0"/>
                          <a:cs typeface="Times New Roman" pitchFamily="18" charset="0"/>
                        </a:rPr>
                        <a:t>воспитанию приемных детей – 48,5 млн. руб.</a:t>
                      </a:r>
                    </a:p>
                  </a:txBody>
                  <a:tcPr marL="56763" marR="56763" marT="0" marB="0"/>
                </a:tc>
              </a:tr>
            </a:tbl>
          </a:graphicData>
        </a:graphic>
      </p:graphicFrame>
      <p:sp>
        <p:nvSpPr>
          <p:cNvPr id="3" name="Номер слайда 2"/>
          <p:cNvSpPr>
            <a:spLocks noGrp="1"/>
          </p:cNvSpPr>
          <p:nvPr>
            <p:ph type="sldNum" sz="quarter" idx="12"/>
          </p:nvPr>
        </p:nvSpPr>
        <p:spPr>
          <a:xfrm>
            <a:off x="4754880" y="6407945"/>
            <a:ext cx="396240" cy="365125"/>
          </a:xfrm>
        </p:spPr>
        <p:txBody>
          <a:bodyPr/>
          <a:lstStyle/>
          <a:p>
            <a:fld id="{DCD830A9-5F17-466D-9E40-1E5E06F64CC0}" type="slidenum">
              <a:rPr lang="ru-RU" smtClean="0"/>
              <a:pPr/>
              <a:t>33</a:t>
            </a:fld>
            <a:endParaRPr lang="ru-RU" dirty="0"/>
          </a:p>
        </p:txBody>
      </p:sp>
      <p:sp>
        <p:nvSpPr>
          <p:cNvPr id="5" name="Rectangle 2"/>
          <p:cNvSpPr>
            <a:spLocks noChangeArrowheads="1"/>
          </p:cNvSpPr>
          <p:nvPr/>
        </p:nvSpPr>
        <p:spPr bwMode="auto">
          <a:xfrm>
            <a:off x="10370382" y="1593850"/>
            <a:ext cx="31640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ru-RU"/>
          </a:p>
        </p:txBody>
      </p:sp>
      <p:sp>
        <p:nvSpPr>
          <p:cNvPr id="7" name="Rectangle 3"/>
          <p:cNvSpPr>
            <a:spLocks noChangeArrowheads="1"/>
          </p:cNvSpPr>
          <p:nvPr/>
        </p:nvSpPr>
        <p:spPr bwMode="auto">
          <a:xfrm>
            <a:off x="309531" y="285728"/>
            <a:ext cx="9441722" cy="1046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600" b="1" i="1" u="none" strike="noStrike" cap="none" normalizeH="0" baseline="0" dirty="0" smtClean="0">
                <a:ln>
                  <a:noFill/>
                </a:ln>
                <a:solidFill>
                  <a:srgbClr val="002060"/>
                </a:solidFill>
                <a:effectLst/>
                <a:latin typeface="Times New Roman" pitchFamily="18" charset="0"/>
                <a:ea typeface="Arial" pitchFamily="34" charset="0"/>
                <a:cs typeface="Times New Roman" pitchFamily="18" charset="0"/>
              </a:rPr>
              <a:t>Мероприятия и отдельные целевые показатели муниципальной программы </a:t>
            </a:r>
          </a:p>
          <a:p>
            <a:pPr marL="0" marR="0" lvl="0" indent="0" algn="ctr" defTabSz="914400" rtl="0" eaLnBrk="1" fontAlgn="base" latinLnBrk="0" hangingPunct="1">
              <a:lnSpc>
                <a:spcPct val="100000"/>
              </a:lnSpc>
              <a:spcBef>
                <a:spcPct val="0"/>
              </a:spcBef>
              <a:spcAft>
                <a:spcPct val="0"/>
              </a:spcAft>
              <a:buClrTx/>
              <a:buSzTx/>
              <a:buFontTx/>
              <a:buNone/>
              <a:tabLst/>
            </a:pPr>
            <a:r>
              <a:rPr kumimoji="0" lang="ru-RU" sz="1600" b="1" i="1" u="none" strike="noStrike" cap="none" normalizeH="0" baseline="0" dirty="0" smtClean="0">
                <a:ln>
                  <a:noFill/>
                </a:ln>
                <a:solidFill>
                  <a:srgbClr val="002060"/>
                </a:solidFill>
                <a:effectLst/>
                <a:latin typeface="Times New Roman" pitchFamily="18" charset="0"/>
                <a:ea typeface="Arial" pitchFamily="34" charset="0"/>
                <a:cs typeface="Times New Roman" pitchFamily="18" charset="0"/>
              </a:rPr>
              <a:t>муниципального образования Кавказский район </a:t>
            </a:r>
          </a:p>
          <a:p>
            <a:pPr marL="0" marR="0" lvl="0" indent="0" algn="ctr" defTabSz="914400" rtl="0" eaLnBrk="1" fontAlgn="base" latinLnBrk="0" hangingPunct="1">
              <a:lnSpc>
                <a:spcPct val="100000"/>
              </a:lnSpc>
              <a:spcBef>
                <a:spcPct val="0"/>
              </a:spcBef>
              <a:spcAft>
                <a:spcPct val="0"/>
              </a:spcAft>
              <a:buClrTx/>
              <a:buSzTx/>
              <a:buFontTx/>
              <a:buNone/>
              <a:tabLst/>
            </a:pPr>
            <a:r>
              <a:rPr lang="ru-RU" sz="1600" b="1" i="1" dirty="0" smtClean="0">
                <a:solidFill>
                  <a:srgbClr val="002060"/>
                </a:solidFill>
                <a:latin typeface="Times New Roman" pitchFamily="18" charset="0"/>
                <a:ea typeface="Arial" pitchFamily="34" charset="0"/>
                <a:cs typeface="Times New Roman" pitchFamily="18" charset="0"/>
              </a:rPr>
              <a:t>«</a:t>
            </a:r>
            <a:r>
              <a:rPr kumimoji="0" lang="ru-RU" sz="1600" b="1" i="1" u="none" strike="noStrike" cap="none" normalizeH="0" baseline="0" dirty="0" smtClean="0">
                <a:ln>
                  <a:noFill/>
                </a:ln>
                <a:solidFill>
                  <a:srgbClr val="002060"/>
                </a:solidFill>
                <a:effectLst/>
                <a:latin typeface="Times New Roman" pitchFamily="18" charset="0"/>
                <a:ea typeface="Arial" pitchFamily="34" charset="0"/>
                <a:cs typeface="Times New Roman" pitchFamily="18" charset="0"/>
              </a:rPr>
              <a:t>Социальная поддержка граждан»</a:t>
            </a:r>
            <a:r>
              <a:rPr lang="ru-RU" sz="1600" b="1" i="1" dirty="0" smtClean="0">
                <a:solidFill>
                  <a:srgbClr val="002060"/>
                </a:solidFill>
                <a:latin typeface="Times New Roman" pitchFamily="18" charset="0"/>
                <a:ea typeface="Arial" pitchFamily="34" charset="0"/>
                <a:cs typeface="Times New Roman" pitchFamily="18" charset="0"/>
              </a:rPr>
              <a:t> </a:t>
            </a:r>
            <a:r>
              <a:rPr kumimoji="0" lang="ru-RU" sz="1600" b="1" i="1" u="none" strike="noStrike" cap="none" normalizeH="0" baseline="0" dirty="0" smtClean="0">
                <a:ln>
                  <a:noFill/>
                </a:ln>
                <a:solidFill>
                  <a:srgbClr val="002060"/>
                </a:solidFill>
                <a:effectLst/>
                <a:latin typeface="Times New Roman" pitchFamily="18" charset="0"/>
                <a:ea typeface="Arial" pitchFamily="34" charset="0"/>
                <a:cs typeface="Times New Roman" pitchFamily="18" charset="0"/>
              </a:rPr>
              <a:t>за 2019 год </a:t>
            </a:r>
            <a:endParaRPr kumimoji="0" lang="ru-RU" sz="1600" b="0" i="0" u="none" strike="noStrike" cap="none" normalizeH="0" baseline="0" dirty="0" smtClean="0">
              <a:ln>
                <a:noFill/>
              </a:ln>
              <a:solidFill>
                <a:srgbClr val="002060"/>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400" b="1" i="0" u="none" strike="noStrike" cap="none" normalizeH="0" baseline="0" dirty="0" smtClean="0">
                <a:ln>
                  <a:noFill/>
                </a:ln>
                <a:solidFill>
                  <a:srgbClr val="002060"/>
                </a:solidFill>
                <a:effectLst/>
                <a:latin typeface="Times New Roman" pitchFamily="18" charset="0"/>
                <a:ea typeface="Arial" pitchFamily="34" charset="0"/>
                <a:cs typeface="Times New Roman" pitchFamily="18" charset="0"/>
              </a:rPr>
              <a:t>Общий объем финансирования программы в 2019 году – 191,4 млн. руб.,  из них  по подпрограммам: </a:t>
            </a:r>
            <a:endParaRPr kumimoji="0" lang="ru-RU" sz="1400" b="0" i="0" u="none" strike="noStrike" cap="none" normalizeH="0" baseline="0" dirty="0" smtClean="0">
              <a:ln>
                <a:noFill/>
              </a:ln>
              <a:solidFill>
                <a:srgbClr val="002060"/>
              </a:solidFill>
              <a:effectLst/>
              <a:latin typeface="Arial" pitchFamily="34" charset="0"/>
              <a:cs typeface="Arial" pitchFamily="34" charset="0"/>
            </a:endParaRPr>
          </a:p>
        </p:txBody>
      </p:sp>
    </p:spTree>
    <p:extLst>
      <p:ext uri="{BB962C8B-B14F-4D97-AF65-F5344CB8AC3E}">
        <p14:creationId xmlns:p14="http://schemas.microsoft.com/office/powerpoint/2010/main" val="198180004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4091757457"/>
              </p:ext>
            </p:extLst>
          </p:nvPr>
        </p:nvGraphicFramePr>
        <p:xfrm>
          <a:off x="584516" y="620688"/>
          <a:ext cx="8736971" cy="5331966"/>
        </p:xfrm>
        <a:graphic>
          <a:graphicData uri="http://schemas.openxmlformats.org/drawingml/2006/table">
            <a:tbl>
              <a:tblPr firstRow="1" firstCol="1" bandRow="1">
                <a:tableStyleId>{5940675A-B579-460E-94D1-54222C63F5DA}</a:tableStyleId>
              </a:tblPr>
              <a:tblGrid>
                <a:gridCol w="8736971"/>
              </a:tblGrid>
              <a:tr h="504056">
                <a:tc>
                  <a:txBody>
                    <a:bodyPr/>
                    <a:lstStyle/>
                    <a:p>
                      <a:pPr marL="342900" marR="0" lvl="0" indent="-342900" algn="just" defTabSz="914400" rtl="0" eaLnBrk="1" fontAlgn="auto" latinLnBrk="0" hangingPunct="1">
                        <a:lnSpc>
                          <a:spcPct val="115000"/>
                        </a:lnSpc>
                        <a:spcBef>
                          <a:spcPts val="0"/>
                        </a:spcBef>
                        <a:spcAft>
                          <a:spcPts val="0"/>
                        </a:spcAft>
                        <a:buClr>
                          <a:srgbClr val="FF0000"/>
                        </a:buClr>
                        <a:buSzTx/>
                        <a:buFont typeface="Wingdings" pitchFamily="2" charset="2"/>
                        <a:buChar char="Ø"/>
                        <a:tabLst/>
                        <a:defRPr/>
                      </a:pPr>
                      <a:r>
                        <a:rPr lang="ru-RU" sz="1300" i="0" dirty="0" smtClean="0">
                          <a:solidFill>
                            <a:schemeClr val="tx1"/>
                          </a:solidFill>
                          <a:effectLst/>
                          <a:latin typeface="Times New Roman" pitchFamily="18" charset="0"/>
                          <a:cs typeface="Times New Roman" pitchFamily="18" charset="0"/>
                        </a:rPr>
                        <a:t> предоставлено ежемесячных денежных выплат на содержание 174 опекаемых детей-сирот и 243 детей, переданных на воспитание в приемные семьи – 56,7 млн. руб.</a:t>
                      </a:r>
                      <a:endParaRPr lang="ru-RU" sz="1300" i="0" dirty="0" smtClean="0">
                        <a:solidFill>
                          <a:schemeClr val="tx1"/>
                        </a:solidFill>
                        <a:effectLst/>
                        <a:latin typeface="Times New Roman" pitchFamily="18" charset="0"/>
                        <a:ea typeface="Arial"/>
                        <a:cs typeface="Times New Roman" pitchFamily="18" charset="0"/>
                      </a:endParaRPr>
                    </a:p>
                  </a:txBody>
                  <a:tcPr marL="47966" marR="47966" marT="0" marB="0"/>
                </a:tc>
              </a:tr>
              <a:tr h="1440160">
                <a:tc>
                  <a:txBody>
                    <a:bodyPr/>
                    <a:lstStyle/>
                    <a:p>
                      <a:pPr marL="342900" lvl="0" indent="-342900" algn="just">
                        <a:lnSpc>
                          <a:spcPct val="115000"/>
                        </a:lnSpc>
                        <a:spcAft>
                          <a:spcPts val="0"/>
                        </a:spcAft>
                        <a:buClr>
                          <a:srgbClr val="FF0000"/>
                        </a:buClr>
                        <a:buFont typeface="Wingdings" pitchFamily="2" charset="2"/>
                        <a:buChar char="Ø"/>
                      </a:pPr>
                      <a:r>
                        <a:rPr lang="ru-RU" sz="1300" kern="1200" dirty="0" smtClean="0">
                          <a:solidFill>
                            <a:schemeClr val="tx1"/>
                          </a:solidFill>
                          <a:latin typeface="Times New Roman" pitchFamily="18" charset="0"/>
                          <a:ea typeface="+mn-ea"/>
                          <a:cs typeface="Times New Roman" pitchFamily="18" charset="0"/>
                        </a:rPr>
                        <a:t>направлено бюджетных средств на осуществление</a:t>
                      </a:r>
                      <a:r>
                        <a:rPr lang="ru-RU" sz="1300" kern="1200" baseline="0" dirty="0" smtClean="0">
                          <a:solidFill>
                            <a:schemeClr val="tx1"/>
                          </a:solidFill>
                          <a:latin typeface="Times New Roman" pitchFamily="18" charset="0"/>
                          <a:ea typeface="+mn-ea"/>
                          <a:cs typeface="Times New Roman" pitchFamily="18" charset="0"/>
                        </a:rPr>
                        <a:t> </a:t>
                      </a:r>
                      <a:r>
                        <a:rPr lang="ru-RU" sz="1300" kern="1200" dirty="0" smtClean="0">
                          <a:solidFill>
                            <a:schemeClr val="tx1"/>
                          </a:solidFill>
                          <a:latin typeface="Times New Roman" pitchFamily="18" charset="0"/>
                          <a:ea typeface="+mn-ea"/>
                          <a:cs typeface="Times New Roman" pitchFamily="18" charset="0"/>
                        </a:rPr>
                        <a:t>отдельных государственных полномочий по выявлению обстоятельств, свидетельствующих о необходимости оказания детям-сиротам и детям, оставшимся без попечения родителей, лицам из числа детей-сирот и детей, оставшихся без попечения родителей, содействия в преодолении трудной жизненной ситуации, и осуществлению контроля за использованием детьми-сиротами и детьми, оставшимися без попечения родителей, лицами из числа детей-сирот и детей, оставшихся без попечения родителей, предоставленных им жилых помещений специализированного жилищного фонда– 0,7 млн. руб.</a:t>
                      </a:r>
                      <a:endParaRPr lang="ru-RU" sz="1300" b="0" dirty="0" smtClean="0">
                        <a:solidFill>
                          <a:schemeClr val="accent5">
                            <a:lumMod val="50000"/>
                          </a:schemeClr>
                        </a:solidFill>
                        <a:effectLst/>
                        <a:latin typeface="Times New Roman" pitchFamily="18" charset="0"/>
                        <a:cs typeface="Times New Roman" pitchFamily="18" charset="0"/>
                      </a:endParaRPr>
                    </a:p>
                  </a:txBody>
                  <a:tcPr marL="47966" marR="47966" marT="0" marB="0"/>
                </a:tc>
              </a:tr>
              <a:tr h="493943">
                <a:tc>
                  <a:txBody>
                    <a:bodyPr/>
                    <a:lstStyle/>
                    <a:p>
                      <a:pPr marL="342900" marR="0" lvl="0" indent="-342900" algn="just" defTabSz="914400" rtl="0" eaLnBrk="1" fontAlgn="auto" latinLnBrk="0" hangingPunct="1">
                        <a:lnSpc>
                          <a:spcPct val="115000"/>
                        </a:lnSpc>
                        <a:spcBef>
                          <a:spcPts val="0"/>
                        </a:spcBef>
                        <a:spcAft>
                          <a:spcPts val="0"/>
                        </a:spcAft>
                        <a:buClr>
                          <a:srgbClr val="FF0000"/>
                        </a:buClr>
                        <a:buSzTx/>
                        <a:buFont typeface="Wingdings" pitchFamily="2" charset="2"/>
                        <a:buChar char="Ø"/>
                        <a:tabLst/>
                        <a:defRPr/>
                      </a:pPr>
                      <a:r>
                        <a:rPr lang="ru-RU" sz="1300" kern="1200" dirty="0" smtClean="0">
                          <a:solidFill>
                            <a:schemeClr val="tx1"/>
                          </a:solidFill>
                          <a:latin typeface="Times New Roman" pitchFamily="18" charset="0"/>
                          <a:ea typeface="+mn-ea"/>
                          <a:cs typeface="Times New Roman" pitchFamily="18" charset="0"/>
                        </a:rPr>
                        <a:t>произведено выплат ежемесячного вознаграждения, причитающегося 1 патронатному воспитателю за оказание услуг по осуществлению патронатного воспитания, социального патроната и </a:t>
                      </a:r>
                      <a:r>
                        <a:rPr lang="ru-RU" sz="1300" kern="1200" dirty="0" err="1" smtClean="0">
                          <a:solidFill>
                            <a:schemeClr val="tx1"/>
                          </a:solidFill>
                          <a:latin typeface="Times New Roman" pitchFamily="18" charset="0"/>
                          <a:ea typeface="+mn-ea"/>
                          <a:cs typeface="Times New Roman" pitchFamily="18" charset="0"/>
                        </a:rPr>
                        <a:t>постинтернатного</a:t>
                      </a:r>
                      <a:r>
                        <a:rPr lang="ru-RU" sz="1300" kern="1200" dirty="0" smtClean="0">
                          <a:solidFill>
                            <a:schemeClr val="tx1"/>
                          </a:solidFill>
                          <a:latin typeface="Times New Roman" pitchFamily="18" charset="0"/>
                          <a:ea typeface="+mn-ea"/>
                          <a:cs typeface="Times New Roman" pitchFamily="18" charset="0"/>
                        </a:rPr>
                        <a:t> сопровождения – 0,2 млн. руб.</a:t>
                      </a:r>
                      <a:endParaRPr lang="ru-RU" sz="1300" b="0" dirty="0" smtClean="0">
                        <a:solidFill>
                          <a:schemeClr val="accent5">
                            <a:lumMod val="50000"/>
                          </a:schemeClr>
                        </a:solidFill>
                        <a:effectLst/>
                        <a:latin typeface="Times New Roman" pitchFamily="18" charset="0"/>
                        <a:ea typeface="Arial"/>
                        <a:cs typeface="Times New Roman" pitchFamily="18" charset="0"/>
                      </a:endParaRPr>
                    </a:p>
                  </a:txBody>
                  <a:tcPr marL="47966" marR="47966" marT="0" marB="0"/>
                </a:tc>
              </a:tr>
              <a:tr h="527290">
                <a:tc>
                  <a:txBody>
                    <a:bodyPr/>
                    <a:lstStyle/>
                    <a:p>
                      <a:pPr marL="342900" lvl="0" indent="-342900" algn="just">
                        <a:lnSpc>
                          <a:spcPct val="115000"/>
                        </a:lnSpc>
                        <a:spcAft>
                          <a:spcPts val="0"/>
                        </a:spcAft>
                        <a:buClr>
                          <a:srgbClr val="FF0000"/>
                        </a:buClr>
                        <a:buFont typeface="Wingdings" pitchFamily="2" charset="2"/>
                        <a:buChar char="Ø"/>
                      </a:pPr>
                      <a:r>
                        <a:rPr lang="ru-RU" sz="1300" kern="1200" dirty="0" smtClean="0">
                          <a:solidFill>
                            <a:schemeClr val="tx1"/>
                          </a:solidFill>
                          <a:latin typeface="Times New Roman" pitchFamily="18" charset="0"/>
                          <a:ea typeface="+mn-ea"/>
                          <a:cs typeface="Times New Roman" pitchFamily="18" charset="0"/>
                        </a:rPr>
                        <a:t> произведено ежемесячных денежных выплат на содержание 2 детей-сирот и детей, оставшихся без попечения родителей, переданных на патронатное воспитание – 0,2 млн. руб.</a:t>
                      </a:r>
                      <a:endParaRPr lang="ru-RU" sz="1300" b="0" dirty="0">
                        <a:solidFill>
                          <a:schemeClr val="accent5">
                            <a:lumMod val="50000"/>
                          </a:schemeClr>
                        </a:solidFill>
                        <a:effectLst/>
                        <a:latin typeface="Times New Roman" pitchFamily="18" charset="0"/>
                        <a:ea typeface="Arial"/>
                        <a:cs typeface="Times New Roman" pitchFamily="18" charset="0"/>
                      </a:endParaRPr>
                    </a:p>
                  </a:txBody>
                  <a:tcPr marL="47966" marR="47966" marT="0" marB="0"/>
                </a:tc>
              </a:tr>
              <a:tr h="514596">
                <a:tc>
                  <a:txBody>
                    <a:bodyPr/>
                    <a:lstStyle/>
                    <a:p>
                      <a:pPr marL="342900" marR="0" lvl="0" indent="-342900" algn="just" defTabSz="914400" rtl="0" eaLnBrk="1" fontAlgn="auto" latinLnBrk="0" hangingPunct="1">
                        <a:lnSpc>
                          <a:spcPct val="115000"/>
                        </a:lnSpc>
                        <a:spcBef>
                          <a:spcPts val="0"/>
                        </a:spcBef>
                        <a:spcAft>
                          <a:spcPts val="0"/>
                        </a:spcAft>
                        <a:buClr>
                          <a:srgbClr val="FF0000"/>
                        </a:buClr>
                        <a:buSzTx/>
                        <a:buFont typeface="Wingdings" pitchFamily="2" charset="2"/>
                        <a:buChar char="Ø"/>
                        <a:tabLst/>
                        <a:defRPr/>
                      </a:pPr>
                      <a:r>
                        <a:rPr lang="ru-RU" sz="1300" dirty="0" smtClean="0">
                          <a:effectLst/>
                          <a:latin typeface="Times New Roman" pitchFamily="18" charset="0"/>
                          <a:cs typeface="Times New Roman" pitchFamily="18" charset="0"/>
                        </a:rPr>
                        <a:t>направлено бюджетных средств на организацию и осуществление деятельности по опеке и попечительству (содержание штатной численности) – 5,8 млн. руб.</a:t>
                      </a:r>
                      <a:endParaRPr lang="ru-RU" sz="1300" b="0" dirty="0" smtClean="0">
                        <a:solidFill>
                          <a:schemeClr val="accent5">
                            <a:lumMod val="50000"/>
                          </a:schemeClr>
                        </a:solidFill>
                        <a:effectLst/>
                        <a:latin typeface="Times New Roman" pitchFamily="18" charset="0"/>
                        <a:ea typeface="Arial"/>
                        <a:cs typeface="Times New Roman" pitchFamily="18" charset="0"/>
                      </a:endParaRPr>
                    </a:p>
                    <a:p>
                      <a:pPr marL="342900" marR="0" lvl="0" indent="-342900" algn="just" defTabSz="914400" rtl="0" eaLnBrk="1" fontAlgn="auto" latinLnBrk="0" hangingPunct="1">
                        <a:lnSpc>
                          <a:spcPct val="115000"/>
                        </a:lnSpc>
                        <a:spcBef>
                          <a:spcPts val="0"/>
                        </a:spcBef>
                        <a:spcAft>
                          <a:spcPts val="0"/>
                        </a:spcAft>
                        <a:buClr>
                          <a:srgbClr val="FF0000"/>
                        </a:buClr>
                        <a:buSzTx/>
                        <a:buFont typeface="Wingdings" pitchFamily="2" charset="2"/>
                        <a:buChar char="Ø"/>
                        <a:tabLst/>
                        <a:defRPr/>
                      </a:pPr>
                      <a:endParaRPr lang="ru-RU" sz="1300" b="0" dirty="0" smtClean="0">
                        <a:solidFill>
                          <a:schemeClr val="accent5">
                            <a:lumMod val="50000"/>
                          </a:schemeClr>
                        </a:solidFill>
                        <a:effectLst/>
                        <a:latin typeface="Times New Roman" pitchFamily="18" charset="0"/>
                        <a:ea typeface="Arial"/>
                        <a:cs typeface="Times New Roman" pitchFamily="18" charset="0"/>
                      </a:endParaRPr>
                    </a:p>
                  </a:txBody>
                  <a:tcPr marL="47966" marR="47966" marT="0" marB="0"/>
                </a:tc>
              </a:tr>
              <a:tr h="446514">
                <a:tc>
                  <a:txBody>
                    <a:bodyPr/>
                    <a:lstStyle/>
                    <a:p>
                      <a:pPr marL="342900" marR="0" lvl="0" indent="-342900" algn="just" defTabSz="914400" rtl="0" eaLnBrk="1" fontAlgn="auto" latinLnBrk="0" hangingPunct="1">
                        <a:lnSpc>
                          <a:spcPct val="115000"/>
                        </a:lnSpc>
                        <a:spcBef>
                          <a:spcPts val="0"/>
                        </a:spcBef>
                        <a:spcAft>
                          <a:spcPts val="0"/>
                        </a:spcAft>
                        <a:buClr>
                          <a:srgbClr val="FF0000"/>
                        </a:buClr>
                        <a:buSzTx/>
                        <a:buFont typeface="Wingdings" pitchFamily="2" charset="2"/>
                        <a:buChar char="Ø"/>
                        <a:tabLst/>
                        <a:defRPr/>
                      </a:pPr>
                      <a:r>
                        <a:rPr lang="ru-RU" sz="1300" dirty="0" smtClean="0">
                          <a:effectLst/>
                          <a:latin typeface="Times New Roman" pitchFamily="18" charset="0"/>
                          <a:cs typeface="Times New Roman" pitchFamily="18" charset="0"/>
                        </a:rPr>
                        <a:t>направлено бюджетных средств на осуществление отдельных полномочий Краснодарского края по организации оздоровления и отдыха детей – 0,6 млн. руб.</a:t>
                      </a:r>
                      <a:endParaRPr lang="ru-RU" sz="1300" b="0" dirty="0" smtClean="0">
                        <a:solidFill>
                          <a:schemeClr val="accent5">
                            <a:lumMod val="50000"/>
                          </a:schemeClr>
                        </a:solidFill>
                        <a:effectLst/>
                        <a:latin typeface="Times New Roman" pitchFamily="18" charset="0"/>
                        <a:ea typeface="Arial"/>
                        <a:cs typeface="Times New Roman" pitchFamily="18" charset="0"/>
                      </a:endParaRPr>
                    </a:p>
                  </a:txBody>
                  <a:tcPr marL="47966" marR="47966" marT="0" marB="0"/>
                </a:tc>
              </a:tr>
              <a:tr h="518878">
                <a:tc>
                  <a:txBody>
                    <a:bodyPr/>
                    <a:lstStyle/>
                    <a:p>
                      <a:pPr marL="342900" lvl="0" indent="-342900" algn="just">
                        <a:lnSpc>
                          <a:spcPct val="115000"/>
                        </a:lnSpc>
                        <a:spcAft>
                          <a:spcPts val="0"/>
                        </a:spcAft>
                        <a:buClr>
                          <a:srgbClr val="FF0000"/>
                        </a:buClr>
                        <a:buFont typeface="Wingdings" pitchFamily="2" charset="2"/>
                        <a:buChar char="Ø"/>
                      </a:pPr>
                      <a:r>
                        <a:rPr lang="ru-RU" sz="1300" b="1" dirty="0" smtClean="0">
                          <a:solidFill>
                            <a:schemeClr val="accent5">
                              <a:lumMod val="50000"/>
                            </a:schemeClr>
                          </a:solidFill>
                          <a:effectLst/>
                          <a:latin typeface="Times New Roman" pitchFamily="18" charset="0"/>
                          <a:ea typeface="Arial"/>
                          <a:cs typeface="Times New Roman" pitchFamily="18" charset="0"/>
                        </a:rPr>
                        <a:t>Общее число  детей-сирот и детей, оставшихся без попечения родителей, в Кавказском районе, переданных на воспитание в семьи – 430</a:t>
                      </a:r>
                      <a:r>
                        <a:rPr lang="ru-RU" sz="1300" b="1" baseline="0" dirty="0" smtClean="0">
                          <a:solidFill>
                            <a:schemeClr val="accent5">
                              <a:lumMod val="50000"/>
                            </a:schemeClr>
                          </a:solidFill>
                          <a:effectLst/>
                          <a:latin typeface="Times New Roman" pitchFamily="18" charset="0"/>
                          <a:ea typeface="Arial"/>
                          <a:cs typeface="Times New Roman" pitchFamily="18" charset="0"/>
                        </a:rPr>
                        <a:t> чел.</a:t>
                      </a:r>
                      <a:endParaRPr lang="ru-RU" sz="1300" b="1" dirty="0">
                        <a:solidFill>
                          <a:schemeClr val="accent5">
                            <a:lumMod val="50000"/>
                          </a:schemeClr>
                        </a:solidFill>
                        <a:effectLst/>
                        <a:latin typeface="Times New Roman" pitchFamily="18" charset="0"/>
                        <a:ea typeface="Arial"/>
                        <a:cs typeface="Times New Roman" pitchFamily="18" charset="0"/>
                      </a:endParaRPr>
                    </a:p>
                  </a:txBody>
                  <a:tcPr marL="47966" marR="47966" marT="0" marB="0"/>
                </a:tc>
              </a:tr>
              <a:tr h="518878">
                <a:tc>
                  <a:txBody>
                    <a:bodyPr/>
                    <a:lstStyle/>
                    <a:p>
                      <a:pPr marL="342900" lvl="0" indent="-342900" algn="just">
                        <a:lnSpc>
                          <a:spcPct val="115000"/>
                        </a:lnSpc>
                        <a:spcAft>
                          <a:spcPts val="0"/>
                        </a:spcAft>
                        <a:buClr>
                          <a:srgbClr val="FF0000"/>
                        </a:buClr>
                        <a:buFont typeface="Wingdings" pitchFamily="2" charset="2"/>
                        <a:buChar char="Ø"/>
                      </a:pPr>
                      <a:r>
                        <a:rPr lang="ru-RU" sz="1300" b="1" dirty="0" smtClean="0">
                          <a:solidFill>
                            <a:schemeClr val="accent5">
                              <a:lumMod val="50000"/>
                            </a:schemeClr>
                          </a:solidFill>
                          <a:effectLst/>
                          <a:latin typeface="Times New Roman" pitchFamily="18" charset="0"/>
                          <a:ea typeface="Arial"/>
                          <a:cs typeface="Times New Roman" pitchFamily="18" charset="0"/>
                        </a:rPr>
                        <a:t>Доля детей-сирот и детей, оставшихся без попечения родителей, из вновь выявленных, переданных на воспитание в семьи граждан – 100%</a:t>
                      </a:r>
                      <a:endParaRPr lang="ru-RU" sz="1300" b="1" dirty="0">
                        <a:solidFill>
                          <a:schemeClr val="accent5">
                            <a:lumMod val="50000"/>
                          </a:schemeClr>
                        </a:solidFill>
                        <a:effectLst/>
                        <a:latin typeface="Times New Roman" pitchFamily="18" charset="0"/>
                        <a:ea typeface="Arial"/>
                        <a:cs typeface="Times New Roman" pitchFamily="18" charset="0"/>
                      </a:endParaRPr>
                    </a:p>
                  </a:txBody>
                  <a:tcPr marL="47966" marR="47966" marT="0" marB="0"/>
                </a:tc>
              </a:tr>
            </a:tbl>
          </a:graphicData>
        </a:graphic>
      </p:graphicFrame>
      <p:sp>
        <p:nvSpPr>
          <p:cNvPr id="3" name="Номер слайда 2"/>
          <p:cNvSpPr>
            <a:spLocks noGrp="1"/>
          </p:cNvSpPr>
          <p:nvPr>
            <p:ph type="sldNum" sz="quarter" idx="12"/>
          </p:nvPr>
        </p:nvSpPr>
        <p:spPr>
          <a:xfrm>
            <a:off x="4754880" y="6407945"/>
            <a:ext cx="396240" cy="365125"/>
          </a:xfrm>
        </p:spPr>
        <p:txBody>
          <a:bodyPr/>
          <a:lstStyle/>
          <a:p>
            <a:fld id="{DCD830A9-5F17-466D-9E40-1E5E06F64CC0}" type="slidenum">
              <a:rPr lang="ru-RU" smtClean="0"/>
              <a:pPr/>
              <a:t>34</a:t>
            </a:fld>
            <a:endParaRPr lang="ru-RU" dirty="0"/>
          </a:p>
        </p:txBody>
      </p:sp>
    </p:spTree>
    <p:extLst>
      <p:ext uri="{BB962C8B-B14F-4D97-AF65-F5344CB8AC3E}">
        <p14:creationId xmlns:p14="http://schemas.microsoft.com/office/powerpoint/2010/main" val="401984686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1769669132"/>
              </p:ext>
            </p:extLst>
          </p:nvPr>
        </p:nvGraphicFramePr>
        <p:xfrm>
          <a:off x="595282" y="522259"/>
          <a:ext cx="8882222" cy="3972452"/>
        </p:xfrm>
        <a:graphic>
          <a:graphicData uri="http://schemas.openxmlformats.org/drawingml/2006/table">
            <a:tbl>
              <a:tblPr firstRow="1" firstCol="1" bandRow="1">
                <a:tableStyleId>{5940675A-B579-460E-94D1-54222C63F5DA}</a:tableStyleId>
              </a:tblPr>
              <a:tblGrid>
                <a:gridCol w="8882222"/>
              </a:tblGrid>
              <a:tr h="1677131">
                <a:tc>
                  <a:txBody>
                    <a:bodyPr/>
                    <a:lstStyle/>
                    <a:p>
                      <a:pPr lvl="0" algn="ctr" fontAlgn="base">
                        <a:spcBef>
                          <a:spcPct val="0"/>
                        </a:spcBef>
                        <a:spcAft>
                          <a:spcPct val="0"/>
                        </a:spcAft>
                      </a:pPr>
                      <a:r>
                        <a:rPr kumimoji="0" lang="ru-RU" sz="2200" b="1"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Мероприятия подпрограммы  </a:t>
                      </a:r>
                      <a:r>
                        <a:rPr lang="ru-RU" sz="2200" dirty="0" smtClean="0">
                          <a:latin typeface="Times New Roman" pitchFamily="18" charset="0"/>
                          <a:cs typeface="Times New Roman" pitchFamily="18" charset="0"/>
                        </a:rPr>
                        <a:t>«</a:t>
                      </a:r>
                      <a:r>
                        <a:rPr lang="ru-RU" sz="2200" b="1" dirty="0" smtClean="0">
                          <a:solidFill>
                            <a:srgbClr val="002060"/>
                          </a:solidFill>
                          <a:latin typeface="Times New Roman" pitchFamily="18" charset="0"/>
                          <a:cs typeface="Times New Roman" pitchFamily="18" charset="0"/>
                        </a:rPr>
                        <a:t>Амбулаторно-поликлиническая медицинская помощь»</a:t>
                      </a:r>
                      <a:r>
                        <a:rPr lang="ru-RU" sz="2200" dirty="0" smtClean="0">
                          <a:latin typeface="Times New Roman" pitchFamily="18" charset="0"/>
                          <a:cs typeface="Times New Roman" pitchFamily="18" charset="0"/>
                        </a:rPr>
                        <a:t> </a:t>
                      </a:r>
                      <a:r>
                        <a:rPr kumimoji="0" lang="ru-RU" sz="2200" b="1"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муниципальной программы муниципального образования Кавказский район «Развитие здравоохранения» </a:t>
                      </a:r>
                      <a:r>
                        <a:rPr kumimoji="0" lang="ru-RU" sz="2200" b="1" u="none" strike="noStrike" cap="none" normalizeH="0" dirty="0" smtClean="0">
                          <a:ln>
                            <a:noFill/>
                          </a:ln>
                          <a:solidFill>
                            <a:srgbClr val="002060"/>
                          </a:solidFill>
                          <a:effectLst/>
                          <a:latin typeface="Times New Roman" pitchFamily="18" charset="0"/>
                          <a:ea typeface="Times New Roman" pitchFamily="18" charset="0"/>
                          <a:cs typeface="Times New Roman" pitchFamily="18" charset="0"/>
                        </a:rPr>
                        <a:t>                                                 </a:t>
                      </a:r>
                      <a:r>
                        <a:rPr kumimoji="0" lang="ru-RU" sz="2200" b="1"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за 2019 год -  1,1 млн. руб.</a:t>
                      </a:r>
                    </a:p>
                    <a:p>
                      <a:pPr lvl="0" algn="ctr" fontAlgn="base">
                        <a:spcBef>
                          <a:spcPct val="0"/>
                        </a:spcBef>
                        <a:spcAft>
                          <a:spcPct val="0"/>
                        </a:spcAft>
                      </a:pPr>
                      <a:endParaRPr lang="ru-RU" sz="2200" b="0" i="0" dirty="0">
                        <a:solidFill>
                          <a:schemeClr val="tx1"/>
                        </a:solidFill>
                        <a:effectLst/>
                        <a:latin typeface="Times New Roman" pitchFamily="18" charset="0"/>
                        <a:ea typeface="Times New Roman"/>
                        <a:cs typeface="Times New Roman" pitchFamily="18" charset="0"/>
                      </a:endParaRPr>
                    </a:p>
                  </a:txBody>
                  <a:tcPr marL="52710" marR="52710" marT="0" marB="0"/>
                </a:tc>
              </a:tr>
              <a:tr h="2295321">
                <a:tc>
                  <a:txBody>
                    <a:bodyPr/>
                    <a:lstStyle/>
                    <a:p>
                      <a:pPr marL="342900" marR="0" lvl="0" indent="-342900" algn="ctr" defTabSz="914400" rtl="0" eaLnBrk="1" fontAlgn="auto" latinLnBrk="0" hangingPunct="1">
                        <a:lnSpc>
                          <a:spcPct val="115000"/>
                        </a:lnSpc>
                        <a:spcBef>
                          <a:spcPts val="0"/>
                        </a:spcBef>
                        <a:spcAft>
                          <a:spcPts val="0"/>
                        </a:spcAft>
                        <a:buClr>
                          <a:srgbClr val="C00000"/>
                        </a:buClr>
                        <a:buSzTx/>
                        <a:buFont typeface="Wingdings" pitchFamily="2" charset="2"/>
                        <a:buChar char="Ø"/>
                        <a:tabLst/>
                        <a:defRPr/>
                      </a:pPr>
                      <a:endParaRPr lang="ru-RU" sz="2000" b="0" i="0" dirty="0" smtClean="0">
                        <a:solidFill>
                          <a:schemeClr val="tx1"/>
                        </a:solidFill>
                        <a:effectLst/>
                        <a:latin typeface="Times New Roman" pitchFamily="18" charset="0"/>
                        <a:cs typeface="Times New Roman" pitchFamily="18" charset="0"/>
                      </a:endParaRPr>
                    </a:p>
                    <a:p>
                      <a:pPr marL="342900" marR="0" lvl="0" indent="-342900" algn="ctr" defTabSz="914400" rtl="0" eaLnBrk="1" fontAlgn="auto" latinLnBrk="0" hangingPunct="1">
                        <a:lnSpc>
                          <a:spcPct val="115000"/>
                        </a:lnSpc>
                        <a:spcBef>
                          <a:spcPts val="0"/>
                        </a:spcBef>
                        <a:spcAft>
                          <a:spcPts val="0"/>
                        </a:spcAft>
                        <a:buClr>
                          <a:srgbClr val="C00000"/>
                        </a:buClr>
                        <a:buSzTx/>
                        <a:buFont typeface="Wingdings" pitchFamily="2" charset="2"/>
                        <a:buChar char="Ø"/>
                        <a:tabLst/>
                        <a:defRPr/>
                      </a:pPr>
                      <a:endParaRPr lang="ru-RU" sz="2000" b="0" i="0" dirty="0" smtClean="0">
                        <a:solidFill>
                          <a:schemeClr val="tx1"/>
                        </a:solidFill>
                        <a:effectLst/>
                        <a:latin typeface="Times New Roman" pitchFamily="18" charset="0"/>
                        <a:cs typeface="Times New Roman" pitchFamily="18" charset="0"/>
                      </a:endParaRPr>
                    </a:p>
                    <a:p>
                      <a:pPr marL="342900" marR="0" lvl="0" indent="-342900" algn="ctr" defTabSz="914400" rtl="0" eaLnBrk="1" fontAlgn="auto" latinLnBrk="0" hangingPunct="1">
                        <a:lnSpc>
                          <a:spcPct val="115000"/>
                        </a:lnSpc>
                        <a:spcBef>
                          <a:spcPts val="0"/>
                        </a:spcBef>
                        <a:spcAft>
                          <a:spcPts val="0"/>
                        </a:spcAft>
                        <a:buClr>
                          <a:srgbClr val="C00000"/>
                        </a:buClr>
                        <a:buSzTx/>
                        <a:buFont typeface="Wingdings" pitchFamily="2" charset="2"/>
                        <a:buChar char="Ø"/>
                        <a:tabLst/>
                        <a:defRPr/>
                      </a:pPr>
                      <a:r>
                        <a:rPr lang="ru-RU" sz="2000" b="0" i="0" dirty="0" smtClean="0">
                          <a:solidFill>
                            <a:schemeClr val="tx1"/>
                          </a:solidFill>
                          <a:effectLst/>
                          <a:latin typeface="Times New Roman" pitchFamily="18" charset="0"/>
                          <a:cs typeface="Times New Roman" pitchFamily="18" charset="0"/>
                        </a:rPr>
                        <a:t>подготовка п</a:t>
                      </a:r>
                      <a:r>
                        <a:rPr lang="ru-RU" sz="2000" b="0" i="0" dirty="0" smtClean="0">
                          <a:solidFill>
                            <a:schemeClr val="tx1"/>
                          </a:solidFill>
                          <a:effectLst/>
                          <a:latin typeface="Times New Roman" pitchFamily="18" charset="0"/>
                          <a:ea typeface="Times New Roman"/>
                          <a:cs typeface="Times New Roman" pitchFamily="18" charset="0"/>
                        </a:rPr>
                        <a:t>роектно-сметной</a:t>
                      </a:r>
                      <a:r>
                        <a:rPr lang="ru-RU" sz="2000" b="0" i="0" baseline="0" dirty="0" smtClean="0">
                          <a:solidFill>
                            <a:schemeClr val="tx1"/>
                          </a:solidFill>
                          <a:effectLst/>
                          <a:latin typeface="Times New Roman" pitchFamily="18" charset="0"/>
                          <a:ea typeface="Times New Roman"/>
                          <a:cs typeface="Times New Roman" pitchFamily="18" charset="0"/>
                        </a:rPr>
                        <a:t> документации  и инженерные изыскания для строительства здания </a:t>
                      </a:r>
                      <a:r>
                        <a:rPr lang="ru-RU" sz="2000" b="0" i="0" dirty="0" smtClean="0">
                          <a:solidFill>
                            <a:schemeClr val="tx1"/>
                          </a:solidFill>
                          <a:effectLst/>
                          <a:latin typeface="Times New Roman" pitchFamily="18" charset="0"/>
                          <a:cs typeface="Times New Roman" pitchFamily="18" charset="0"/>
                        </a:rPr>
                        <a:t>врача общей практики  в х. </a:t>
                      </a:r>
                      <a:r>
                        <a:rPr lang="ru-RU" sz="2000" b="0" i="0" dirty="0" err="1" smtClean="0">
                          <a:solidFill>
                            <a:schemeClr val="tx1"/>
                          </a:solidFill>
                          <a:effectLst/>
                          <a:latin typeface="Times New Roman" pitchFamily="18" charset="0"/>
                          <a:cs typeface="Times New Roman" pitchFamily="18" charset="0"/>
                        </a:rPr>
                        <a:t>Лосево</a:t>
                      </a:r>
                      <a:r>
                        <a:rPr lang="ru-RU" sz="2000" b="0" i="0" dirty="0" smtClean="0">
                          <a:solidFill>
                            <a:schemeClr val="tx1"/>
                          </a:solidFill>
                          <a:effectLst/>
                          <a:latin typeface="Times New Roman" pitchFamily="18" charset="0"/>
                          <a:cs typeface="Times New Roman" pitchFamily="18" charset="0"/>
                        </a:rPr>
                        <a:t> Кавказского района в 2020 году</a:t>
                      </a:r>
                      <a:endParaRPr lang="ru-RU" sz="2000" b="0" i="0" dirty="0">
                        <a:solidFill>
                          <a:schemeClr val="tx1"/>
                        </a:solidFill>
                        <a:effectLst/>
                        <a:latin typeface="Times New Roman" pitchFamily="18" charset="0"/>
                        <a:ea typeface="Times New Roman"/>
                        <a:cs typeface="Times New Roman" pitchFamily="18" charset="0"/>
                      </a:endParaRPr>
                    </a:p>
                  </a:txBody>
                  <a:tcPr marL="52710" marR="52710" marT="0" marB="0"/>
                </a:tc>
              </a:tr>
            </a:tbl>
          </a:graphicData>
        </a:graphic>
      </p:graphicFrame>
      <p:sp>
        <p:nvSpPr>
          <p:cNvPr id="3" name="Номер слайда 2"/>
          <p:cNvSpPr>
            <a:spLocks noGrp="1"/>
          </p:cNvSpPr>
          <p:nvPr>
            <p:ph type="sldNum" sz="quarter" idx="12"/>
          </p:nvPr>
        </p:nvSpPr>
        <p:spPr>
          <a:xfrm>
            <a:off x="4754880" y="6407945"/>
            <a:ext cx="396240" cy="365125"/>
          </a:xfrm>
        </p:spPr>
        <p:txBody>
          <a:bodyPr/>
          <a:lstStyle/>
          <a:p>
            <a:fld id="{DCD830A9-5F17-466D-9E40-1E5E06F64CC0}" type="slidenum">
              <a:rPr lang="ru-RU" smtClean="0"/>
              <a:pPr/>
              <a:t>35</a:t>
            </a:fld>
            <a:endParaRPr lang="ru-RU" dirty="0"/>
          </a:p>
        </p:txBody>
      </p:sp>
      <p:sp>
        <p:nvSpPr>
          <p:cNvPr id="5" name="Rectangle 2"/>
          <p:cNvSpPr>
            <a:spLocks noChangeArrowheads="1"/>
          </p:cNvSpPr>
          <p:nvPr/>
        </p:nvSpPr>
        <p:spPr bwMode="auto">
          <a:xfrm>
            <a:off x="1155700" y="1628259"/>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Tree>
    <p:extLst>
      <p:ext uri="{BB962C8B-B14F-4D97-AF65-F5344CB8AC3E}">
        <p14:creationId xmlns:p14="http://schemas.microsoft.com/office/powerpoint/2010/main" val="136443959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3945477562"/>
              </p:ext>
            </p:extLst>
          </p:nvPr>
        </p:nvGraphicFramePr>
        <p:xfrm>
          <a:off x="533510" y="857229"/>
          <a:ext cx="9028002" cy="5787754"/>
        </p:xfrm>
        <a:graphic>
          <a:graphicData uri="http://schemas.openxmlformats.org/drawingml/2006/table">
            <a:tbl>
              <a:tblPr firstRow="1" firstCol="1" bandRow="1">
                <a:tableStyleId>{5940675A-B579-460E-94D1-54222C63F5DA}</a:tableStyleId>
              </a:tblPr>
              <a:tblGrid>
                <a:gridCol w="9028002"/>
              </a:tblGrid>
              <a:tr h="181252">
                <a:tc>
                  <a:txBody>
                    <a:bodyPr/>
                    <a:lstStyle/>
                    <a:p>
                      <a:pPr algn="ctr">
                        <a:lnSpc>
                          <a:spcPct val="115000"/>
                        </a:lnSpc>
                        <a:spcAft>
                          <a:spcPts val="0"/>
                        </a:spcAft>
                      </a:pPr>
                      <a:r>
                        <a:rPr lang="ru-RU" sz="1200" b="1" dirty="0">
                          <a:effectLst/>
                        </a:rPr>
                        <a:t>         Общий объем финансирования  муниципальной </a:t>
                      </a:r>
                      <a:r>
                        <a:rPr lang="ru-RU" sz="1200" b="1" dirty="0" smtClean="0">
                          <a:effectLst/>
                        </a:rPr>
                        <a:t>программы  </a:t>
                      </a:r>
                      <a:r>
                        <a:rPr lang="ru-RU" sz="1200" b="1" dirty="0">
                          <a:effectLst/>
                        </a:rPr>
                        <a:t>«Развитие культуры» </a:t>
                      </a:r>
                      <a:r>
                        <a:rPr lang="ru-RU" sz="1200" b="1" dirty="0" smtClean="0">
                          <a:effectLst/>
                        </a:rPr>
                        <a:t> за счет средств бюджета – 91,6 </a:t>
                      </a:r>
                      <a:r>
                        <a:rPr lang="ru-RU" sz="1200" b="1" dirty="0">
                          <a:effectLst/>
                        </a:rPr>
                        <a:t>млн. руб., из них:</a:t>
                      </a:r>
                      <a:endParaRPr lang="ru-RU" sz="1200" b="1" i="0" dirty="0">
                        <a:solidFill>
                          <a:schemeClr val="tx1"/>
                        </a:solidFill>
                        <a:effectLst/>
                        <a:latin typeface="Times New Roman" pitchFamily="18" charset="0"/>
                        <a:ea typeface="Calibri"/>
                        <a:cs typeface="Times New Roman" pitchFamily="18" charset="0"/>
                      </a:endParaRPr>
                    </a:p>
                  </a:txBody>
                  <a:tcPr marL="59957" marR="59957" marT="0" marB="0" anchor="ctr"/>
                </a:tc>
              </a:tr>
              <a:tr h="181252">
                <a:tc>
                  <a:txBody>
                    <a:bodyPr/>
                    <a:lstStyle/>
                    <a:p>
                      <a:pPr algn="ctr">
                        <a:lnSpc>
                          <a:spcPct val="115000"/>
                        </a:lnSpc>
                        <a:spcAft>
                          <a:spcPts val="0"/>
                        </a:spcAft>
                      </a:pPr>
                      <a:r>
                        <a:rPr lang="ru-RU" sz="1200" b="1" dirty="0">
                          <a:effectLst/>
                        </a:rPr>
                        <a:t>Основное мероприятие №1 </a:t>
                      </a:r>
                      <a:r>
                        <a:rPr lang="ru-RU" sz="1200" b="1" dirty="0" smtClean="0">
                          <a:effectLst/>
                        </a:rPr>
                        <a:t>«</a:t>
                      </a:r>
                      <a:r>
                        <a:rPr lang="ru-RU" sz="1200" b="1" dirty="0">
                          <a:effectLst/>
                        </a:rPr>
                        <a:t>Руководство и управление в сфере культуры и искусства» </a:t>
                      </a:r>
                      <a:r>
                        <a:rPr lang="ru-RU" sz="1200" b="1" dirty="0" smtClean="0">
                          <a:effectLst/>
                        </a:rPr>
                        <a:t>- 2,8 млн</a:t>
                      </a:r>
                      <a:r>
                        <a:rPr lang="ru-RU" sz="1200" b="1" dirty="0">
                          <a:effectLst/>
                        </a:rPr>
                        <a:t>. руб.</a:t>
                      </a:r>
                      <a:endParaRPr lang="ru-RU" sz="1200" b="1" i="0" dirty="0">
                        <a:solidFill>
                          <a:schemeClr val="tx1"/>
                        </a:solidFill>
                        <a:effectLst/>
                        <a:latin typeface="Times New Roman" pitchFamily="18" charset="0"/>
                        <a:ea typeface="Calibri"/>
                        <a:cs typeface="Times New Roman" pitchFamily="18" charset="0"/>
                      </a:endParaRPr>
                    </a:p>
                  </a:txBody>
                  <a:tcPr marL="59957" marR="59957" marT="0" marB="0" anchor="ctr"/>
                </a:tc>
              </a:tr>
              <a:tr h="185396">
                <a:tc>
                  <a:txBody>
                    <a:bodyPr/>
                    <a:lstStyle/>
                    <a:p>
                      <a:pPr marL="342900" lvl="0" indent="-342900" algn="l">
                        <a:lnSpc>
                          <a:spcPct val="115000"/>
                        </a:lnSpc>
                        <a:spcAft>
                          <a:spcPts val="0"/>
                        </a:spcAft>
                        <a:buClr>
                          <a:srgbClr val="C00000"/>
                        </a:buClr>
                        <a:buFont typeface="Wingdings" pitchFamily="2" charset="2"/>
                        <a:buChar char="Ø"/>
                      </a:pPr>
                      <a:r>
                        <a:rPr lang="ru-RU" sz="1200" dirty="0" smtClean="0">
                          <a:effectLst/>
                        </a:rPr>
                        <a:t>Обеспечение </a:t>
                      </a:r>
                      <a:r>
                        <a:rPr lang="ru-RU" sz="1200" dirty="0">
                          <a:effectLst/>
                        </a:rPr>
                        <a:t>функций органов местного самоуправления – </a:t>
                      </a:r>
                      <a:r>
                        <a:rPr lang="ru-RU" sz="1200" dirty="0" smtClean="0">
                          <a:effectLst/>
                        </a:rPr>
                        <a:t>2,8 млн</a:t>
                      </a:r>
                      <a:r>
                        <a:rPr lang="ru-RU" sz="1200" dirty="0">
                          <a:effectLst/>
                        </a:rPr>
                        <a:t>. руб.</a:t>
                      </a:r>
                      <a:endParaRPr lang="ru-RU" sz="1200" b="0" i="0" dirty="0">
                        <a:solidFill>
                          <a:schemeClr val="tx1"/>
                        </a:solidFill>
                        <a:effectLst/>
                        <a:latin typeface="Times New Roman" pitchFamily="18" charset="0"/>
                        <a:ea typeface="Calibri"/>
                        <a:cs typeface="Times New Roman" pitchFamily="18" charset="0"/>
                      </a:endParaRPr>
                    </a:p>
                  </a:txBody>
                  <a:tcPr marL="59957" marR="59957" marT="0" marB="0" anchor="ctr"/>
                </a:tc>
              </a:tr>
              <a:tr h="362506">
                <a:tc>
                  <a:txBody>
                    <a:bodyPr/>
                    <a:lstStyle/>
                    <a:p>
                      <a:pPr algn="ctr">
                        <a:lnSpc>
                          <a:spcPct val="115000"/>
                        </a:lnSpc>
                        <a:spcAft>
                          <a:spcPts val="0"/>
                        </a:spcAft>
                      </a:pPr>
                      <a:r>
                        <a:rPr lang="ru-RU" sz="1200" b="1" dirty="0">
                          <a:effectLst/>
                        </a:rPr>
                        <a:t>Основное мероприятие № 2 </a:t>
                      </a:r>
                      <a:r>
                        <a:rPr lang="ru-RU" sz="1200" b="1" dirty="0" smtClean="0">
                          <a:effectLst/>
                        </a:rPr>
                        <a:t>«</a:t>
                      </a:r>
                      <a:r>
                        <a:rPr lang="ru-RU" sz="1200" b="1" dirty="0">
                          <a:effectLst/>
                        </a:rPr>
                        <a:t>Реализация дополнительных предпрофессиональных общеобразовательных программ </a:t>
                      </a:r>
                      <a:endParaRPr lang="ru-RU" sz="1200" b="1" dirty="0" smtClean="0">
                        <a:effectLst/>
                      </a:endParaRPr>
                    </a:p>
                    <a:p>
                      <a:pPr algn="ctr">
                        <a:lnSpc>
                          <a:spcPct val="115000"/>
                        </a:lnSpc>
                        <a:spcAft>
                          <a:spcPts val="0"/>
                        </a:spcAft>
                      </a:pPr>
                      <a:r>
                        <a:rPr lang="ru-RU" sz="1200" b="1" dirty="0" smtClean="0">
                          <a:effectLst/>
                        </a:rPr>
                        <a:t>в </a:t>
                      </a:r>
                      <a:r>
                        <a:rPr lang="ru-RU" sz="1200" b="1" dirty="0">
                          <a:effectLst/>
                        </a:rPr>
                        <a:t>области искусств» - </a:t>
                      </a:r>
                      <a:r>
                        <a:rPr lang="ru-RU" sz="1200" b="1" dirty="0" smtClean="0">
                          <a:effectLst/>
                        </a:rPr>
                        <a:t>64,0 млн</a:t>
                      </a:r>
                      <a:r>
                        <a:rPr lang="ru-RU" sz="1200" b="1" dirty="0">
                          <a:effectLst/>
                        </a:rPr>
                        <a:t>. руб.</a:t>
                      </a:r>
                      <a:endParaRPr lang="ru-RU" sz="1200" b="1" i="0" dirty="0">
                        <a:solidFill>
                          <a:schemeClr val="tx1"/>
                        </a:solidFill>
                        <a:effectLst/>
                        <a:latin typeface="Times New Roman" pitchFamily="18" charset="0"/>
                        <a:ea typeface="Calibri"/>
                        <a:cs typeface="Times New Roman" pitchFamily="18" charset="0"/>
                      </a:endParaRPr>
                    </a:p>
                  </a:txBody>
                  <a:tcPr marL="59957" marR="59957" marT="0" marB="0" anchor="ctr"/>
                </a:tc>
              </a:tr>
              <a:tr h="218596">
                <a:tc>
                  <a:txBody>
                    <a:bodyPr/>
                    <a:lstStyle/>
                    <a:p>
                      <a:pPr marL="342900" lvl="0" indent="-342900" algn="l">
                        <a:lnSpc>
                          <a:spcPct val="115000"/>
                        </a:lnSpc>
                        <a:spcAft>
                          <a:spcPts val="0"/>
                        </a:spcAft>
                        <a:buClr>
                          <a:srgbClr val="C00000"/>
                        </a:buClr>
                        <a:buFont typeface="Wingdings" pitchFamily="2" charset="2"/>
                        <a:buChar char="Ø"/>
                      </a:pPr>
                      <a:r>
                        <a:rPr lang="ru-RU" sz="1200" dirty="0">
                          <a:effectLst/>
                        </a:rPr>
                        <a:t>Обеспечение деятельности (оказание услуг) 5 муниципальных учреждений дополнительного образования сферы </a:t>
                      </a:r>
                      <a:r>
                        <a:rPr lang="ru-RU" sz="1200" dirty="0" smtClean="0">
                          <a:effectLst/>
                        </a:rPr>
                        <a:t>культуры</a:t>
                      </a:r>
                      <a:r>
                        <a:rPr lang="ru-RU" sz="1200" baseline="0" dirty="0" smtClean="0">
                          <a:effectLst/>
                        </a:rPr>
                        <a:t>  </a:t>
                      </a:r>
                      <a:r>
                        <a:rPr lang="ru-RU" sz="1200" dirty="0" smtClean="0">
                          <a:effectLst/>
                        </a:rPr>
                        <a:t>– 63,8 млн</a:t>
                      </a:r>
                      <a:r>
                        <a:rPr lang="ru-RU" sz="1200" dirty="0">
                          <a:effectLst/>
                        </a:rPr>
                        <a:t>. </a:t>
                      </a:r>
                      <a:r>
                        <a:rPr lang="ru-RU" sz="1200" dirty="0" smtClean="0">
                          <a:effectLst/>
                        </a:rPr>
                        <a:t>руб.</a:t>
                      </a:r>
                      <a:endParaRPr lang="ru-RU" sz="1200" b="0" i="0" dirty="0">
                        <a:solidFill>
                          <a:schemeClr val="tx1"/>
                        </a:solidFill>
                        <a:effectLst/>
                        <a:latin typeface="Times New Roman" pitchFamily="18" charset="0"/>
                        <a:ea typeface="Calibri"/>
                        <a:cs typeface="Times New Roman" pitchFamily="18" charset="0"/>
                      </a:endParaRPr>
                    </a:p>
                  </a:txBody>
                  <a:tcPr marL="59957" marR="59957" marT="0" marB="0" anchor="ctr"/>
                </a:tc>
              </a:tr>
              <a:tr h="198342">
                <a:tc>
                  <a:txBody>
                    <a:bodyPr/>
                    <a:lstStyle/>
                    <a:p>
                      <a:pPr marL="342900" lvl="0" indent="-342900" algn="l">
                        <a:lnSpc>
                          <a:spcPct val="115000"/>
                        </a:lnSpc>
                        <a:spcAft>
                          <a:spcPts val="0"/>
                        </a:spcAft>
                        <a:buClr>
                          <a:srgbClr val="C00000"/>
                        </a:buClr>
                        <a:buFont typeface="Wingdings" pitchFamily="2" charset="2"/>
                        <a:buChar char="Ø"/>
                      </a:pPr>
                      <a:r>
                        <a:rPr lang="ru-RU" sz="1200" dirty="0" smtClean="0">
                          <a:effectLst/>
                        </a:rPr>
                        <a:t>Укрепление материально-технической базы, наказы избирателей  </a:t>
                      </a:r>
                      <a:r>
                        <a:rPr lang="ru-RU" sz="1200" baseline="0" dirty="0" smtClean="0">
                          <a:effectLst/>
                        </a:rPr>
                        <a:t>- </a:t>
                      </a:r>
                      <a:r>
                        <a:rPr lang="ru-RU" sz="1200" dirty="0" smtClean="0">
                          <a:effectLst/>
                        </a:rPr>
                        <a:t>0,1 млн. руб.</a:t>
                      </a:r>
                      <a:endParaRPr lang="ru-RU" sz="1200" b="0" i="0" dirty="0">
                        <a:solidFill>
                          <a:schemeClr val="tx1"/>
                        </a:solidFill>
                        <a:effectLst/>
                        <a:latin typeface="Times New Roman" pitchFamily="18" charset="0"/>
                        <a:ea typeface="Calibri"/>
                        <a:cs typeface="Times New Roman" pitchFamily="18" charset="0"/>
                      </a:endParaRPr>
                    </a:p>
                  </a:txBody>
                  <a:tcPr marL="59957" marR="59957" marT="0" marB="0" anchor="ctr"/>
                </a:tc>
              </a:tr>
              <a:tr h="362506">
                <a:tc>
                  <a:txBody>
                    <a:bodyPr/>
                    <a:lstStyle/>
                    <a:p>
                      <a:pPr marL="342900" lvl="0" indent="-342900" algn="l">
                        <a:lnSpc>
                          <a:spcPct val="115000"/>
                        </a:lnSpc>
                        <a:spcAft>
                          <a:spcPts val="0"/>
                        </a:spcAft>
                        <a:buClr>
                          <a:srgbClr val="C00000"/>
                        </a:buClr>
                        <a:buFont typeface="Wingdings" pitchFamily="2" charset="2"/>
                        <a:buChar char="Ø"/>
                      </a:pPr>
                      <a:r>
                        <a:rPr lang="ru-RU" sz="1200" dirty="0" smtClean="0">
                          <a:effectLst/>
                        </a:rPr>
                        <a:t>Компенсация </a:t>
                      </a:r>
                      <a:r>
                        <a:rPr lang="ru-RU" sz="1200" dirty="0">
                          <a:effectLst/>
                        </a:rPr>
                        <a:t>расходов на оплату жилых помещений, отопления и освещения  педагогическим </a:t>
                      </a:r>
                      <a:r>
                        <a:rPr lang="ru-RU" sz="1200" dirty="0" smtClean="0">
                          <a:effectLst/>
                        </a:rPr>
                        <a:t>работникам </a:t>
                      </a:r>
                      <a:r>
                        <a:rPr lang="ru-RU" sz="1200" dirty="0">
                          <a:effectLst/>
                        </a:rPr>
                        <a:t>муниципальных учреждений, проживающим и работающим в сельской местности  - </a:t>
                      </a:r>
                      <a:r>
                        <a:rPr lang="ru-RU" sz="1200" dirty="0" smtClean="0">
                          <a:effectLst/>
                        </a:rPr>
                        <a:t>0,1</a:t>
                      </a:r>
                      <a:r>
                        <a:rPr lang="ru-RU" sz="1200" baseline="0" dirty="0" smtClean="0">
                          <a:effectLst/>
                        </a:rPr>
                        <a:t> </a:t>
                      </a:r>
                      <a:r>
                        <a:rPr lang="ru-RU" sz="1200" dirty="0" smtClean="0">
                          <a:effectLst/>
                        </a:rPr>
                        <a:t>млн</a:t>
                      </a:r>
                      <a:r>
                        <a:rPr lang="ru-RU" sz="1200" dirty="0">
                          <a:effectLst/>
                        </a:rPr>
                        <a:t>. руб.</a:t>
                      </a:r>
                      <a:endParaRPr lang="ru-RU" sz="1200" b="0" i="0" dirty="0">
                        <a:solidFill>
                          <a:schemeClr val="tx1"/>
                        </a:solidFill>
                        <a:effectLst/>
                        <a:latin typeface="Times New Roman" pitchFamily="18" charset="0"/>
                        <a:ea typeface="Calibri"/>
                        <a:cs typeface="Times New Roman" pitchFamily="18" charset="0"/>
                      </a:endParaRPr>
                    </a:p>
                  </a:txBody>
                  <a:tcPr marL="59957" marR="59957" marT="0" marB="0" anchor="ctr"/>
                </a:tc>
              </a:tr>
              <a:tr h="362506">
                <a:tc>
                  <a:txBody>
                    <a:bodyPr/>
                    <a:lstStyle/>
                    <a:p>
                      <a:pPr algn="ctr">
                        <a:lnSpc>
                          <a:spcPct val="115000"/>
                        </a:lnSpc>
                        <a:spcAft>
                          <a:spcPts val="0"/>
                        </a:spcAft>
                      </a:pPr>
                      <a:r>
                        <a:rPr lang="ru-RU" sz="1200" b="1" dirty="0">
                          <a:effectLst/>
                        </a:rPr>
                        <a:t>Основное мероприятие №</a:t>
                      </a:r>
                      <a:r>
                        <a:rPr lang="ru-RU" sz="1200" b="1" dirty="0" smtClean="0">
                          <a:effectLst/>
                        </a:rPr>
                        <a:t>3 «</a:t>
                      </a:r>
                      <a:r>
                        <a:rPr lang="ru-RU" sz="1200" b="1" dirty="0">
                          <a:effectLst/>
                        </a:rPr>
                        <a:t>Организация библиотечного обслуживания населения муниципального образования </a:t>
                      </a:r>
                      <a:endParaRPr lang="ru-RU" sz="1200" b="1" dirty="0" smtClean="0">
                        <a:effectLst/>
                      </a:endParaRPr>
                    </a:p>
                    <a:p>
                      <a:pPr algn="ctr">
                        <a:lnSpc>
                          <a:spcPct val="115000"/>
                        </a:lnSpc>
                        <a:spcAft>
                          <a:spcPts val="0"/>
                        </a:spcAft>
                      </a:pPr>
                      <a:r>
                        <a:rPr lang="ru-RU" sz="1200" b="1" dirty="0" smtClean="0">
                          <a:effectLst/>
                        </a:rPr>
                        <a:t>Кавказский </a:t>
                      </a:r>
                      <a:r>
                        <a:rPr lang="ru-RU" sz="1200" b="1" dirty="0">
                          <a:effectLst/>
                        </a:rPr>
                        <a:t>район» - </a:t>
                      </a:r>
                      <a:r>
                        <a:rPr lang="ru-RU" sz="1200" b="1" dirty="0" smtClean="0">
                          <a:effectLst/>
                        </a:rPr>
                        <a:t>4,5 </a:t>
                      </a:r>
                      <a:r>
                        <a:rPr lang="ru-RU" sz="1200" b="1" dirty="0">
                          <a:effectLst/>
                        </a:rPr>
                        <a:t>млн. руб.</a:t>
                      </a:r>
                      <a:endParaRPr lang="ru-RU" sz="1200" b="1" i="0" dirty="0">
                        <a:solidFill>
                          <a:schemeClr val="tx1"/>
                        </a:solidFill>
                        <a:effectLst/>
                        <a:latin typeface="Times New Roman" pitchFamily="18" charset="0"/>
                        <a:ea typeface="Calibri"/>
                        <a:cs typeface="Times New Roman" pitchFamily="18" charset="0"/>
                      </a:endParaRPr>
                    </a:p>
                  </a:txBody>
                  <a:tcPr marL="52137" marR="52137" marT="0" marB="0" anchor="ctr"/>
                </a:tc>
              </a:tr>
              <a:tr h="189116">
                <a:tc>
                  <a:txBody>
                    <a:bodyPr/>
                    <a:lstStyle/>
                    <a:p>
                      <a:pPr marL="342900" lvl="0" indent="-342900" algn="l">
                        <a:lnSpc>
                          <a:spcPct val="115000"/>
                        </a:lnSpc>
                        <a:spcAft>
                          <a:spcPts val="0"/>
                        </a:spcAft>
                        <a:buClr>
                          <a:srgbClr val="C00000"/>
                        </a:buClr>
                        <a:buFont typeface="Wingdings" pitchFamily="2" charset="2"/>
                        <a:buChar char="Ø"/>
                      </a:pPr>
                      <a:r>
                        <a:rPr lang="ru-RU" sz="1200" dirty="0">
                          <a:effectLst/>
                        </a:rPr>
                        <a:t>Расходы на обеспечение деятельности (оказание услуг) муниципальных учреждений сферы </a:t>
                      </a:r>
                      <a:r>
                        <a:rPr lang="ru-RU" sz="1200" dirty="0" smtClean="0">
                          <a:effectLst/>
                        </a:rPr>
                        <a:t>культуры – 4,2 </a:t>
                      </a:r>
                      <a:r>
                        <a:rPr lang="ru-RU" sz="1200" dirty="0">
                          <a:effectLst/>
                        </a:rPr>
                        <a:t>млн. руб.</a:t>
                      </a:r>
                      <a:endParaRPr lang="ru-RU" sz="1200" b="0" i="0" dirty="0">
                        <a:solidFill>
                          <a:schemeClr val="tx1"/>
                        </a:solidFill>
                        <a:effectLst/>
                        <a:latin typeface="Times New Roman" pitchFamily="18" charset="0"/>
                        <a:ea typeface="Calibri"/>
                        <a:cs typeface="Times New Roman" pitchFamily="18" charset="0"/>
                      </a:endParaRPr>
                    </a:p>
                  </a:txBody>
                  <a:tcPr marL="52137" marR="52137" marT="0" marB="0" anchor="ctr"/>
                </a:tc>
              </a:tr>
              <a:tr h="212610">
                <a:tc>
                  <a:txBody>
                    <a:bodyPr/>
                    <a:lstStyle/>
                    <a:p>
                      <a:pPr marL="342900" lvl="0" indent="-342900" algn="l">
                        <a:lnSpc>
                          <a:spcPct val="115000"/>
                        </a:lnSpc>
                        <a:spcAft>
                          <a:spcPts val="0"/>
                        </a:spcAft>
                        <a:buClr>
                          <a:srgbClr val="C00000"/>
                        </a:buClr>
                        <a:buFont typeface="Wingdings" pitchFamily="2" charset="2"/>
                        <a:buChar char="Ø"/>
                      </a:pPr>
                      <a:r>
                        <a:rPr lang="ru-RU" sz="1200" dirty="0">
                          <a:effectLst/>
                        </a:rPr>
                        <a:t>Комплектование книжных фондов библиотек муниципального образования Кавказский район»  </a:t>
                      </a:r>
                      <a:r>
                        <a:rPr lang="ru-RU" sz="1200" dirty="0" smtClean="0">
                          <a:effectLst/>
                        </a:rPr>
                        <a:t>-  0,3  </a:t>
                      </a:r>
                      <a:r>
                        <a:rPr lang="ru-RU" sz="1200" dirty="0">
                          <a:effectLst/>
                        </a:rPr>
                        <a:t>млн. руб.</a:t>
                      </a:r>
                      <a:endParaRPr lang="ru-RU" sz="1200" b="0" i="0" dirty="0">
                        <a:solidFill>
                          <a:schemeClr val="tx1"/>
                        </a:solidFill>
                        <a:effectLst/>
                        <a:latin typeface="Times New Roman" pitchFamily="18" charset="0"/>
                        <a:ea typeface="Calibri"/>
                        <a:cs typeface="Times New Roman" pitchFamily="18" charset="0"/>
                      </a:endParaRPr>
                    </a:p>
                  </a:txBody>
                  <a:tcPr marL="52137" marR="52137" marT="0" marB="0" anchor="ctr"/>
                </a:tc>
              </a:tr>
              <a:tr h="234057">
                <a:tc>
                  <a:txBody>
                    <a:bodyPr/>
                    <a:lstStyle/>
                    <a:p>
                      <a:pPr marL="21590" indent="-21590" algn="ctr">
                        <a:lnSpc>
                          <a:spcPct val="115000"/>
                        </a:lnSpc>
                        <a:spcAft>
                          <a:spcPts val="0"/>
                        </a:spcAft>
                      </a:pPr>
                      <a:r>
                        <a:rPr lang="ru-RU" sz="1200" b="1" dirty="0">
                          <a:effectLst/>
                        </a:rPr>
                        <a:t>Основное мероприятие №4 </a:t>
                      </a:r>
                      <a:r>
                        <a:rPr lang="ru-RU" sz="1200" b="1" dirty="0" smtClean="0">
                          <a:effectLst/>
                        </a:rPr>
                        <a:t>«</a:t>
                      </a:r>
                      <a:r>
                        <a:rPr lang="ru-RU" sz="1200" b="1" dirty="0">
                          <a:effectLst/>
                        </a:rPr>
                        <a:t>Методическое обслуживание учреждений </a:t>
                      </a:r>
                      <a:r>
                        <a:rPr lang="ru-RU" sz="1200" b="1" dirty="0" smtClean="0">
                          <a:effectLst/>
                        </a:rPr>
                        <a:t>культуры»  </a:t>
                      </a:r>
                      <a:r>
                        <a:rPr lang="ru-RU" sz="1200" b="1" dirty="0">
                          <a:effectLst/>
                        </a:rPr>
                        <a:t>– </a:t>
                      </a:r>
                      <a:r>
                        <a:rPr lang="ru-RU" sz="1200" b="1" dirty="0" smtClean="0">
                          <a:effectLst/>
                        </a:rPr>
                        <a:t>4,2 </a:t>
                      </a:r>
                      <a:r>
                        <a:rPr lang="ru-RU" sz="1200" b="1" dirty="0">
                          <a:effectLst/>
                        </a:rPr>
                        <a:t>млн. руб.</a:t>
                      </a:r>
                      <a:endParaRPr lang="ru-RU" sz="1200" b="1" i="0" dirty="0">
                        <a:solidFill>
                          <a:schemeClr val="tx1"/>
                        </a:solidFill>
                        <a:effectLst/>
                        <a:latin typeface="Times New Roman" pitchFamily="18" charset="0"/>
                        <a:ea typeface="Calibri"/>
                        <a:cs typeface="Times New Roman" pitchFamily="18" charset="0"/>
                      </a:endParaRPr>
                    </a:p>
                  </a:txBody>
                  <a:tcPr marL="52137" marR="52137" marT="0" marB="0" anchor="ctr"/>
                </a:tc>
              </a:tr>
              <a:tr h="362506">
                <a:tc>
                  <a:txBody>
                    <a:bodyPr/>
                    <a:lstStyle/>
                    <a:p>
                      <a:pPr marL="342900" lvl="0" indent="-342900" algn="l">
                        <a:lnSpc>
                          <a:spcPct val="115000"/>
                        </a:lnSpc>
                        <a:spcAft>
                          <a:spcPts val="0"/>
                        </a:spcAft>
                        <a:buClr>
                          <a:srgbClr val="C00000"/>
                        </a:buClr>
                        <a:buFont typeface="Wingdings" pitchFamily="2" charset="2"/>
                        <a:buChar char="Ø"/>
                      </a:pPr>
                      <a:r>
                        <a:rPr lang="ru-RU" sz="1200" dirty="0">
                          <a:effectLst/>
                        </a:rPr>
                        <a:t>Расходы на обеспечение деятельности (оказание услуг) муниципальных учреждений сферы культуры, в том числе обеспечение поэтапного повышения уровня средней заработной платы работникам муниципальных учреждений культуры – </a:t>
                      </a:r>
                      <a:r>
                        <a:rPr lang="ru-RU" sz="1200" dirty="0" smtClean="0">
                          <a:effectLst/>
                        </a:rPr>
                        <a:t>4,2 </a:t>
                      </a:r>
                      <a:r>
                        <a:rPr lang="ru-RU" sz="1200" dirty="0">
                          <a:effectLst/>
                        </a:rPr>
                        <a:t>млн. руб. </a:t>
                      </a:r>
                      <a:endParaRPr lang="ru-RU" sz="1200" b="0" i="0" dirty="0">
                        <a:solidFill>
                          <a:schemeClr val="tx1"/>
                        </a:solidFill>
                        <a:effectLst/>
                        <a:latin typeface="Times New Roman" pitchFamily="18" charset="0"/>
                        <a:ea typeface="Calibri"/>
                        <a:cs typeface="Times New Roman" pitchFamily="18" charset="0"/>
                      </a:endParaRPr>
                    </a:p>
                  </a:txBody>
                  <a:tcPr marL="52137" marR="52137" marT="0" marB="0" anchor="ctr"/>
                </a:tc>
              </a:tr>
              <a:tr h="246801">
                <a:tc>
                  <a:txBody>
                    <a:bodyPr/>
                    <a:lstStyle/>
                    <a:p>
                      <a:pPr algn="ctr">
                        <a:lnSpc>
                          <a:spcPct val="115000"/>
                        </a:lnSpc>
                        <a:spcAft>
                          <a:spcPts val="0"/>
                        </a:spcAft>
                      </a:pPr>
                      <a:r>
                        <a:rPr lang="ru-RU" sz="1200" b="1" dirty="0">
                          <a:effectLst/>
                        </a:rPr>
                        <a:t>Основное мероприятие №5 </a:t>
                      </a:r>
                      <a:r>
                        <a:rPr lang="ru-RU" sz="1200" b="1" dirty="0" smtClean="0">
                          <a:effectLst/>
                        </a:rPr>
                        <a:t>«</a:t>
                      </a:r>
                      <a:r>
                        <a:rPr lang="ru-RU" sz="1200" b="1" dirty="0">
                          <a:effectLst/>
                        </a:rPr>
                        <a:t>Обеспечение организации и осуществления бухгалтерского учета» </a:t>
                      </a:r>
                      <a:r>
                        <a:rPr lang="ru-RU" sz="1200" b="1" dirty="0" smtClean="0">
                          <a:effectLst/>
                        </a:rPr>
                        <a:t> </a:t>
                      </a:r>
                      <a:r>
                        <a:rPr lang="ru-RU" sz="1200" b="1" dirty="0">
                          <a:effectLst/>
                        </a:rPr>
                        <a:t>- </a:t>
                      </a:r>
                      <a:r>
                        <a:rPr lang="ru-RU" sz="1200" b="1" dirty="0" smtClean="0">
                          <a:effectLst/>
                        </a:rPr>
                        <a:t>12,1 </a:t>
                      </a:r>
                      <a:r>
                        <a:rPr lang="ru-RU" sz="1200" b="1" dirty="0">
                          <a:effectLst/>
                        </a:rPr>
                        <a:t>млн. руб.</a:t>
                      </a:r>
                      <a:endParaRPr lang="ru-RU" sz="1200" b="1" i="0" dirty="0">
                        <a:solidFill>
                          <a:schemeClr val="tx1"/>
                        </a:solidFill>
                        <a:effectLst/>
                        <a:latin typeface="Times New Roman" pitchFamily="18" charset="0"/>
                        <a:ea typeface="Calibri"/>
                        <a:cs typeface="Times New Roman" pitchFamily="18" charset="0"/>
                      </a:endParaRPr>
                    </a:p>
                  </a:txBody>
                  <a:tcPr marL="52137" marR="52137" marT="0" marB="0" anchor="ctr"/>
                </a:tc>
              </a:tr>
              <a:tr h="173112">
                <a:tc>
                  <a:txBody>
                    <a:bodyPr/>
                    <a:lstStyle/>
                    <a:p>
                      <a:pPr marL="342900" lvl="0" indent="-342900" algn="l">
                        <a:lnSpc>
                          <a:spcPct val="115000"/>
                        </a:lnSpc>
                        <a:spcAft>
                          <a:spcPts val="0"/>
                        </a:spcAft>
                        <a:buClr>
                          <a:srgbClr val="C00000"/>
                        </a:buClr>
                        <a:buFont typeface="Wingdings" pitchFamily="2" charset="2"/>
                        <a:buChar char="Ø"/>
                      </a:pPr>
                      <a:r>
                        <a:rPr lang="ru-RU" sz="1200" dirty="0">
                          <a:effectLst/>
                        </a:rPr>
                        <a:t>Расходы на обеспечение деятельности (оказание услуг) муниципальных </a:t>
                      </a:r>
                      <a:r>
                        <a:rPr lang="ru-RU" sz="1200" dirty="0" smtClean="0">
                          <a:effectLst/>
                        </a:rPr>
                        <a:t>учреждений – 12,1 </a:t>
                      </a:r>
                      <a:r>
                        <a:rPr lang="ru-RU" sz="1200" dirty="0">
                          <a:effectLst/>
                        </a:rPr>
                        <a:t>млн. руб</a:t>
                      </a:r>
                      <a:r>
                        <a:rPr lang="ru-RU" sz="1200" dirty="0" smtClean="0">
                          <a:effectLst/>
                        </a:rPr>
                        <a:t>.</a:t>
                      </a:r>
                      <a:endParaRPr lang="ru-RU" sz="1200" b="0" i="0" dirty="0">
                        <a:solidFill>
                          <a:schemeClr val="tx1"/>
                        </a:solidFill>
                        <a:effectLst/>
                        <a:latin typeface="Times New Roman" pitchFamily="18" charset="0"/>
                        <a:ea typeface="Calibri"/>
                        <a:cs typeface="Times New Roman" pitchFamily="18" charset="0"/>
                      </a:endParaRPr>
                    </a:p>
                  </a:txBody>
                  <a:tcPr marL="52137" marR="52137" marT="0" marB="0" anchor="ctr"/>
                </a:tc>
              </a:tr>
              <a:tr h="212610">
                <a:tc>
                  <a:txBody>
                    <a:bodyPr/>
                    <a:lstStyle/>
                    <a:p>
                      <a:pPr algn="ctr">
                        <a:lnSpc>
                          <a:spcPct val="115000"/>
                        </a:lnSpc>
                        <a:spcAft>
                          <a:spcPts val="0"/>
                        </a:spcAft>
                      </a:pPr>
                      <a:r>
                        <a:rPr lang="ru-RU" sz="1200" b="1" dirty="0">
                          <a:effectLst/>
                        </a:rPr>
                        <a:t>Основное мероприятие </a:t>
                      </a:r>
                      <a:r>
                        <a:rPr lang="ru-RU" sz="1200" b="1" dirty="0" smtClean="0">
                          <a:effectLst/>
                        </a:rPr>
                        <a:t>№6 «</a:t>
                      </a:r>
                      <a:r>
                        <a:rPr lang="ru-RU" sz="1200" b="1" dirty="0">
                          <a:effectLst/>
                        </a:rPr>
                        <a:t>Создание условий для  организации досуга  и культуры» </a:t>
                      </a:r>
                      <a:r>
                        <a:rPr lang="ru-RU" sz="1200" b="1" dirty="0" smtClean="0">
                          <a:effectLst/>
                        </a:rPr>
                        <a:t> </a:t>
                      </a:r>
                      <a:r>
                        <a:rPr lang="ru-RU" sz="1200" b="1" dirty="0">
                          <a:effectLst/>
                        </a:rPr>
                        <a:t>– </a:t>
                      </a:r>
                      <a:r>
                        <a:rPr lang="ru-RU" sz="1200" b="1" dirty="0" smtClean="0">
                          <a:effectLst/>
                        </a:rPr>
                        <a:t>1,4 </a:t>
                      </a:r>
                      <a:r>
                        <a:rPr lang="ru-RU" sz="1200" b="1" dirty="0">
                          <a:effectLst/>
                        </a:rPr>
                        <a:t>млн. руб.</a:t>
                      </a:r>
                      <a:endParaRPr lang="ru-RU" sz="1200" b="1" i="0" dirty="0">
                        <a:solidFill>
                          <a:schemeClr val="tx1"/>
                        </a:solidFill>
                        <a:effectLst/>
                        <a:latin typeface="Times New Roman" pitchFamily="18" charset="0"/>
                        <a:ea typeface="Calibri"/>
                        <a:cs typeface="Times New Roman" pitchFamily="18" charset="0"/>
                      </a:endParaRPr>
                    </a:p>
                  </a:txBody>
                  <a:tcPr marL="52137" marR="52137" marT="0" marB="0" anchor="ctr"/>
                </a:tc>
              </a:tr>
              <a:tr h="232562">
                <a:tc>
                  <a:txBody>
                    <a:bodyPr/>
                    <a:lstStyle/>
                    <a:p>
                      <a:pPr marL="342900" lvl="0" indent="-342900" algn="just">
                        <a:lnSpc>
                          <a:spcPct val="115000"/>
                        </a:lnSpc>
                        <a:spcAft>
                          <a:spcPts val="0"/>
                        </a:spcAft>
                        <a:buClr>
                          <a:srgbClr val="C00000"/>
                        </a:buClr>
                        <a:buFont typeface="Wingdings" pitchFamily="2" charset="2"/>
                        <a:buChar char="Ø"/>
                      </a:pPr>
                      <a:r>
                        <a:rPr lang="ru-RU" sz="1200" dirty="0">
                          <a:effectLst/>
                        </a:rPr>
                        <a:t>Расходы на организацию и проведение мероприятий в области культуры -  </a:t>
                      </a:r>
                      <a:r>
                        <a:rPr lang="ru-RU" sz="1200" dirty="0" smtClean="0">
                          <a:effectLst/>
                        </a:rPr>
                        <a:t>1,4   </a:t>
                      </a:r>
                      <a:r>
                        <a:rPr lang="ru-RU" sz="1200" dirty="0">
                          <a:effectLst/>
                        </a:rPr>
                        <a:t>млн. </a:t>
                      </a:r>
                      <a:r>
                        <a:rPr lang="ru-RU" sz="1200" dirty="0" smtClean="0">
                          <a:effectLst/>
                        </a:rPr>
                        <a:t>руб.</a:t>
                      </a:r>
                      <a:endParaRPr lang="ru-RU" sz="1200" b="0" i="0" dirty="0">
                        <a:solidFill>
                          <a:schemeClr val="tx1"/>
                        </a:solidFill>
                        <a:effectLst/>
                        <a:latin typeface="Times New Roman" pitchFamily="18" charset="0"/>
                        <a:ea typeface="Calibri"/>
                        <a:cs typeface="Times New Roman" pitchFamily="18" charset="0"/>
                      </a:endParaRPr>
                    </a:p>
                  </a:txBody>
                  <a:tcPr marL="52137" marR="52137" marT="0" marB="0" anchor="ctr"/>
                </a:tc>
              </a:tr>
              <a:tr h="346225">
                <a:tc>
                  <a:txBody>
                    <a:bodyPr/>
                    <a:lstStyle/>
                    <a:p>
                      <a:pPr marL="342900" lvl="0" indent="-342900" algn="ctr">
                        <a:lnSpc>
                          <a:spcPct val="115000"/>
                        </a:lnSpc>
                        <a:spcAft>
                          <a:spcPts val="0"/>
                        </a:spcAft>
                        <a:buClr>
                          <a:srgbClr val="C00000"/>
                        </a:buClr>
                        <a:buFont typeface="Wingdings" pitchFamily="2" charset="2"/>
                        <a:buNone/>
                      </a:pPr>
                      <a:r>
                        <a:rPr lang="ru-RU" sz="1200" b="1" dirty="0" smtClean="0">
                          <a:effectLst/>
                        </a:rPr>
                        <a:t>Подпрограмма</a:t>
                      </a:r>
                    </a:p>
                    <a:p>
                      <a:pPr marL="342900" lvl="0" indent="-342900" algn="ctr">
                        <a:lnSpc>
                          <a:spcPct val="115000"/>
                        </a:lnSpc>
                        <a:spcAft>
                          <a:spcPts val="0"/>
                        </a:spcAft>
                        <a:buClr>
                          <a:srgbClr val="C00000"/>
                        </a:buClr>
                        <a:buFont typeface="Wingdings" pitchFamily="2" charset="2"/>
                        <a:buNone/>
                      </a:pPr>
                      <a:r>
                        <a:rPr lang="ru-RU" sz="1200" b="1" dirty="0" smtClean="0">
                          <a:effectLst/>
                        </a:rPr>
                        <a:t>«Укрепление материально-технической базы архива муниципального образования Кавказский район»  -  2,6 млн. руб.</a:t>
                      </a:r>
                      <a:endParaRPr lang="ru-RU" sz="1200" b="1" i="0" dirty="0">
                        <a:solidFill>
                          <a:schemeClr val="tx1"/>
                        </a:solidFill>
                        <a:effectLst/>
                        <a:latin typeface="Times New Roman" pitchFamily="18" charset="0"/>
                        <a:ea typeface="Calibri"/>
                        <a:cs typeface="Times New Roman" pitchFamily="18" charset="0"/>
                      </a:endParaRPr>
                    </a:p>
                  </a:txBody>
                  <a:tcPr marL="52137" marR="52137" marT="0" marB="0" anchor="ctr"/>
                </a:tc>
              </a:tr>
              <a:tr h="232562">
                <a:tc>
                  <a:txBody>
                    <a:bodyPr/>
                    <a:lstStyle/>
                    <a:p>
                      <a:pPr marL="342900" lvl="0" indent="-342900" algn="just">
                        <a:lnSpc>
                          <a:spcPct val="115000"/>
                        </a:lnSpc>
                        <a:spcAft>
                          <a:spcPts val="0"/>
                        </a:spcAft>
                        <a:buClr>
                          <a:srgbClr val="C00000"/>
                        </a:buClr>
                        <a:buFont typeface="Wingdings" pitchFamily="2" charset="2"/>
                        <a:buChar char="Ø"/>
                      </a:pPr>
                      <a:r>
                        <a:rPr lang="ru-RU" sz="1200" dirty="0" smtClean="0">
                          <a:effectLst/>
                        </a:rPr>
                        <a:t>Капитальный ремонт и</a:t>
                      </a:r>
                      <a:r>
                        <a:rPr lang="ru-RU" sz="1200" baseline="0" dirty="0" smtClean="0">
                          <a:effectLst/>
                        </a:rPr>
                        <a:t> техническое оснащение  архива муниципального образования Кавказский район – 2,6 млн. руб.</a:t>
                      </a:r>
                      <a:endParaRPr lang="ru-RU" sz="1200" b="0" i="0" dirty="0">
                        <a:solidFill>
                          <a:schemeClr val="tx1"/>
                        </a:solidFill>
                        <a:effectLst/>
                        <a:latin typeface="Times New Roman" pitchFamily="18" charset="0"/>
                        <a:ea typeface="Calibri"/>
                        <a:cs typeface="Times New Roman" pitchFamily="18" charset="0"/>
                      </a:endParaRPr>
                    </a:p>
                  </a:txBody>
                  <a:tcPr marL="52137" marR="52137" marT="0" marB="0" anchor="ctr"/>
                </a:tc>
              </a:tr>
              <a:tr h="232562">
                <a:tc>
                  <a:txBody>
                    <a:bodyPr/>
                    <a:lstStyle/>
                    <a:p>
                      <a:pPr marL="342900" lvl="0" indent="-342900" algn="ctr">
                        <a:lnSpc>
                          <a:spcPct val="115000"/>
                        </a:lnSpc>
                        <a:spcAft>
                          <a:spcPts val="0"/>
                        </a:spcAft>
                        <a:buClr>
                          <a:srgbClr val="C00000"/>
                        </a:buClr>
                        <a:buFont typeface="Wingdings" pitchFamily="2" charset="2"/>
                        <a:buNone/>
                      </a:pPr>
                      <a:r>
                        <a:rPr lang="ru-RU" sz="1200" dirty="0" smtClean="0">
                          <a:effectLst/>
                        </a:rPr>
                        <a:t>    </a:t>
                      </a:r>
                    </a:p>
                    <a:p>
                      <a:pPr marL="342900" lvl="0" indent="-342900" algn="ctr">
                        <a:lnSpc>
                          <a:spcPct val="115000"/>
                        </a:lnSpc>
                        <a:spcAft>
                          <a:spcPts val="0"/>
                        </a:spcAft>
                        <a:buClr>
                          <a:srgbClr val="C00000"/>
                        </a:buClr>
                        <a:buFont typeface="Wingdings" pitchFamily="2" charset="2"/>
                        <a:buNone/>
                      </a:pPr>
                      <a:r>
                        <a:rPr lang="ru-RU" sz="1200" b="1" dirty="0" smtClean="0">
                          <a:effectLst/>
                        </a:rPr>
                        <a:t>Поступление</a:t>
                      </a:r>
                      <a:r>
                        <a:rPr lang="ru-RU" sz="1200" b="1" baseline="0" dirty="0" smtClean="0">
                          <a:effectLst/>
                        </a:rPr>
                        <a:t> </a:t>
                      </a:r>
                      <a:r>
                        <a:rPr lang="ru-RU" sz="1200" b="1" dirty="0" smtClean="0">
                          <a:effectLst/>
                        </a:rPr>
                        <a:t> доходов от предпринимательской деятельности учреждений в </a:t>
                      </a:r>
                      <a:r>
                        <a:rPr lang="ru-RU" sz="1200" b="1" dirty="0" smtClean="0">
                          <a:solidFill>
                            <a:schemeClr val="tx1"/>
                          </a:solidFill>
                          <a:effectLst/>
                        </a:rPr>
                        <a:t>2019</a:t>
                      </a:r>
                      <a:r>
                        <a:rPr lang="ru-RU" sz="1200" b="1" dirty="0" smtClean="0">
                          <a:effectLst/>
                        </a:rPr>
                        <a:t> году составило  3,8 млн.  руб.</a:t>
                      </a:r>
                      <a:endParaRPr lang="ru-RU" sz="1200" b="1" i="0" dirty="0">
                        <a:solidFill>
                          <a:schemeClr val="tx1"/>
                        </a:solidFill>
                        <a:effectLst/>
                        <a:latin typeface="Times New Roman" pitchFamily="18" charset="0"/>
                        <a:ea typeface="Calibri"/>
                        <a:cs typeface="Times New Roman" pitchFamily="18" charset="0"/>
                      </a:endParaRPr>
                    </a:p>
                  </a:txBody>
                  <a:tcPr marL="52137" marR="52137" marT="0" marB="0" anchor="ctr"/>
                </a:tc>
              </a:tr>
            </a:tbl>
          </a:graphicData>
        </a:graphic>
      </p:graphicFrame>
      <p:sp>
        <p:nvSpPr>
          <p:cNvPr id="3" name="Номер слайда 2"/>
          <p:cNvSpPr>
            <a:spLocks noGrp="1"/>
          </p:cNvSpPr>
          <p:nvPr>
            <p:ph type="sldNum" sz="quarter" idx="12"/>
          </p:nvPr>
        </p:nvSpPr>
        <p:spPr>
          <a:xfrm>
            <a:off x="4754880" y="6407945"/>
            <a:ext cx="396240" cy="365125"/>
          </a:xfrm>
        </p:spPr>
        <p:txBody>
          <a:bodyPr/>
          <a:lstStyle/>
          <a:p>
            <a:fld id="{DCD830A9-5F17-466D-9E40-1E5E06F64CC0}" type="slidenum">
              <a:rPr lang="ru-RU" smtClean="0"/>
              <a:pPr/>
              <a:t>36</a:t>
            </a:fld>
            <a:endParaRPr lang="ru-RU" dirty="0"/>
          </a:p>
        </p:txBody>
      </p:sp>
      <p:sp>
        <p:nvSpPr>
          <p:cNvPr id="7" name="Rectangle 3"/>
          <p:cNvSpPr>
            <a:spLocks noChangeArrowheads="1"/>
          </p:cNvSpPr>
          <p:nvPr/>
        </p:nvSpPr>
        <p:spPr bwMode="auto">
          <a:xfrm>
            <a:off x="9751252" y="1471613"/>
            <a:ext cx="90629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ru-RU"/>
          </a:p>
        </p:txBody>
      </p:sp>
      <p:sp>
        <p:nvSpPr>
          <p:cNvPr id="8" name="Rectangle 4"/>
          <p:cNvSpPr>
            <a:spLocks noChangeArrowheads="1"/>
          </p:cNvSpPr>
          <p:nvPr/>
        </p:nvSpPr>
        <p:spPr bwMode="auto">
          <a:xfrm>
            <a:off x="326489" y="124853"/>
            <a:ext cx="915101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b="1" u="none" strike="noStrike" cap="none" normalizeH="0" baseline="0" dirty="0" smtClean="0">
                <a:ln>
                  <a:noFill/>
                </a:ln>
                <a:solidFill>
                  <a:srgbClr val="002060"/>
                </a:solidFill>
                <a:latin typeface="Times New Roman" pitchFamily="18" charset="0"/>
                <a:ea typeface="Calibri" pitchFamily="34" charset="0"/>
                <a:cs typeface="Times New Roman" pitchFamily="18" charset="0"/>
              </a:rPr>
              <a:t>Мероприятия муниципальной программы муниципального образования </a:t>
            </a:r>
          </a:p>
          <a:p>
            <a:pPr marL="0" marR="0" lvl="0" indent="0" algn="ctr" defTabSz="914400" rtl="0" eaLnBrk="1" fontAlgn="base" latinLnBrk="0" hangingPunct="1">
              <a:lnSpc>
                <a:spcPct val="100000"/>
              </a:lnSpc>
              <a:spcBef>
                <a:spcPct val="0"/>
              </a:spcBef>
              <a:spcAft>
                <a:spcPct val="0"/>
              </a:spcAft>
              <a:buClrTx/>
              <a:buSzTx/>
              <a:buFontTx/>
              <a:buNone/>
              <a:tabLst/>
            </a:pPr>
            <a:r>
              <a:rPr kumimoji="0" lang="ru-RU" b="1" u="none" strike="noStrike" cap="none" normalizeH="0" baseline="0" dirty="0" smtClean="0">
                <a:ln>
                  <a:noFill/>
                </a:ln>
                <a:solidFill>
                  <a:srgbClr val="002060"/>
                </a:solidFill>
                <a:latin typeface="Times New Roman" pitchFamily="18" charset="0"/>
                <a:ea typeface="Calibri" pitchFamily="34" charset="0"/>
                <a:cs typeface="Times New Roman" pitchFamily="18" charset="0"/>
              </a:rPr>
              <a:t>Кавказский район «Развитие культуры» за 2019</a:t>
            </a:r>
            <a:r>
              <a:rPr kumimoji="0" lang="ru-RU" b="1" u="none" strike="noStrike" cap="none" normalizeH="0" dirty="0" smtClean="0">
                <a:ln>
                  <a:noFill/>
                </a:ln>
                <a:solidFill>
                  <a:srgbClr val="002060"/>
                </a:solidFill>
                <a:latin typeface="Times New Roman" pitchFamily="18" charset="0"/>
                <a:ea typeface="Calibri" pitchFamily="34" charset="0"/>
                <a:cs typeface="Times New Roman" pitchFamily="18" charset="0"/>
              </a:rPr>
              <a:t> </a:t>
            </a:r>
            <a:r>
              <a:rPr kumimoji="0" lang="ru-RU" b="1" u="none" strike="noStrike" cap="none" normalizeH="0" baseline="0" dirty="0" smtClean="0">
                <a:ln>
                  <a:noFill/>
                </a:ln>
                <a:solidFill>
                  <a:srgbClr val="002060"/>
                </a:solidFill>
                <a:latin typeface="Times New Roman" pitchFamily="18" charset="0"/>
                <a:ea typeface="Calibri" pitchFamily="34" charset="0"/>
                <a:cs typeface="Times New Roman" pitchFamily="18" charset="0"/>
              </a:rPr>
              <a:t>год</a:t>
            </a:r>
            <a:endParaRPr kumimoji="0" lang="ru-RU" b="0" u="none" strike="noStrike" cap="none" normalizeH="0" baseline="0" dirty="0" smtClean="0">
              <a:ln>
                <a:noFill/>
              </a:ln>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415036370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2056516010"/>
              </p:ext>
            </p:extLst>
          </p:nvPr>
        </p:nvGraphicFramePr>
        <p:xfrm>
          <a:off x="595282" y="980729"/>
          <a:ext cx="8750206" cy="5415228"/>
        </p:xfrm>
        <a:graphic>
          <a:graphicData uri="http://schemas.openxmlformats.org/drawingml/2006/table">
            <a:tbl>
              <a:tblPr firstRow="1" firstCol="1" bandRow="1" bandCol="1">
                <a:tableStyleId>{5940675A-B579-460E-94D1-54222C63F5DA}</a:tableStyleId>
              </a:tblPr>
              <a:tblGrid>
                <a:gridCol w="6881371"/>
                <a:gridCol w="589452"/>
                <a:gridCol w="1279383"/>
              </a:tblGrid>
              <a:tr h="742483">
                <a:tc>
                  <a:txBody>
                    <a:bodyPr/>
                    <a:lstStyle/>
                    <a:p>
                      <a:pPr algn="ctr">
                        <a:lnSpc>
                          <a:spcPct val="115000"/>
                        </a:lnSpc>
                        <a:spcAft>
                          <a:spcPts val="0"/>
                        </a:spcAft>
                      </a:pPr>
                      <a:r>
                        <a:rPr lang="ru-RU" sz="1100" dirty="0">
                          <a:effectLst/>
                          <a:latin typeface="Times New Roman" pitchFamily="18" charset="0"/>
                          <a:cs typeface="Times New Roman" pitchFamily="18" charset="0"/>
                        </a:rPr>
                        <a:t>Наименование целевого показателя</a:t>
                      </a:r>
                      <a:endParaRPr lang="ru-RU" sz="1100" dirty="0">
                        <a:effectLst/>
                        <a:latin typeface="Times New Roman" pitchFamily="18" charset="0"/>
                        <a:ea typeface="Calibri"/>
                        <a:cs typeface="Times New Roman" pitchFamily="18" charset="0"/>
                      </a:endParaRPr>
                    </a:p>
                  </a:txBody>
                  <a:tcPr marL="52634" marR="52634" marT="0" marB="0" anchor="ctr"/>
                </a:tc>
                <a:tc>
                  <a:txBody>
                    <a:bodyPr/>
                    <a:lstStyle/>
                    <a:p>
                      <a:pPr algn="ctr">
                        <a:lnSpc>
                          <a:spcPct val="115000"/>
                        </a:lnSpc>
                        <a:spcAft>
                          <a:spcPts val="0"/>
                        </a:spcAft>
                      </a:pPr>
                      <a:r>
                        <a:rPr lang="ru-RU" sz="1100" dirty="0" smtClean="0">
                          <a:effectLst/>
                          <a:latin typeface="Times New Roman" pitchFamily="18" charset="0"/>
                          <a:cs typeface="Times New Roman" pitchFamily="18" charset="0"/>
                        </a:rPr>
                        <a:t>Ед. изм.</a:t>
                      </a:r>
                      <a:endParaRPr lang="ru-RU" sz="1100" dirty="0">
                        <a:effectLst/>
                        <a:latin typeface="Times New Roman" pitchFamily="18" charset="0"/>
                        <a:ea typeface="Calibri"/>
                        <a:cs typeface="Times New Roman" pitchFamily="18" charset="0"/>
                      </a:endParaRPr>
                    </a:p>
                  </a:txBody>
                  <a:tcPr marL="52634" marR="52634" marT="0" marB="0" anchor="ctr"/>
                </a:tc>
                <a:tc>
                  <a:txBody>
                    <a:bodyPr/>
                    <a:lstStyle/>
                    <a:p>
                      <a:pPr algn="ctr">
                        <a:lnSpc>
                          <a:spcPct val="115000"/>
                        </a:lnSpc>
                        <a:spcAft>
                          <a:spcPts val="0"/>
                        </a:spcAft>
                      </a:pPr>
                      <a:r>
                        <a:rPr lang="ru-RU" sz="1100" dirty="0">
                          <a:effectLst/>
                          <a:latin typeface="Times New Roman" pitchFamily="18" charset="0"/>
                          <a:cs typeface="Times New Roman" pitchFamily="18" charset="0"/>
                        </a:rPr>
                        <a:t>Значение  выполненных показателей</a:t>
                      </a:r>
                    </a:p>
                    <a:p>
                      <a:pPr algn="ctr">
                        <a:lnSpc>
                          <a:spcPct val="115000"/>
                        </a:lnSpc>
                        <a:spcAft>
                          <a:spcPts val="0"/>
                        </a:spcAft>
                      </a:pPr>
                      <a:r>
                        <a:rPr lang="ru-RU" sz="1100" dirty="0">
                          <a:effectLst/>
                          <a:latin typeface="Times New Roman" pitchFamily="18" charset="0"/>
                          <a:cs typeface="Times New Roman" pitchFamily="18" charset="0"/>
                        </a:rPr>
                        <a:t> за </a:t>
                      </a:r>
                      <a:r>
                        <a:rPr lang="ru-RU" sz="1100" dirty="0" smtClean="0">
                          <a:effectLst/>
                          <a:latin typeface="Times New Roman" pitchFamily="18" charset="0"/>
                          <a:cs typeface="Times New Roman" pitchFamily="18" charset="0"/>
                        </a:rPr>
                        <a:t>2019 </a:t>
                      </a:r>
                      <a:r>
                        <a:rPr lang="ru-RU" sz="1100" dirty="0">
                          <a:effectLst/>
                          <a:latin typeface="Times New Roman" pitchFamily="18" charset="0"/>
                          <a:cs typeface="Times New Roman" pitchFamily="18" charset="0"/>
                        </a:rPr>
                        <a:t>год</a:t>
                      </a:r>
                      <a:endParaRPr lang="ru-RU" sz="1100" dirty="0">
                        <a:effectLst/>
                        <a:latin typeface="Times New Roman" pitchFamily="18" charset="0"/>
                        <a:ea typeface="Calibri"/>
                        <a:cs typeface="Times New Roman" pitchFamily="18" charset="0"/>
                      </a:endParaRPr>
                    </a:p>
                  </a:txBody>
                  <a:tcPr marL="52634" marR="52634" marT="0" marB="0" anchor="ctr"/>
                </a:tc>
              </a:tr>
              <a:tr h="628874">
                <a:tc>
                  <a:txBody>
                    <a:bodyPr/>
                    <a:lstStyle/>
                    <a:p>
                      <a:pPr algn="just">
                        <a:spcAft>
                          <a:spcPts val="0"/>
                        </a:spcAft>
                      </a:pPr>
                      <a:r>
                        <a:rPr lang="ru-RU" sz="1400" dirty="0">
                          <a:effectLst/>
                          <a:latin typeface="Times New Roman" pitchFamily="18" charset="0"/>
                          <a:cs typeface="Times New Roman" pitchFamily="18" charset="0"/>
                        </a:rPr>
                        <a:t>повышение </a:t>
                      </a:r>
                      <a:r>
                        <a:rPr lang="ru-RU" sz="1400" dirty="0" smtClean="0">
                          <a:effectLst/>
                          <a:latin typeface="Times New Roman" pitchFamily="18" charset="0"/>
                          <a:cs typeface="Times New Roman" pitchFamily="18" charset="0"/>
                        </a:rPr>
                        <a:t>уровня </a:t>
                      </a:r>
                      <a:r>
                        <a:rPr lang="ru-RU" sz="1400" dirty="0">
                          <a:effectLst/>
                          <a:latin typeface="Times New Roman" pitchFamily="18" charset="0"/>
                          <a:cs typeface="Times New Roman" pitchFamily="18" charset="0"/>
                        </a:rPr>
                        <a:t>удовлетворенности населения муниципального образования Кавказский район качеством предоставления муниципальных услуг в сфере культуры и </a:t>
                      </a:r>
                      <a:r>
                        <a:rPr lang="ru-RU" sz="1400" dirty="0" smtClean="0">
                          <a:effectLst/>
                          <a:latin typeface="Times New Roman" pitchFamily="18" charset="0"/>
                          <a:cs typeface="Times New Roman" pitchFamily="18" charset="0"/>
                        </a:rPr>
                        <a:t>искусства</a:t>
                      </a:r>
                      <a:r>
                        <a:rPr lang="ru-RU" sz="1400" dirty="0">
                          <a:effectLst/>
                          <a:latin typeface="Times New Roman" pitchFamily="18" charset="0"/>
                          <a:cs typeface="Times New Roman" pitchFamily="18" charset="0"/>
                        </a:rPr>
                        <a:t> </a:t>
                      </a:r>
                      <a:endParaRPr lang="ru-RU" sz="1400" dirty="0">
                        <a:solidFill>
                          <a:schemeClr val="accent5">
                            <a:lumMod val="50000"/>
                          </a:schemeClr>
                        </a:solidFill>
                        <a:effectLst/>
                        <a:latin typeface="Times New Roman" pitchFamily="18" charset="0"/>
                        <a:ea typeface="Calibri"/>
                        <a:cs typeface="Times New Roman" pitchFamily="18" charset="0"/>
                      </a:endParaRPr>
                    </a:p>
                  </a:txBody>
                  <a:tcPr marL="52634" marR="52634" marT="0" marB="0" anchor="ctr"/>
                </a:tc>
                <a:tc>
                  <a:txBody>
                    <a:bodyPr/>
                    <a:lstStyle/>
                    <a:p>
                      <a:pPr algn="ctr">
                        <a:spcAft>
                          <a:spcPts val="0"/>
                        </a:spcAft>
                      </a:pPr>
                      <a:r>
                        <a:rPr lang="ru-RU" sz="1400" dirty="0">
                          <a:effectLst/>
                          <a:latin typeface="Times New Roman" pitchFamily="18" charset="0"/>
                          <a:cs typeface="Times New Roman" pitchFamily="18" charset="0"/>
                        </a:rPr>
                        <a:t>%</a:t>
                      </a:r>
                      <a:endParaRPr lang="ru-RU" sz="1400" dirty="0">
                        <a:solidFill>
                          <a:schemeClr val="accent5">
                            <a:lumMod val="50000"/>
                          </a:schemeClr>
                        </a:solidFill>
                        <a:effectLst/>
                        <a:latin typeface="Times New Roman" pitchFamily="18" charset="0"/>
                        <a:ea typeface="Times New Roman"/>
                        <a:cs typeface="Times New Roman" pitchFamily="18" charset="0"/>
                      </a:endParaRPr>
                    </a:p>
                  </a:txBody>
                  <a:tcPr marL="52634" marR="52634" marT="0" marB="0" anchor="ctr"/>
                </a:tc>
                <a:tc>
                  <a:txBody>
                    <a:bodyPr/>
                    <a:lstStyle/>
                    <a:p>
                      <a:pPr algn="ctr">
                        <a:spcAft>
                          <a:spcPts val="0"/>
                        </a:spcAft>
                      </a:pPr>
                      <a:r>
                        <a:rPr lang="ru-RU" sz="1400" dirty="0" smtClean="0">
                          <a:effectLst/>
                          <a:latin typeface="Times New Roman" pitchFamily="18" charset="0"/>
                          <a:cs typeface="Times New Roman" pitchFamily="18" charset="0"/>
                        </a:rPr>
                        <a:t>77</a:t>
                      </a:r>
                      <a:endParaRPr lang="ru-RU" sz="1400" b="1" dirty="0">
                        <a:solidFill>
                          <a:schemeClr val="accent5">
                            <a:lumMod val="50000"/>
                          </a:schemeClr>
                        </a:solidFill>
                        <a:effectLst/>
                        <a:latin typeface="Times New Roman" pitchFamily="18" charset="0"/>
                        <a:ea typeface="Times New Roman"/>
                        <a:cs typeface="Times New Roman" pitchFamily="18" charset="0"/>
                      </a:endParaRPr>
                    </a:p>
                  </a:txBody>
                  <a:tcPr marL="52634" marR="52634" marT="0" marB="0" anchor="ctr"/>
                </a:tc>
              </a:tr>
              <a:tr h="221791">
                <a:tc>
                  <a:txBody>
                    <a:bodyPr/>
                    <a:lstStyle/>
                    <a:p>
                      <a:pPr algn="just">
                        <a:lnSpc>
                          <a:spcPct val="115000"/>
                        </a:lnSpc>
                        <a:spcAft>
                          <a:spcPts val="0"/>
                        </a:spcAft>
                      </a:pPr>
                      <a:r>
                        <a:rPr lang="ru-RU" sz="1400" b="0" dirty="0">
                          <a:solidFill>
                            <a:schemeClr val="tx1"/>
                          </a:solidFill>
                          <a:latin typeface="Times New Roman" pitchFamily="18" charset="0"/>
                          <a:ea typeface="Calibri"/>
                          <a:cs typeface="Times New Roman" pitchFamily="18" charset="0"/>
                        </a:rPr>
                        <a:t>количество детей, обучающихся в школах  </a:t>
                      </a:r>
                      <a:r>
                        <a:rPr lang="ru-RU" sz="1400" b="0" dirty="0" smtClean="0">
                          <a:solidFill>
                            <a:schemeClr val="tx1"/>
                          </a:solidFill>
                          <a:latin typeface="Times New Roman" pitchFamily="18" charset="0"/>
                          <a:ea typeface="Calibri"/>
                          <a:cs typeface="Times New Roman" pitchFamily="18" charset="0"/>
                        </a:rPr>
                        <a:t>дополнительного </a:t>
                      </a:r>
                      <a:r>
                        <a:rPr lang="ru-RU" sz="1400" b="0" dirty="0">
                          <a:solidFill>
                            <a:schemeClr val="tx1"/>
                          </a:solidFill>
                          <a:latin typeface="Times New Roman" pitchFamily="18" charset="0"/>
                          <a:ea typeface="Calibri"/>
                          <a:cs typeface="Times New Roman" pitchFamily="18" charset="0"/>
                        </a:rPr>
                        <a:t>образования</a:t>
                      </a:r>
                    </a:p>
                  </a:txBody>
                  <a:tcPr marL="68580" marR="68580" marT="0" marB="0"/>
                </a:tc>
                <a:tc>
                  <a:txBody>
                    <a:bodyPr/>
                    <a:lstStyle/>
                    <a:p>
                      <a:pPr algn="ctr">
                        <a:lnSpc>
                          <a:spcPct val="115000"/>
                        </a:lnSpc>
                        <a:spcAft>
                          <a:spcPts val="0"/>
                        </a:spcAft>
                      </a:pPr>
                      <a:r>
                        <a:rPr lang="ru-RU" sz="1400" b="0" dirty="0">
                          <a:solidFill>
                            <a:schemeClr val="tx1"/>
                          </a:solidFill>
                          <a:latin typeface="Times New Roman" pitchFamily="18" charset="0"/>
                          <a:ea typeface="Calibri"/>
                          <a:cs typeface="Times New Roman" pitchFamily="18" charset="0"/>
                        </a:rPr>
                        <a:t>чел.</a:t>
                      </a:r>
                    </a:p>
                  </a:txBody>
                  <a:tcPr marL="68580" marR="68580" marT="0" marB="0"/>
                </a:tc>
                <a:tc>
                  <a:txBody>
                    <a:bodyPr/>
                    <a:lstStyle/>
                    <a:p>
                      <a:pPr algn="ctr">
                        <a:lnSpc>
                          <a:spcPct val="115000"/>
                        </a:lnSpc>
                        <a:spcAft>
                          <a:spcPts val="0"/>
                        </a:spcAft>
                      </a:pPr>
                      <a:r>
                        <a:rPr lang="ru-RU" sz="1400" b="0" dirty="0" smtClean="0">
                          <a:solidFill>
                            <a:schemeClr val="tx1"/>
                          </a:solidFill>
                          <a:latin typeface="Times New Roman" pitchFamily="18" charset="0"/>
                          <a:ea typeface="Calibri"/>
                          <a:cs typeface="Times New Roman" pitchFamily="18" charset="0"/>
                        </a:rPr>
                        <a:t>1638</a:t>
                      </a:r>
                      <a:endParaRPr lang="ru-RU" sz="1400" b="0" dirty="0">
                        <a:solidFill>
                          <a:schemeClr val="tx1"/>
                        </a:solidFill>
                        <a:latin typeface="Times New Roman" pitchFamily="18" charset="0"/>
                        <a:ea typeface="Calibri"/>
                        <a:cs typeface="Times New Roman" pitchFamily="18" charset="0"/>
                      </a:endParaRPr>
                    </a:p>
                  </a:txBody>
                  <a:tcPr marL="68580" marR="68580" marT="0" marB="0"/>
                </a:tc>
              </a:tr>
              <a:tr h="703927">
                <a:tc>
                  <a:txBody>
                    <a:bodyPr/>
                    <a:lstStyle/>
                    <a:p>
                      <a:pPr algn="just">
                        <a:lnSpc>
                          <a:spcPct val="115000"/>
                        </a:lnSpc>
                        <a:spcAft>
                          <a:spcPts val="0"/>
                        </a:spcAft>
                      </a:pPr>
                      <a:r>
                        <a:rPr lang="ru-RU" sz="1400" dirty="0">
                          <a:solidFill>
                            <a:schemeClr val="tx1"/>
                          </a:solidFill>
                          <a:effectLst/>
                          <a:latin typeface="Times New Roman" pitchFamily="18" charset="0"/>
                          <a:cs typeface="Times New Roman" pitchFamily="18" charset="0"/>
                        </a:rPr>
                        <a:t>охват детей школьного возраста (5 - 18 лет) эстетическим образованием, предоставляемым детскими музыкальными, художественными школами и школами искусств</a:t>
                      </a:r>
                      <a:endParaRPr lang="ru-RU" sz="1400" dirty="0">
                        <a:solidFill>
                          <a:schemeClr val="tx1"/>
                        </a:solidFill>
                        <a:effectLst/>
                        <a:latin typeface="Times New Roman" pitchFamily="18" charset="0"/>
                        <a:ea typeface="Calibri"/>
                        <a:cs typeface="Times New Roman" pitchFamily="18" charset="0"/>
                      </a:endParaRPr>
                    </a:p>
                  </a:txBody>
                  <a:tcPr marL="52634" marR="52634" marT="0" marB="0" anchor="ctr"/>
                </a:tc>
                <a:tc>
                  <a:txBody>
                    <a:bodyPr/>
                    <a:lstStyle/>
                    <a:p>
                      <a:pPr algn="ctr">
                        <a:lnSpc>
                          <a:spcPct val="115000"/>
                        </a:lnSpc>
                        <a:spcAft>
                          <a:spcPts val="0"/>
                        </a:spcAft>
                      </a:pPr>
                      <a:r>
                        <a:rPr lang="ru-RU" sz="1400" dirty="0">
                          <a:solidFill>
                            <a:schemeClr val="tx1"/>
                          </a:solidFill>
                          <a:effectLst/>
                          <a:latin typeface="Times New Roman" pitchFamily="18" charset="0"/>
                          <a:cs typeface="Times New Roman" pitchFamily="18" charset="0"/>
                        </a:rPr>
                        <a:t>%</a:t>
                      </a:r>
                      <a:endParaRPr lang="ru-RU" sz="1400" dirty="0">
                        <a:solidFill>
                          <a:schemeClr val="tx1"/>
                        </a:solidFill>
                        <a:effectLst/>
                        <a:latin typeface="Times New Roman" pitchFamily="18" charset="0"/>
                        <a:ea typeface="Calibri"/>
                        <a:cs typeface="Times New Roman" pitchFamily="18" charset="0"/>
                      </a:endParaRPr>
                    </a:p>
                  </a:txBody>
                  <a:tcPr marL="52634" marR="52634" marT="0" marB="0" anchor="ctr"/>
                </a:tc>
                <a:tc>
                  <a:txBody>
                    <a:bodyPr/>
                    <a:lstStyle/>
                    <a:p>
                      <a:pPr algn="ctr">
                        <a:lnSpc>
                          <a:spcPct val="115000"/>
                        </a:lnSpc>
                        <a:spcAft>
                          <a:spcPts val="0"/>
                        </a:spcAft>
                      </a:pPr>
                      <a:r>
                        <a:rPr lang="ru-RU" sz="1400" dirty="0" smtClean="0">
                          <a:solidFill>
                            <a:schemeClr val="tx1"/>
                          </a:solidFill>
                          <a:effectLst/>
                          <a:latin typeface="Times New Roman" pitchFamily="18" charset="0"/>
                          <a:cs typeface="Times New Roman" pitchFamily="18" charset="0"/>
                        </a:rPr>
                        <a:t>14</a:t>
                      </a:r>
                      <a:endParaRPr lang="ru-RU" sz="1400" b="1" dirty="0">
                        <a:solidFill>
                          <a:schemeClr val="tx1"/>
                        </a:solidFill>
                        <a:effectLst/>
                        <a:latin typeface="Times New Roman" pitchFamily="18" charset="0"/>
                        <a:ea typeface="Calibri"/>
                        <a:cs typeface="Times New Roman" pitchFamily="18" charset="0"/>
                      </a:endParaRPr>
                    </a:p>
                  </a:txBody>
                  <a:tcPr marL="52634" marR="52634" marT="0" marB="0" anchor="ctr"/>
                </a:tc>
              </a:tr>
              <a:tr h="462859">
                <a:tc>
                  <a:txBody>
                    <a:bodyPr/>
                    <a:lstStyle/>
                    <a:p>
                      <a:pPr algn="just">
                        <a:lnSpc>
                          <a:spcPct val="115000"/>
                        </a:lnSpc>
                        <a:spcAft>
                          <a:spcPts val="0"/>
                        </a:spcAft>
                      </a:pPr>
                      <a:r>
                        <a:rPr lang="ru-RU" sz="1400" dirty="0" smtClean="0">
                          <a:effectLst/>
                          <a:latin typeface="Times New Roman" pitchFamily="18" charset="0"/>
                          <a:cs typeface="Times New Roman" pitchFamily="18" charset="0"/>
                        </a:rPr>
                        <a:t>количество </a:t>
                      </a:r>
                      <a:r>
                        <a:rPr lang="ru-RU" sz="1400" dirty="0">
                          <a:effectLst/>
                          <a:latin typeface="Times New Roman" pitchFamily="18" charset="0"/>
                          <a:cs typeface="Times New Roman" pitchFamily="18" charset="0"/>
                        </a:rPr>
                        <a:t>присужденных учащимся детских школ искусств </a:t>
                      </a:r>
                      <a:r>
                        <a:rPr lang="ru-RU" sz="1400" dirty="0" smtClean="0">
                          <a:effectLst/>
                          <a:latin typeface="Times New Roman" pitchFamily="18" charset="0"/>
                          <a:cs typeface="Times New Roman" pitchFamily="18" charset="0"/>
                        </a:rPr>
                        <a:t>стипендий</a:t>
                      </a:r>
                      <a:r>
                        <a:rPr lang="ru-RU" sz="1400" dirty="0">
                          <a:effectLst/>
                          <a:latin typeface="Times New Roman" pitchFamily="18" charset="0"/>
                          <a:cs typeface="Times New Roman" pitchFamily="18" charset="0"/>
                        </a:rPr>
                        <a:t>, премий,  грантов  различного уровня</a:t>
                      </a:r>
                      <a:endParaRPr lang="ru-RU" sz="1400" dirty="0">
                        <a:solidFill>
                          <a:schemeClr val="accent5">
                            <a:lumMod val="50000"/>
                          </a:schemeClr>
                        </a:solidFill>
                        <a:effectLst/>
                        <a:latin typeface="Times New Roman" pitchFamily="18" charset="0"/>
                        <a:ea typeface="Calibri"/>
                        <a:cs typeface="Times New Roman" pitchFamily="18" charset="0"/>
                      </a:endParaRPr>
                    </a:p>
                  </a:txBody>
                  <a:tcPr marL="52634" marR="52634" marT="0" marB="0" anchor="ctr"/>
                </a:tc>
                <a:tc>
                  <a:txBody>
                    <a:bodyPr/>
                    <a:lstStyle/>
                    <a:p>
                      <a:pPr algn="ctr">
                        <a:lnSpc>
                          <a:spcPct val="115000"/>
                        </a:lnSpc>
                        <a:spcAft>
                          <a:spcPts val="0"/>
                        </a:spcAft>
                      </a:pPr>
                      <a:r>
                        <a:rPr lang="ru-RU" sz="1400" dirty="0">
                          <a:effectLst/>
                          <a:latin typeface="Times New Roman" pitchFamily="18" charset="0"/>
                          <a:cs typeface="Times New Roman" pitchFamily="18" charset="0"/>
                        </a:rPr>
                        <a:t>чел.</a:t>
                      </a:r>
                      <a:endParaRPr lang="ru-RU" sz="1400" dirty="0">
                        <a:solidFill>
                          <a:schemeClr val="accent5">
                            <a:lumMod val="50000"/>
                          </a:schemeClr>
                        </a:solidFill>
                        <a:effectLst/>
                        <a:latin typeface="Times New Roman" pitchFamily="18" charset="0"/>
                        <a:ea typeface="Calibri"/>
                        <a:cs typeface="Times New Roman" pitchFamily="18" charset="0"/>
                      </a:endParaRPr>
                    </a:p>
                  </a:txBody>
                  <a:tcPr marL="52634" marR="52634" marT="0" marB="0" anchor="ctr"/>
                </a:tc>
                <a:tc>
                  <a:txBody>
                    <a:bodyPr/>
                    <a:lstStyle/>
                    <a:p>
                      <a:pPr algn="ctr">
                        <a:lnSpc>
                          <a:spcPct val="115000"/>
                        </a:lnSpc>
                        <a:spcAft>
                          <a:spcPts val="0"/>
                        </a:spcAft>
                      </a:pPr>
                      <a:r>
                        <a:rPr lang="ru-RU" sz="1400" dirty="0" smtClean="0">
                          <a:effectLst/>
                          <a:latin typeface="Times New Roman" pitchFamily="18" charset="0"/>
                          <a:cs typeface="Times New Roman" pitchFamily="18" charset="0"/>
                        </a:rPr>
                        <a:t>17</a:t>
                      </a:r>
                      <a:endParaRPr lang="ru-RU" sz="1400" b="1" dirty="0">
                        <a:solidFill>
                          <a:schemeClr val="accent5">
                            <a:lumMod val="50000"/>
                          </a:schemeClr>
                        </a:solidFill>
                        <a:effectLst/>
                        <a:latin typeface="Times New Roman" pitchFamily="18" charset="0"/>
                        <a:ea typeface="Calibri"/>
                        <a:cs typeface="Times New Roman" pitchFamily="18" charset="0"/>
                      </a:endParaRPr>
                    </a:p>
                  </a:txBody>
                  <a:tcPr marL="52634" marR="52634" marT="0" marB="0" anchor="ctr"/>
                </a:tc>
              </a:tr>
              <a:tr h="351413">
                <a:tc>
                  <a:txBody>
                    <a:bodyPr/>
                    <a:lstStyle/>
                    <a:p>
                      <a:pPr algn="just">
                        <a:lnSpc>
                          <a:spcPct val="115000"/>
                        </a:lnSpc>
                        <a:spcAft>
                          <a:spcPts val="0"/>
                        </a:spcAft>
                      </a:pPr>
                      <a:r>
                        <a:rPr lang="ru-RU" sz="1400" dirty="0">
                          <a:effectLst/>
                          <a:latin typeface="Times New Roman" pitchFamily="18" charset="0"/>
                          <a:cs typeface="Times New Roman" pitchFamily="18" charset="0"/>
                        </a:rPr>
                        <a:t>число пользователей библиотеками в расчете на 1000 человек населения</a:t>
                      </a:r>
                      <a:endParaRPr lang="ru-RU" sz="1400" dirty="0">
                        <a:solidFill>
                          <a:schemeClr val="accent5">
                            <a:lumMod val="50000"/>
                          </a:schemeClr>
                        </a:solidFill>
                        <a:effectLst/>
                        <a:latin typeface="Times New Roman" pitchFamily="18" charset="0"/>
                        <a:ea typeface="Calibri"/>
                        <a:cs typeface="Times New Roman" pitchFamily="18" charset="0"/>
                      </a:endParaRPr>
                    </a:p>
                  </a:txBody>
                  <a:tcPr marL="52634" marR="52634" marT="0" marB="0" anchor="ctr"/>
                </a:tc>
                <a:tc>
                  <a:txBody>
                    <a:bodyPr/>
                    <a:lstStyle/>
                    <a:p>
                      <a:pPr algn="ctr">
                        <a:lnSpc>
                          <a:spcPct val="115000"/>
                        </a:lnSpc>
                        <a:spcAft>
                          <a:spcPts val="0"/>
                        </a:spcAft>
                      </a:pPr>
                      <a:r>
                        <a:rPr lang="ru-RU" sz="1400" dirty="0">
                          <a:effectLst/>
                          <a:latin typeface="Times New Roman" pitchFamily="18" charset="0"/>
                          <a:cs typeface="Times New Roman" pitchFamily="18" charset="0"/>
                        </a:rPr>
                        <a:t>чел.</a:t>
                      </a:r>
                      <a:endParaRPr lang="ru-RU" sz="1400" dirty="0">
                        <a:solidFill>
                          <a:schemeClr val="accent5">
                            <a:lumMod val="50000"/>
                          </a:schemeClr>
                        </a:solidFill>
                        <a:effectLst/>
                        <a:latin typeface="Times New Roman" pitchFamily="18" charset="0"/>
                        <a:ea typeface="Calibri"/>
                        <a:cs typeface="Times New Roman" pitchFamily="18" charset="0"/>
                      </a:endParaRPr>
                    </a:p>
                  </a:txBody>
                  <a:tcPr marL="52634" marR="52634" marT="0" marB="0" anchor="ctr"/>
                </a:tc>
                <a:tc>
                  <a:txBody>
                    <a:bodyPr/>
                    <a:lstStyle/>
                    <a:p>
                      <a:pPr algn="ctr">
                        <a:lnSpc>
                          <a:spcPct val="115000"/>
                        </a:lnSpc>
                        <a:spcAft>
                          <a:spcPts val="0"/>
                        </a:spcAft>
                      </a:pPr>
                      <a:r>
                        <a:rPr lang="ru-RU" sz="1400" dirty="0" smtClean="0">
                          <a:effectLst/>
                          <a:latin typeface="Times New Roman" pitchFamily="18" charset="0"/>
                          <a:cs typeface="Times New Roman" pitchFamily="18" charset="0"/>
                        </a:rPr>
                        <a:t>449</a:t>
                      </a:r>
                      <a:endParaRPr lang="ru-RU" sz="1400" b="1" dirty="0">
                        <a:solidFill>
                          <a:schemeClr val="accent5">
                            <a:lumMod val="50000"/>
                          </a:schemeClr>
                        </a:solidFill>
                        <a:effectLst/>
                        <a:latin typeface="Times New Roman" pitchFamily="18" charset="0"/>
                        <a:ea typeface="Calibri"/>
                        <a:cs typeface="Times New Roman" pitchFamily="18" charset="0"/>
                      </a:endParaRPr>
                    </a:p>
                  </a:txBody>
                  <a:tcPr marL="52634" marR="52634" marT="0" marB="0" anchor="ctr"/>
                </a:tc>
              </a:tr>
              <a:tr h="462859">
                <a:tc>
                  <a:txBody>
                    <a:bodyPr/>
                    <a:lstStyle/>
                    <a:p>
                      <a:pPr algn="just">
                        <a:lnSpc>
                          <a:spcPct val="115000"/>
                        </a:lnSpc>
                        <a:spcAft>
                          <a:spcPts val="0"/>
                        </a:spcAft>
                      </a:pPr>
                      <a:r>
                        <a:rPr lang="ru-RU" sz="1400" dirty="0">
                          <a:effectLst/>
                          <a:latin typeface="Times New Roman" pitchFamily="18" charset="0"/>
                          <a:cs typeface="Times New Roman" pitchFamily="18" charset="0"/>
                        </a:rPr>
                        <a:t>обновление книжных фондов библиотек муниципального образования Кавказский район</a:t>
                      </a:r>
                      <a:endParaRPr lang="ru-RU" sz="1400" dirty="0">
                        <a:solidFill>
                          <a:schemeClr val="accent5">
                            <a:lumMod val="50000"/>
                          </a:schemeClr>
                        </a:solidFill>
                        <a:effectLst/>
                        <a:latin typeface="Times New Roman" pitchFamily="18" charset="0"/>
                        <a:ea typeface="Calibri"/>
                        <a:cs typeface="Times New Roman" pitchFamily="18" charset="0"/>
                      </a:endParaRPr>
                    </a:p>
                  </a:txBody>
                  <a:tcPr marL="52634" marR="52634" marT="0" marB="0" anchor="ctr"/>
                </a:tc>
                <a:tc>
                  <a:txBody>
                    <a:bodyPr/>
                    <a:lstStyle/>
                    <a:p>
                      <a:pPr algn="ctr">
                        <a:lnSpc>
                          <a:spcPct val="115000"/>
                        </a:lnSpc>
                        <a:spcAft>
                          <a:spcPts val="0"/>
                        </a:spcAft>
                      </a:pPr>
                      <a:r>
                        <a:rPr lang="ru-RU" sz="1400" dirty="0">
                          <a:effectLst/>
                          <a:latin typeface="Times New Roman" pitchFamily="18" charset="0"/>
                          <a:cs typeface="Times New Roman" pitchFamily="18" charset="0"/>
                        </a:rPr>
                        <a:t>%</a:t>
                      </a:r>
                      <a:endParaRPr lang="ru-RU" sz="1400" dirty="0">
                        <a:solidFill>
                          <a:schemeClr val="accent5">
                            <a:lumMod val="50000"/>
                          </a:schemeClr>
                        </a:solidFill>
                        <a:effectLst/>
                        <a:latin typeface="Times New Roman" pitchFamily="18" charset="0"/>
                        <a:ea typeface="Calibri"/>
                        <a:cs typeface="Times New Roman" pitchFamily="18" charset="0"/>
                      </a:endParaRPr>
                    </a:p>
                  </a:txBody>
                  <a:tcPr marL="52634" marR="52634" marT="0" marB="0" anchor="ctr"/>
                </a:tc>
                <a:tc>
                  <a:txBody>
                    <a:bodyPr/>
                    <a:lstStyle/>
                    <a:p>
                      <a:pPr algn="ctr">
                        <a:lnSpc>
                          <a:spcPct val="115000"/>
                        </a:lnSpc>
                        <a:spcAft>
                          <a:spcPts val="0"/>
                        </a:spcAft>
                      </a:pPr>
                      <a:r>
                        <a:rPr lang="ru-RU" sz="1400" dirty="0">
                          <a:effectLst/>
                          <a:latin typeface="Times New Roman" pitchFamily="18" charset="0"/>
                          <a:cs typeface="Times New Roman" pitchFamily="18" charset="0"/>
                        </a:rPr>
                        <a:t>0,2</a:t>
                      </a:r>
                      <a:endParaRPr lang="ru-RU" sz="1400" b="1" dirty="0">
                        <a:solidFill>
                          <a:schemeClr val="accent5">
                            <a:lumMod val="50000"/>
                          </a:schemeClr>
                        </a:solidFill>
                        <a:effectLst/>
                        <a:latin typeface="Times New Roman" pitchFamily="18" charset="0"/>
                        <a:ea typeface="Calibri"/>
                        <a:cs typeface="Times New Roman" pitchFamily="18" charset="0"/>
                      </a:endParaRPr>
                    </a:p>
                  </a:txBody>
                  <a:tcPr marL="52634" marR="52634" marT="0" marB="0" anchor="ctr"/>
                </a:tc>
              </a:tr>
              <a:tr h="462859">
                <a:tc>
                  <a:txBody>
                    <a:bodyPr/>
                    <a:lstStyle/>
                    <a:p>
                      <a:pPr algn="just">
                        <a:lnSpc>
                          <a:spcPct val="115000"/>
                        </a:lnSpc>
                        <a:spcAft>
                          <a:spcPts val="0"/>
                        </a:spcAft>
                      </a:pPr>
                      <a:r>
                        <a:rPr lang="ru-RU" sz="1400" dirty="0">
                          <a:effectLst/>
                          <a:latin typeface="Times New Roman" pitchFamily="18" charset="0"/>
                          <a:cs typeface="Times New Roman" pitchFamily="18" charset="0"/>
                        </a:rPr>
                        <a:t>количество получателей услуг (пользователей библиотек муниципального образования Кавказский район, физических лиц)</a:t>
                      </a:r>
                      <a:endParaRPr lang="ru-RU" sz="1400" dirty="0">
                        <a:solidFill>
                          <a:schemeClr val="accent5">
                            <a:lumMod val="50000"/>
                          </a:schemeClr>
                        </a:solidFill>
                        <a:effectLst/>
                        <a:latin typeface="Times New Roman" pitchFamily="18" charset="0"/>
                        <a:ea typeface="Calibri"/>
                        <a:cs typeface="Times New Roman" pitchFamily="18" charset="0"/>
                      </a:endParaRPr>
                    </a:p>
                  </a:txBody>
                  <a:tcPr marL="52634" marR="52634" marT="0" marB="0" anchor="ctr"/>
                </a:tc>
                <a:tc>
                  <a:txBody>
                    <a:bodyPr/>
                    <a:lstStyle/>
                    <a:p>
                      <a:pPr algn="ctr">
                        <a:lnSpc>
                          <a:spcPct val="115000"/>
                        </a:lnSpc>
                        <a:spcAft>
                          <a:spcPts val="0"/>
                        </a:spcAft>
                      </a:pPr>
                      <a:r>
                        <a:rPr lang="ru-RU" sz="1400" dirty="0">
                          <a:effectLst/>
                          <a:latin typeface="Times New Roman" pitchFamily="18" charset="0"/>
                          <a:cs typeface="Times New Roman" pitchFamily="18" charset="0"/>
                        </a:rPr>
                        <a:t>чел.</a:t>
                      </a:r>
                      <a:endParaRPr lang="ru-RU" sz="1400" dirty="0">
                        <a:solidFill>
                          <a:schemeClr val="accent5">
                            <a:lumMod val="50000"/>
                          </a:schemeClr>
                        </a:solidFill>
                        <a:effectLst/>
                        <a:latin typeface="Times New Roman" pitchFamily="18" charset="0"/>
                        <a:ea typeface="Calibri"/>
                        <a:cs typeface="Times New Roman" pitchFamily="18" charset="0"/>
                      </a:endParaRPr>
                    </a:p>
                  </a:txBody>
                  <a:tcPr marL="52634" marR="52634" marT="0" marB="0" anchor="ctr"/>
                </a:tc>
                <a:tc>
                  <a:txBody>
                    <a:bodyPr/>
                    <a:lstStyle/>
                    <a:p>
                      <a:pPr algn="ctr">
                        <a:lnSpc>
                          <a:spcPct val="115000"/>
                        </a:lnSpc>
                        <a:spcAft>
                          <a:spcPts val="0"/>
                        </a:spcAft>
                      </a:pPr>
                      <a:r>
                        <a:rPr lang="ru-RU" sz="1400" dirty="0" smtClean="0">
                          <a:effectLst/>
                          <a:latin typeface="Times New Roman" pitchFamily="18" charset="0"/>
                          <a:cs typeface="Times New Roman" pitchFamily="18" charset="0"/>
                        </a:rPr>
                        <a:t>53896</a:t>
                      </a:r>
                      <a:endParaRPr lang="ru-RU" sz="1400" b="1" dirty="0">
                        <a:solidFill>
                          <a:schemeClr val="accent5">
                            <a:lumMod val="50000"/>
                          </a:schemeClr>
                        </a:solidFill>
                        <a:effectLst/>
                        <a:latin typeface="Times New Roman" pitchFamily="18" charset="0"/>
                        <a:ea typeface="Calibri"/>
                        <a:cs typeface="Times New Roman" pitchFamily="18" charset="0"/>
                      </a:endParaRPr>
                    </a:p>
                  </a:txBody>
                  <a:tcPr marL="52634" marR="52634" marT="0" marB="0" anchor="ctr"/>
                </a:tc>
              </a:tr>
              <a:tr h="221791">
                <a:tc>
                  <a:txBody>
                    <a:bodyPr/>
                    <a:lstStyle/>
                    <a:p>
                      <a:pPr algn="just">
                        <a:lnSpc>
                          <a:spcPct val="115000"/>
                        </a:lnSpc>
                        <a:spcAft>
                          <a:spcPts val="0"/>
                        </a:spcAft>
                      </a:pPr>
                      <a:r>
                        <a:rPr lang="ru-RU" sz="1400" dirty="0" smtClean="0">
                          <a:effectLst/>
                          <a:latin typeface="Times New Roman" pitchFamily="18" charset="0"/>
                          <a:cs typeface="Times New Roman" pitchFamily="18" charset="0"/>
                        </a:rPr>
                        <a:t>количество  проведенных методических мероприятий</a:t>
                      </a:r>
                      <a:endParaRPr lang="ru-RU" sz="1400" dirty="0">
                        <a:solidFill>
                          <a:schemeClr val="accent5">
                            <a:lumMod val="50000"/>
                          </a:schemeClr>
                        </a:solidFill>
                        <a:effectLst/>
                        <a:latin typeface="Times New Roman" pitchFamily="18" charset="0"/>
                        <a:ea typeface="Calibri"/>
                        <a:cs typeface="Times New Roman" pitchFamily="18" charset="0"/>
                      </a:endParaRPr>
                    </a:p>
                  </a:txBody>
                  <a:tcPr marL="52634" marR="52634" marT="0" marB="0" anchor="ctr"/>
                </a:tc>
                <a:tc>
                  <a:txBody>
                    <a:bodyPr/>
                    <a:lstStyle/>
                    <a:p>
                      <a:pPr algn="ctr">
                        <a:lnSpc>
                          <a:spcPct val="115000"/>
                        </a:lnSpc>
                        <a:spcAft>
                          <a:spcPts val="0"/>
                        </a:spcAft>
                      </a:pPr>
                      <a:r>
                        <a:rPr lang="ru-RU" sz="1400" dirty="0">
                          <a:effectLst/>
                          <a:latin typeface="Times New Roman" pitchFamily="18" charset="0"/>
                          <a:cs typeface="Times New Roman" pitchFamily="18" charset="0"/>
                        </a:rPr>
                        <a:t>ед.</a:t>
                      </a:r>
                      <a:endParaRPr lang="ru-RU" sz="1400" dirty="0">
                        <a:solidFill>
                          <a:schemeClr val="accent5">
                            <a:lumMod val="50000"/>
                          </a:schemeClr>
                        </a:solidFill>
                        <a:effectLst/>
                        <a:latin typeface="Times New Roman" pitchFamily="18" charset="0"/>
                        <a:ea typeface="Calibri"/>
                        <a:cs typeface="Times New Roman" pitchFamily="18" charset="0"/>
                      </a:endParaRPr>
                    </a:p>
                  </a:txBody>
                  <a:tcPr marL="52634" marR="52634" marT="0" marB="0" anchor="ctr"/>
                </a:tc>
                <a:tc>
                  <a:txBody>
                    <a:bodyPr/>
                    <a:lstStyle/>
                    <a:p>
                      <a:pPr algn="ctr">
                        <a:lnSpc>
                          <a:spcPct val="115000"/>
                        </a:lnSpc>
                        <a:spcAft>
                          <a:spcPts val="0"/>
                        </a:spcAft>
                      </a:pPr>
                      <a:r>
                        <a:rPr lang="ru-RU" sz="1400" dirty="0" smtClean="0">
                          <a:effectLst/>
                          <a:latin typeface="Times New Roman" pitchFamily="18" charset="0"/>
                          <a:cs typeface="Times New Roman" pitchFamily="18" charset="0"/>
                        </a:rPr>
                        <a:t>94</a:t>
                      </a:r>
                      <a:endParaRPr lang="ru-RU" sz="1400" b="1" dirty="0">
                        <a:solidFill>
                          <a:schemeClr val="accent5">
                            <a:lumMod val="50000"/>
                          </a:schemeClr>
                        </a:solidFill>
                        <a:effectLst/>
                        <a:latin typeface="Times New Roman" pitchFamily="18" charset="0"/>
                        <a:ea typeface="Calibri"/>
                        <a:cs typeface="Times New Roman" pitchFamily="18" charset="0"/>
                      </a:endParaRPr>
                    </a:p>
                  </a:txBody>
                  <a:tcPr marL="52634" marR="52634" marT="0" marB="0" anchor="ctr"/>
                </a:tc>
              </a:tr>
              <a:tr h="462859">
                <a:tc>
                  <a:txBody>
                    <a:bodyPr/>
                    <a:lstStyle/>
                    <a:p>
                      <a:pPr algn="just">
                        <a:lnSpc>
                          <a:spcPct val="115000"/>
                        </a:lnSpc>
                        <a:spcAft>
                          <a:spcPts val="0"/>
                        </a:spcAft>
                      </a:pPr>
                      <a:r>
                        <a:rPr lang="ru-RU" sz="1400" dirty="0">
                          <a:effectLst/>
                          <a:latin typeface="Times New Roman" pitchFamily="18" charset="0"/>
                          <a:cs typeface="Times New Roman" pitchFamily="18" charset="0"/>
                        </a:rPr>
                        <a:t>количество культурно-массовых мероприятий, проведенных на территории муниципального образования Кавказский район</a:t>
                      </a:r>
                      <a:endParaRPr lang="ru-RU" sz="1400" dirty="0">
                        <a:solidFill>
                          <a:schemeClr val="accent5">
                            <a:lumMod val="50000"/>
                          </a:schemeClr>
                        </a:solidFill>
                        <a:effectLst/>
                        <a:latin typeface="Times New Roman" pitchFamily="18" charset="0"/>
                        <a:ea typeface="Calibri"/>
                        <a:cs typeface="Times New Roman" pitchFamily="18" charset="0"/>
                      </a:endParaRPr>
                    </a:p>
                  </a:txBody>
                  <a:tcPr marL="52634" marR="52634" marT="0" marB="0" anchor="ctr"/>
                </a:tc>
                <a:tc>
                  <a:txBody>
                    <a:bodyPr/>
                    <a:lstStyle/>
                    <a:p>
                      <a:pPr algn="ctr">
                        <a:lnSpc>
                          <a:spcPct val="115000"/>
                        </a:lnSpc>
                        <a:spcAft>
                          <a:spcPts val="0"/>
                        </a:spcAft>
                      </a:pPr>
                      <a:r>
                        <a:rPr lang="ru-RU" sz="1400" dirty="0">
                          <a:effectLst/>
                          <a:latin typeface="Times New Roman" pitchFamily="18" charset="0"/>
                          <a:cs typeface="Times New Roman" pitchFamily="18" charset="0"/>
                        </a:rPr>
                        <a:t>ед.</a:t>
                      </a:r>
                      <a:endParaRPr lang="ru-RU" sz="1400" dirty="0">
                        <a:solidFill>
                          <a:schemeClr val="accent5">
                            <a:lumMod val="50000"/>
                          </a:schemeClr>
                        </a:solidFill>
                        <a:effectLst/>
                        <a:latin typeface="Times New Roman" pitchFamily="18" charset="0"/>
                        <a:ea typeface="Calibri"/>
                        <a:cs typeface="Times New Roman" pitchFamily="18" charset="0"/>
                      </a:endParaRPr>
                    </a:p>
                  </a:txBody>
                  <a:tcPr marL="52634" marR="52634" marT="0" marB="0" anchor="ctr"/>
                </a:tc>
                <a:tc>
                  <a:txBody>
                    <a:bodyPr/>
                    <a:lstStyle/>
                    <a:p>
                      <a:pPr algn="ctr">
                        <a:lnSpc>
                          <a:spcPct val="115000"/>
                        </a:lnSpc>
                        <a:spcAft>
                          <a:spcPts val="0"/>
                        </a:spcAft>
                      </a:pPr>
                      <a:r>
                        <a:rPr lang="ru-RU" sz="1400" dirty="0" smtClean="0">
                          <a:effectLst/>
                          <a:latin typeface="Times New Roman" pitchFamily="18" charset="0"/>
                          <a:cs typeface="Times New Roman" pitchFamily="18" charset="0"/>
                        </a:rPr>
                        <a:t>11358</a:t>
                      </a:r>
                      <a:endParaRPr lang="ru-RU" sz="1400" b="1" dirty="0">
                        <a:solidFill>
                          <a:schemeClr val="accent5">
                            <a:lumMod val="50000"/>
                          </a:schemeClr>
                        </a:solidFill>
                        <a:effectLst/>
                        <a:latin typeface="Times New Roman" pitchFamily="18" charset="0"/>
                        <a:ea typeface="Calibri"/>
                        <a:cs typeface="Times New Roman" pitchFamily="18" charset="0"/>
                      </a:endParaRPr>
                    </a:p>
                  </a:txBody>
                  <a:tcPr marL="52634" marR="52634" marT="0" marB="0" anchor="ctr"/>
                </a:tc>
              </a:tr>
              <a:tr h="462859">
                <a:tc>
                  <a:txBody>
                    <a:bodyPr/>
                    <a:lstStyle/>
                    <a:p>
                      <a:pPr algn="just">
                        <a:lnSpc>
                          <a:spcPct val="115000"/>
                        </a:lnSpc>
                        <a:spcAft>
                          <a:spcPts val="0"/>
                        </a:spcAft>
                      </a:pPr>
                      <a:r>
                        <a:rPr lang="ru-RU" sz="1400" dirty="0">
                          <a:effectLst/>
                          <a:latin typeface="Times New Roman" pitchFamily="18" charset="0"/>
                          <a:cs typeface="Times New Roman" pitchFamily="18" charset="0"/>
                        </a:rPr>
                        <a:t>количество краевых (всероссийских) мероприятий, в которых приняло участие муниципальное образование Кавказский район</a:t>
                      </a:r>
                      <a:endParaRPr lang="ru-RU" sz="1400" dirty="0">
                        <a:solidFill>
                          <a:schemeClr val="accent5">
                            <a:lumMod val="50000"/>
                          </a:schemeClr>
                        </a:solidFill>
                        <a:effectLst/>
                        <a:latin typeface="Times New Roman" pitchFamily="18" charset="0"/>
                        <a:ea typeface="Calibri"/>
                        <a:cs typeface="Times New Roman" pitchFamily="18" charset="0"/>
                      </a:endParaRPr>
                    </a:p>
                  </a:txBody>
                  <a:tcPr marL="52634" marR="52634" marT="0" marB="0" anchor="ctr"/>
                </a:tc>
                <a:tc>
                  <a:txBody>
                    <a:bodyPr/>
                    <a:lstStyle/>
                    <a:p>
                      <a:pPr algn="ctr">
                        <a:lnSpc>
                          <a:spcPct val="115000"/>
                        </a:lnSpc>
                        <a:spcAft>
                          <a:spcPts val="0"/>
                        </a:spcAft>
                      </a:pPr>
                      <a:r>
                        <a:rPr lang="ru-RU" sz="1400" dirty="0">
                          <a:effectLst/>
                          <a:latin typeface="Times New Roman" pitchFamily="18" charset="0"/>
                          <a:cs typeface="Times New Roman" pitchFamily="18" charset="0"/>
                        </a:rPr>
                        <a:t>ед.</a:t>
                      </a:r>
                      <a:endParaRPr lang="ru-RU" sz="1400" dirty="0">
                        <a:solidFill>
                          <a:schemeClr val="accent5">
                            <a:lumMod val="50000"/>
                          </a:schemeClr>
                        </a:solidFill>
                        <a:effectLst/>
                        <a:latin typeface="Times New Roman" pitchFamily="18" charset="0"/>
                        <a:ea typeface="Calibri"/>
                        <a:cs typeface="Times New Roman" pitchFamily="18" charset="0"/>
                      </a:endParaRPr>
                    </a:p>
                  </a:txBody>
                  <a:tcPr marL="52634" marR="52634" marT="0" marB="0" anchor="ctr"/>
                </a:tc>
                <a:tc>
                  <a:txBody>
                    <a:bodyPr/>
                    <a:lstStyle/>
                    <a:p>
                      <a:pPr algn="ctr">
                        <a:lnSpc>
                          <a:spcPct val="115000"/>
                        </a:lnSpc>
                        <a:spcAft>
                          <a:spcPts val="0"/>
                        </a:spcAft>
                      </a:pPr>
                      <a:r>
                        <a:rPr lang="ru-RU" sz="1400" dirty="0" smtClean="0">
                          <a:effectLst/>
                          <a:latin typeface="Times New Roman" pitchFamily="18" charset="0"/>
                          <a:cs typeface="Times New Roman" pitchFamily="18" charset="0"/>
                        </a:rPr>
                        <a:t>58</a:t>
                      </a:r>
                      <a:endParaRPr lang="ru-RU" sz="1400" dirty="0">
                        <a:effectLst/>
                        <a:latin typeface="Times New Roman" pitchFamily="18" charset="0"/>
                        <a:cs typeface="Times New Roman" pitchFamily="18" charset="0"/>
                      </a:endParaRPr>
                    </a:p>
                    <a:p>
                      <a:pPr algn="ctr">
                        <a:lnSpc>
                          <a:spcPct val="115000"/>
                        </a:lnSpc>
                        <a:spcAft>
                          <a:spcPts val="0"/>
                        </a:spcAft>
                      </a:pPr>
                      <a:r>
                        <a:rPr lang="ru-RU" sz="1400" dirty="0">
                          <a:effectLst/>
                          <a:latin typeface="Times New Roman" pitchFamily="18" charset="0"/>
                          <a:cs typeface="Times New Roman" pitchFamily="18" charset="0"/>
                        </a:rPr>
                        <a:t> </a:t>
                      </a:r>
                      <a:endParaRPr lang="ru-RU" sz="1400" b="1" dirty="0">
                        <a:solidFill>
                          <a:schemeClr val="accent5">
                            <a:lumMod val="50000"/>
                          </a:schemeClr>
                        </a:solidFill>
                        <a:effectLst/>
                        <a:latin typeface="Times New Roman" pitchFamily="18" charset="0"/>
                        <a:ea typeface="Calibri"/>
                        <a:cs typeface="Times New Roman" pitchFamily="18" charset="0"/>
                      </a:endParaRPr>
                    </a:p>
                  </a:txBody>
                  <a:tcPr marL="52634" marR="52634" marT="0" marB="0" anchor="ctr"/>
                </a:tc>
              </a:tr>
            </a:tbl>
          </a:graphicData>
        </a:graphic>
      </p:graphicFrame>
      <p:sp>
        <p:nvSpPr>
          <p:cNvPr id="3" name="Номер слайда 2"/>
          <p:cNvSpPr>
            <a:spLocks noGrp="1"/>
          </p:cNvSpPr>
          <p:nvPr>
            <p:ph type="sldNum" sz="quarter" idx="12"/>
          </p:nvPr>
        </p:nvSpPr>
        <p:spPr>
          <a:xfrm>
            <a:off x="4754880" y="6407945"/>
            <a:ext cx="396240" cy="365125"/>
          </a:xfrm>
        </p:spPr>
        <p:txBody>
          <a:bodyPr/>
          <a:lstStyle/>
          <a:p>
            <a:fld id="{DCD830A9-5F17-466D-9E40-1E5E06F64CC0}" type="slidenum">
              <a:rPr lang="ru-RU" smtClean="0"/>
              <a:pPr/>
              <a:t>37</a:t>
            </a:fld>
            <a:endParaRPr lang="ru-RU" dirty="0"/>
          </a:p>
        </p:txBody>
      </p:sp>
      <p:sp>
        <p:nvSpPr>
          <p:cNvPr id="5" name="Rectangle 1"/>
          <p:cNvSpPr>
            <a:spLocks noChangeArrowheads="1"/>
          </p:cNvSpPr>
          <p:nvPr/>
        </p:nvSpPr>
        <p:spPr bwMode="auto">
          <a:xfrm>
            <a:off x="506506" y="123280"/>
            <a:ext cx="9087459"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b="1" u="none" strike="noStrike" cap="none" normalizeH="0" baseline="0" dirty="0" smtClean="0">
                <a:ln>
                  <a:noFill/>
                </a:ln>
                <a:latin typeface="+mj-lt"/>
                <a:ea typeface="Calibri" pitchFamily="34" charset="0"/>
                <a:cs typeface="Times New Roman" pitchFamily="18" charset="0"/>
              </a:rPr>
              <a:t>Отдельные целевые показатели муниципальной программы</a:t>
            </a:r>
            <a:endParaRPr kumimoji="0" lang="ru-RU" b="1" u="none" strike="noStrike" cap="none" normalizeH="0" baseline="0" dirty="0" smtClean="0">
              <a:ln>
                <a:noFill/>
              </a:ln>
              <a:latin typeface="+mj-lt"/>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b="1" u="none" strike="noStrike" cap="none" normalizeH="0" baseline="0" dirty="0" smtClean="0">
                <a:ln>
                  <a:noFill/>
                </a:ln>
                <a:latin typeface="+mj-lt"/>
                <a:ea typeface="Calibri" pitchFamily="34" charset="0"/>
                <a:cs typeface="Times New Roman" pitchFamily="18" charset="0"/>
              </a:rPr>
              <a:t> «Развитие культуры» за 2019 год</a:t>
            </a:r>
            <a:endParaRPr kumimoji="0" lang="ru-RU" b="1" u="none" strike="noStrike" cap="none" normalizeH="0" baseline="0" dirty="0" smtClean="0">
              <a:ln>
                <a:noFill/>
              </a:ln>
              <a:latin typeface="+mj-lt"/>
              <a:cs typeface="Arial" pitchFamily="34" charset="0"/>
            </a:endParaRPr>
          </a:p>
        </p:txBody>
      </p:sp>
    </p:spTree>
    <p:extLst>
      <p:ext uri="{BB962C8B-B14F-4D97-AF65-F5344CB8AC3E}">
        <p14:creationId xmlns:p14="http://schemas.microsoft.com/office/powerpoint/2010/main" val="53934612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3323128796"/>
              </p:ext>
            </p:extLst>
          </p:nvPr>
        </p:nvGraphicFramePr>
        <p:xfrm>
          <a:off x="632520" y="1403336"/>
          <a:ext cx="8766973" cy="5062945"/>
        </p:xfrm>
        <a:graphic>
          <a:graphicData uri="http://schemas.openxmlformats.org/drawingml/2006/table">
            <a:tbl>
              <a:tblPr firstRow="1" firstCol="1" bandRow="1">
                <a:tableStyleId>{5940675A-B579-460E-94D1-54222C63F5DA}</a:tableStyleId>
              </a:tblPr>
              <a:tblGrid>
                <a:gridCol w="8766973"/>
              </a:tblGrid>
              <a:tr h="194128">
                <a:tc>
                  <a:txBody>
                    <a:bodyPr/>
                    <a:lstStyle/>
                    <a:p>
                      <a:pPr algn="ctr">
                        <a:lnSpc>
                          <a:spcPct val="115000"/>
                        </a:lnSpc>
                        <a:spcAft>
                          <a:spcPts val="0"/>
                        </a:spcAft>
                      </a:pPr>
                      <a:r>
                        <a:rPr lang="ru-RU" sz="1500" b="1" i="0" dirty="0">
                          <a:solidFill>
                            <a:schemeClr val="tx1"/>
                          </a:solidFill>
                          <a:effectLst/>
                          <a:latin typeface="Times New Roman" pitchFamily="18" charset="0"/>
                          <a:cs typeface="Times New Roman" pitchFamily="18" charset="0"/>
                        </a:rPr>
                        <a:t>Основное мероприятие №</a:t>
                      </a:r>
                      <a:r>
                        <a:rPr lang="ru-RU" sz="1500" b="1" i="0" dirty="0" smtClean="0">
                          <a:solidFill>
                            <a:schemeClr val="tx1"/>
                          </a:solidFill>
                          <a:effectLst/>
                          <a:latin typeface="Times New Roman" pitchFamily="18" charset="0"/>
                          <a:cs typeface="Times New Roman" pitchFamily="18" charset="0"/>
                        </a:rPr>
                        <a:t>1                                                                                                                            </a:t>
                      </a:r>
                      <a:r>
                        <a:rPr lang="ru-RU" sz="1500" b="1" i="0" dirty="0">
                          <a:solidFill>
                            <a:schemeClr val="tx1"/>
                          </a:solidFill>
                          <a:effectLst/>
                          <a:latin typeface="Times New Roman" pitchFamily="18" charset="0"/>
                          <a:cs typeface="Times New Roman" pitchFamily="18" charset="0"/>
                        </a:rPr>
                        <a:t>«Руководство и управление </a:t>
                      </a:r>
                      <a:r>
                        <a:rPr lang="ru-RU" sz="1500" b="1" i="0" dirty="0" smtClean="0">
                          <a:solidFill>
                            <a:schemeClr val="tx1"/>
                          </a:solidFill>
                          <a:effectLst/>
                          <a:latin typeface="Times New Roman" pitchFamily="18" charset="0"/>
                          <a:cs typeface="Times New Roman" pitchFamily="18" charset="0"/>
                        </a:rPr>
                        <a:t>в </a:t>
                      </a:r>
                      <a:r>
                        <a:rPr lang="ru-RU" sz="1500" b="1" i="0" dirty="0">
                          <a:solidFill>
                            <a:schemeClr val="tx1"/>
                          </a:solidFill>
                          <a:effectLst/>
                          <a:latin typeface="Times New Roman" pitchFamily="18" charset="0"/>
                          <a:cs typeface="Times New Roman" pitchFamily="18" charset="0"/>
                        </a:rPr>
                        <a:t>сфере физической культуры и спорта»- </a:t>
                      </a:r>
                      <a:r>
                        <a:rPr lang="ru-RU" sz="1500" b="1" i="0" dirty="0" smtClean="0">
                          <a:solidFill>
                            <a:schemeClr val="tx1"/>
                          </a:solidFill>
                          <a:effectLst/>
                          <a:latin typeface="Times New Roman" pitchFamily="18" charset="0"/>
                          <a:cs typeface="Times New Roman" pitchFamily="18" charset="0"/>
                        </a:rPr>
                        <a:t>2,2 </a:t>
                      </a:r>
                      <a:r>
                        <a:rPr lang="ru-RU" sz="1500" b="1" i="0" dirty="0">
                          <a:solidFill>
                            <a:schemeClr val="tx1"/>
                          </a:solidFill>
                          <a:effectLst/>
                          <a:latin typeface="Times New Roman" pitchFamily="18" charset="0"/>
                          <a:cs typeface="Times New Roman" pitchFamily="18" charset="0"/>
                        </a:rPr>
                        <a:t>млн. руб.</a:t>
                      </a:r>
                      <a:endParaRPr lang="ru-RU" sz="1500" b="1" i="0" dirty="0">
                        <a:solidFill>
                          <a:schemeClr val="tx1"/>
                        </a:solidFill>
                        <a:effectLst/>
                        <a:latin typeface="Times New Roman" pitchFamily="18" charset="0"/>
                        <a:ea typeface="Times New Roman"/>
                        <a:cs typeface="Times New Roman" pitchFamily="18" charset="0"/>
                      </a:endParaRPr>
                    </a:p>
                  </a:txBody>
                  <a:tcPr marL="63032" marR="63032" marT="0" marB="0" anchor="ctr">
                    <a:solidFill>
                      <a:schemeClr val="bg2"/>
                    </a:solidFill>
                  </a:tcPr>
                </a:tc>
              </a:tr>
              <a:tr h="240553">
                <a:tc>
                  <a:txBody>
                    <a:bodyPr/>
                    <a:lstStyle/>
                    <a:p>
                      <a:pPr marL="342900" lvl="0" indent="-342900" algn="just">
                        <a:lnSpc>
                          <a:spcPct val="115000"/>
                        </a:lnSpc>
                        <a:spcAft>
                          <a:spcPts val="0"/>
                        </a:spcAft>
                        <a:buClr>
                          <a:srgbClr val="C00000"/>
                        </a:buClr>
                        <a:buFont typeface="Wingdings" pitchFamily="2" charset="2"/>
                        <a:buChar char="Ø"/>
                      </a:pPr>
                      <a:r>
                        <a:rPr lang="ru-RU" sz="1500" b="0" i="0" dirty="0" smtClean="0">
                          <a:solidFill>
                            <a:schemeClr val="tx1"/>
                          </a:solidFill>
                          <a:effectLst/>
                          <a:latin typeface="Times New Roman" pitchFamily="18" charset="0"/>
                          <a:cs typeface="Times New Roman" pitchFamily="18" charset="0"/>
                        </a:rPr>
                        <a:t>Обеспечение функций органов местного самоуправления в сфере физической культуры и спорта – 2,2 млн. руб.</a:t>
                      </a:r>
                      <a:endParaRPr lang="ru-RU" sz="1500" b="0" i="0" dirty="0">
                        <a:solidFill>
                          <a:schemeClr val="tx1"/>
                        </a:solidFill>
                        <a:effectLst/>
                        <a:latin typeface="Times New Roman" pitchFamily="18" charset="0"/>
                        <a:ea typeface="Times New Roman"/>
                        <a:cs typeface="Times New Roman" pitchFamily="18" charset="0"/>
                      </a:endParaRPr>
                    </a:p>
                  </a:txBody>
                  <a:tcPr marL="63032" marR="63032" marT="0" marB="0" anchor="ctr"/>
                </a:tc>
              </a:tr>
              <a:tr h="197822">
                <a:tc>
                  <a:txBody>
                    <a:bodyPr/>
                    <a:lstStyle/>
                    <a:p>
                      <a:pPr marL="0" marR="0" indent="0" algn="ctr" defTabSz="914400" rtl="0" eaLnBrk="1" fontAlgn="auto" latinLnBrk="0" hangingPunct="1">
                        <a:lnSpc>
                          <a:spcPct val="90000"/>
                        </a:lnSpc>
                        <a:spcBef>
                          <a:spcPts val="0"/>
                        </a:spcBef>
                        <a:spcAft>
                          <a:spcPts val="0"/>
                        </a:spcAft>
                        <a:buClrTx/>
                        <a:buSzTx/>
                        <a:buFontTx/>
                        <a:buNone/>
                        <a:tabLst/>
                        <a:defRPr/>
                      </a:pPr>
                      <a:r>
                        <a:rPr lang="ru-RU" sz="1500" b="0" i="0" dirty="0" smtClean="0">
                          <a:solidFill>
                            <a:schemeClr val="tx1"/>
                          </a:solidFill>
                          <a:effectLst/>
                          <a:latin typeface="Times New Roman" pitchFamily="18" charset="0"/>
                          <a:cs typeface="Times New Roman" pitchFamily="18" charset="0"/>
                        </a:rPr>
                        <a:t> </a:t>
                      </a:r>
                      <a:r>
                        <a:rPr lang="ru-RU" sz="1500" b="1" i="0" dirty="0" smtClean="0">
                          <a:solidFill>
                            <a:schemeClr val="tx1"/>
                          </a:solidFill>
                          <a:effectLst/>
                          <a:latin typeface="Times New Roman" pitchFamily="18" charset="0"/>
                          <a:cs typeface="Times New Roman" pitchFamily="18" charset="0"/>
                        </a:rPr>
                        <a:t>Основное мероприятие № 3                                                                                                                               «Реализация программ в области физической культуры и спорта» -  103,6 млн. руб.</a:t>
                      </a:r>
                      <a:endParaRPr lang="ru-RU" sz="1500" b="1" i="0" dirty="0" smtClean="0">
                        <a:solidFill>
                          <a:schemeClr val="tx1"/>
                        </a:solidFill>
                        <a:effectLst/>
                        <a:latin typeface="Times New Roman" pitchFamily="18" charset="0"/>
                        <a:ea typeface="Times New Roman"/>
                        <a:cs typeface="Times New Roman" pitchFamily="18" charset="0"/>
                      </a:endParaRPr>
                    </a:p>
                  </a:txBody>
                  <a:tcPr marL="63032" marR="63032" marT="0" marB="0" anchor="ctr">
                    <a:solidFill>
                      <a:schemeClr val="bg2"/>
                    </a:solidFill>
                  </a:tcPr>
                </a:tc>
              </a:tr>
              <a:tr h="197822">
                <a:tc>
                  <a:txBody>
                    <a:bodyPr/>
                    <a:lstStyle/>
                    <a:p>
                      <a:pPr marL="342900" lvl="0" indent="-342900" algn="just">
                        <a:lnSpc>
                          <a:spcPct val="90000"/>
                        </a:lnSpc>
                        <a:spcAft>
                          <a:spcPts val="0"/>
                        </a:spcAft>
                        <a:buClr>
                          <a:srgbClr val="C00000"/>
                        </a:buClr>
                        <a:buFont typeface="Wingdings" pitchFamily="2" charset="2"/>
                        <a:buChar char="Ø"/>
                      </a:pPr>
                      <a:r>
                        <a:rPr lang="ru-RU" sz="1500" b="0" i="0" dirty="0" smtClean="0">
                          <a:solidFill>
                            <a:schemeClr val="tx1"/>
                          </a:solidFill>
                          <a:effectLst/>
                          <a:latin typeface="Times New Roman" pitchFamily="18" charset="0"/>
                          <a:cs typeface="Times New Roman" pitchFamily="18" charset="0"/>
                        </a:rPr>
                        <a:t>Обеспечение деятельности (оказание услуг) муниципальных учреждений спортивной направленности – 90,1 млн. руб. </a:t>
                      </a:r>
                      <a:endParaRPr lang="ru-RU" sz="1500" b="0" i="0" dirty="0">
                        <a:solidFill>
                          <a:schemeClr val="tx1"/>
                        </a:solidFill>
                        <a:effectLst/>
                        <a:latin typeface="Times New Roman" pitchFamily="18" charset="0"/>
                        <a:ea typeface="Times New Roman"/>
                        <a:cs typeface="Times New Roman" pitchFamily="18" charset="0"/>
                      </a:endParaRPr>
                    </a:p>
                  </a:txBody>
                  <a:tcPr marL="63032" marR="63032" marT="0" marB="0" anchor="ctr"/>
                </a:tc>
              </a:tr>
              <a:tr h="329704">
                <a:tc>
                  <a:txBody>
                    <a:bodyPr/>
                    <a:lstStyle/>
                    <a:p>
                      <a:pPr marL="342900" lvl="0" indent="-342900" algn="just">
                        <a:lnSpc>
                          <a:spcPct val="90000"/>
                        </a:lnSpc>
                        <a:spcAft>
                          <a:spcPts val="0"/>
                        </a:spcAft>
                        <a:buClr>
                          <a:srgbClr val="C00000"/>
                        </a:buClr>
                        <a:buFont typeface="Wingdings" pitchFamily="2" charset="2"/>
                        <a:buChar char="Ø"/>
                      </a:pPr>
                      <a:r>
                        <a:rPr lang="ru-RU" sz="1500" b="0" i="0" dirty="0" smtClean="0">
                          <a:solidFill>
                            <a:schemeClr val="tx1"/>
                          </a:solidFill>
                          <a:effectLst/>
                          <a:latin typeface="Times New Roman" pitchFamily="18" charset="0"/>
                          <a:cs typeface="Times New Roman" pitchFamily="18" charset="0"/>
                        </a:rPr>
                        <a:t>Предоставление социальной поддержки отдельным категориям работников муниципальных физкультурно-спортивных организаций,  осуществляющих  подготовку спортивного резерва - 0,4 млн. руб.</a:t>
                      </a:r>
                      <a:endParaRPr lang="ru-RU" sz="1500" b="0" i="0" dirty="0">
                        <a:solidFill>
                          <a:schemeClr val="tx1"/>
                        </a:solidFill>
                        <a:effectLst/>
                        <a:latin typeface="Times New Roman" pitchFamily="18" charset="0"/>
                        <a:ea typeface="Times New Roman"/>
                        <a:cs typeface="Times New Roman" pitchFamily="18" charset="0"/>
                      </a:endParaRPr>
                    </a:p>
                  </a:txBody>
                  <a:tcPr marL="63032" marR="63032" marT="0" marB="0" anchor="ctr"/>
                </a:tc>
              </a:tr>
              <a:tr h="311662">
                <a:tc>
                  <a:txBody>
                    <a:bodyPr/>
                    <a:lstStyle/>
                    <a:p>
                      <a:pPr algn="just">
                        <a:lnSpc>
                          <a:spcPct val="90000"/>
                        </a:lnSpc>
                        <a:spcAft>
                          <a:spcPts val="0"/>
                        </a:spcAft>
                        <a:buClr>
                          <a:srgbClr val="C00000"/>
                        </a:buClr>
                        <a:buFont typeface="Wingdings" pitchFamily="2" charset="2"/>
                        <a:buChar char="Ø"/>
                      </a:pPr>
                      <a:r>
                        <a:rPr lang="ru-RU" sz="1500" b="0" i="0" baseline="0" dirty="0" smtClean="0">
                          <a:solidFill>
                            <a:schemeClr val="tx1"/>
                          </a:solidFill>
                          <a:effectLst/>
                          <a:latin typeface="Times New Roman" pitchFamily="18" charset="0"/>
                          <a:cs typeface="Times New Roman" pitchFamily="18" charset="0"/>
                        </a:rPr>
                        <a:t>      </a:t>
                      </a:r>
                      <a:r>
                        <a:rPr lang="ru-RU" sz="1500" b="0" i="0" dirty="0" smtClean="0">
                          <a:solidFill>
                            <a:schemeClr val="tx1"/>
                          </a:solidFill>
                          <a:effectLst/>
                          <a:latin typeface="Times New Roman" pitchFamily="18" charset="0"/>
                          <a:cs typeface="Times New Roman" pitchFamily="18" charset="0"/>
                        </a:rPr>
                        <a:t>Строительство</a:t>
                      </a:r>
                      <a:r>
                        <a:rPr lang="ru-RU" sz="1500" b="0" i="0" baseline="0" dirty="0" smtClean="0">
                          <a:solidFill>
                            <a:schemeClr val="tx1"/>
                          </a:solidFill>
                          <a:effectLst/>
                          <a:latin typeface="Times New Roman" pitchFamily="18" charset="0"/>
                          <a:cs typeface="Times New Roman" pitchFamily="18" charset="0"/>
                        </a:rPr>
                        <a:t> спортивной инфраструктуры в целях обеспечения условий для занятий физической   культурой и спортом (спортивный зал в ст. Казанская) – 2,1  млн. руб.</a:t>
                      </a:r>
                      <a:endParaRPr lang="ru-RU" sz="1500" b="0" i="0" dirty="0">
                        <a:solidFill>
                          <a:schemeClr val="tx1"/>
                        </a:solidFill>
                        <a:effectLst/>
                        <a:latin typeface="Times New Roman" pitchFamily="18" charset="0"/>
                        <a:ea typeface="Times New Roman"/>
                        <a:cs typeface="Times New Roman" pitchFamily="18" charset="0"/>
                      </a:endParaRPr>
                    </a:p>
                  </a:txBody>
                  <a:tcPr marL="52031" marR="52031" marT="0" marB="0" anchor="ctr"/>
                </a:tc>
              </a:tr>
              <a:tr h="195312">
                <a:tc>
                  <a:txBody>
                    <a:bodyPr/>
                    <a:lstStyle/>
                    <a:p>
                      <a:pPr marL="342900" marR="0" lvl="0" indent="-342900" algn="just" defTabSz="914400" rtl="0" eaLnBrk="1" fontAlgn="auto" latinLnBrk="0" hangingPunct="1">
                        <a:lnSpc>
                          <a:spcPct val="115000"/>
                        </a:lnSpc>
                        <a:spcBef>
                          <a:spcPts val="0"/>
                        </a:spcBef>
                        <a:spcAft>
                          <a:spcPts val="0"/>
                        </a:spcAft>
                        <a:buClr>
                          <a:srgbClr val="C00000"/>
                        </a:buClr>
                        <a:buSzTx/>
                        <a:buFont typeface="Wingdings" pitchFamily="2" charset="2"/>
                        <a:buChar char="Ø"/>
                        <a:tabLst/>
                        <a:defRPr/>
                      </a:pPr>
                      <a:r>
                        <a:rPr lang="ru-RU" sz="1500" b="0" i="0" dirty="0" smtClean="0">
                          <a:solidFill>
                            <a:schemeClr val="tx1"/>
                          </a:solidFill>
                          <a:effectLst/>
                          <a:latin typeface="Times New Roman" pitchFamily="18" charset="0"/>
                          <a:ea typeface="Times New Roman"/>
                          <a:cs typeface="Times New Roman" pitchFamily="18" charset="0"/>
                        </a:rPr>
                        <a:t>Разработка  проектно-сметной документации на проведение  капитального ремонта зданий спортивных</a:t>
                      </a:r>
                      <a:r>
                        <a:rPr lang="ru-RU" sz="1500" b="0" i="0" baseline="0" dirty="0" smtClean="0">
                          <a:solidFill>
                            <a:schemeClr val="tx1"/>
                          </a:solidFill>
                          <a:effectLst/>
                          <a:latin typeface="Times New Roman" pitchFamily="18" charset="0"/>
                          <a:ea typeface="Times New Roman"/>
                          <a:cs typeface="Times New Roman" pitchFamily="18" charset="0"/>
                        </a:rPr>
                        <a:t> школ -0,5 млн. руб.</a:t>
                      </a:r>
                      <a:endParaRPr lang="ru-RU" sz="1500" b="0" i="0" dirty="0">
                        <a:solidFill>
                          <a:schemeClr val="tx1"/>
                        </a:solidFill>
                        <a:effectLst/>
                        <a:latin typeface="Times New Roman" pitchFamily="18" charset="0"/>
                        <a:ea typeface="Times New Roman"/>
                        <a:cs typeface="Times New Roman" pitchFamily="18" charset="0"/>
                      </a:endParaRPr>
                    </a:p>
                  </a:txBody>
                  <a:tcPr marL="52031" marR="52031" marT="0" marB="0" anchor="ctr"/>
                </a:tc>
              </a:tr>
              <a:tr h="195312">
                <a:tc>
                  <a:txBody>
                    <a:bodyPr/>
                    <a:lstStyle/>
                    <a:p>
                      <a:pPr marL="342900" lvl="0" indent="-342900" algn="just">
                        <a:lnSpc>
                          <a:spcPct val="115000"/>
                        </a:lnSpc>
                        <a:spcAft>
                          <a:spcPts val="0"/>
                        </a:spcAft>
                        <a:buClr>
                          <a:srgbClr val="C00000"/>
                        </a:buClr>
                        <a:buFont typeface="Wingdings" pitchFamily="2" charset="2"/>
                        <a:buChar char="Ø"/>
                      </a:pPr>
                      <a:r>
                        <a:rPr lang="ru-RU" sz="1500" b="0" i="0" dirty="0" smtClean="0">
                          <a:solidFill>
                            <a:schemeClr val="tx1"/>
                          </a:solidFill>
                          <a:effectLst/>
                          <a:latin typeface="Times New Roman" pitchFamily="18" charset="0"/>
                          <a:ea typeface="Times New Roman"/>
                          <a:cs typeface="Times New Roman" pitchFamily="18" charset="0"/>
                        </a:rPr>
                        <a:t>Проведение углубленного медицинского осмотра 2933 спортсменов спортивных школ муниципального образования Кавказский район, осуществляющих спортивную подготовку и реализующих программы спортивной подготовки в соответствии с требованиями федеральных  стандартов спортивной подготовки – 9,2 млн. руб.</a:t>
                      </a:r>
                      <a:endParaRPr lang="ru-RU" sz="1500" b="0" i="0" dirty="0">
                        <a:solidFill>
                          <a:schemeClr val="tx1"/>
                        </a:solidFill>
                        <a:effectLst/>
                        <a:latin typeface="Times New Roman" pitchFamily="18" charset="0"/>
                        <a:ea typeface="Times New Roman"/>
                        <a:cs typeface="Times New Roman" pitchFamily="18" charset="0"/>
                      </a:endParaRPr>
                    </a:p>
                  </a:txBody>
                  <a:tcPr marL="52031" marR="52031" marT="0" marB="0" anchor="ctr"/>
                </a:tc>
              </a:tr>
              <a:tr h="582385">
                <a:tc>
                  <a:txBody>
                    <a:bodyPr/>
                    <a:lstStyle/>
                    <a:p>
                      <a:pPr marL="342900" marR="0" lvl="0" indent="-342900" algn="just" defTabSz="914400" rtl="0" eaLnBrk="1" fontAlgn="auto" latinLnBrk="0" hangingPunct="1">
                        <a:lnSpc>
                          <a:spcPct val="115000"/>
                        </a:lnSpc>
                        <a:spcBef>
                          <a:spcPts val="0"/>
                        </a:spcBef>
                        <a:spcAft>
                          <a:spcPts val="0"/>
                        </a:spcAft>
                        <a:buClr>
                          <a:srgbClr val="C00000"/>
                        </a:buClr>
                        <a:buSzTx/>
                        <a:buFont typeface="Wingdings" pitchFamily="2" charset="2"/>
                        <a:buChar char="Ø"/>
                        <a:tabLst/>
                        <a:defRPr/>
                      </a:pPr>
                      <a:r>
                        <a:rPr lang="ru-RU" sz="1500" b="0" i="0" dirty="0" smtClean="0">
                          <a:solidFill>
                            <a:schemeClr val="tx1"/>
                          </a:solidFill>
                          <a:effectLst/>
                          <a:latin typeface="Times New Roman" pitchFamily="18" charset="0"/>
                          <a:cs typeface="Times New Roman" pitchFamily="18" charset="0"/>
                        </a:rPr>
                        <a:t>Реализация мероприятий в области физической культуры и спорта, наказы избирателей  - 0,2  млн. руб.</a:t>
                      </a:r>
                      <a:endParaRPr lang="ru-RU" sz="1500" b="0" i="0" dirty="0" smtClean="0">
                        <a:solidFill>
                          <a:schemeClr val="tx1"/>
                        </a:solidFill>
                        <a:effectLst/>
                        <a:latin typeface="Times New Roman" pitchFamily="18" charset="0"/>
                        <a:ea typeface="Times New Roman"/>
                        <a:cs typeface="Times New Roman" pitchFamily="18" charset="0"/>
                      </a:endParaRPr>
                    </a:p>
                  </a:txBody>
                  <a:tcPr marL="52031" marR="52031" marT="0" marB="0" anchor="ctr"/>
                </a:tc>
              </a:tr>
            </a:tbl>
          </a:graphicData>
        </a:graphic>
      </p:graphicFrame>
      <p:sp>
        <p:nvSpPr>
          <p:cNvPr id="3" name="Номер слайда 2"/>
          <p:cNvSpPr>
            <a:spLocks noGrp="1"/>
          </p:cNvSpPr>
          <p:nvPr>
            <p:ph type="sldNum" sz="quarter" idx="12"/>
          </p:nvPr>
        </p:nvSpPr>
        <p:spPr>
          <a:xfrm>
            <a:off x="4754880" y="6407945"/>
            <a:ext cx="396240" cy="365125"/>
          </a:xfrm>
        </p:spPr>
        <p:txBody>
          <a:bodyPr/>
          <a:lstStyle/>
          <a:p>
            <a:fld id="{DCD830A9-5F17-466D-9E40-1E5E06F64CC0}" type="slidenum">
              <a:rPr lang="ru-RU" smtClean="0"/>
              <a:pPr/>
              <a:t>38</a:t>
            </a:fld>
            <a:endParaRPr lang="ru-RU" dirty="0"/>
          </a:p>
        </p:txBody>
      </p:sp>
      <p:sp>
        <p:nvSpPr>
          <p:cNvPr id="5" name="Rectangle 2"/>
          <p:cNvSpPr>
            <a:spLocks noChangeArrowheads="1"/>
          </p:cNvSpPr>
          <p:nvPr/>
        </p:nvSpPr>
        <p:spPr bwMode="auto">
          <a:xfrm>
            <a:off x="9906000" y="2357429"/>
            <a:ext cx="4953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ru-RU"/>
          </a:p>
        </p:txBody>
      </p:sp>
      <p:sp>
        <p:nvSpPr>
          <p:cNvPr id="7" name="Rectangle 3"/>
          <p:cNvSpPr>
            <a:spLocks noChangeArrowheads="1"/>
          </p:cNvSpPr>
          <p:nvPr/>
        </p:nvSpPr>
        <p:spPr bwMode="auto">
          <a:xfrm>
            <a:off x="488504" y="129843"/>
            <a:ext cx="9001000" cy="12464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200" b="1" u="none" strike="noStrike" cap="none" normalizeH="0" baseline="0" dirty="0" smtClean="0">
                <a:ln>
                  <a:noFill/>
                </a:ln>
                <a:solidFill>
                  <a:srgbClr val="002060"/>
                </a:solidFill>
                <a:latin typeface="+mj-lt"/>
                <a:ea typeface="Times New Roman" pitchFamily="18" charset="0"/>
                <a:cs typeface="Times New Roman" pitchFamily="18" charset="0"/>
              </a:rPr>
              <a:t> </a:t>
            </a:r>
            <a:r>
              <a:rPr kumimoji="0" lang="ru-RU" sz="1500" b="1" u="none" strike="noStrike" cap="none" normalizeH="0" baseline="0" dirty="0" smtClean="0">
                <a:ln>
                  <a:noFill/>
                </a:ln>
                <a:solidFill>
                  <a:srgbClr val="002060"/>
                </a:solidFill>
                <a:latin typeface="+mj-lt"/>
                <a:ea typeface="Times New Roman" pitchFamily="18" charset="0"/>
                <a:cs typeface="Times New Roman" pitchFamily="18" charset="0"/>
              </a:rPr>
              <a:t>Мероприятия муниципальной программы муниципального образования Кавказский район  </a:t>
            </a:r>
          </a:p>
          <a:p>
            <a:pPr marL="0" marR="0" lvl="0" indent="0" algn="ctr" defTabSz="914400" rtl="0" eaLnBrk="1" fontAlgn="base" latinLnBrk="0" hangingPunct="1">
              <a:lnSpc>
                <a:spcPct val="100000"/>
              </a:lnSpc>
              <a:spcBef>
                <a:spcPct val="0"/>
              </a:spcBef>
              <a:spcAft>
                <a:spcPct val="0"/>
              </a:spcAft>
              <a:buClrTx/>
              <a:buSzTx/>
              <a:buFontTx/>
              <a:buNone/>
              <a:tabLst/>
            </a:pPr>
            <a:r>
              <a:rPr kumimoji="0" lang="ru-RU" sz="1500" b="1" u="none" strike="noStrike" cap="none" normalizeH="0" baseline="0" dirty="0" smtClean="0">
                <a:ln>
                  <a:noFill/>
                </a:ln>
                <a:solidFill>
                  <a:srgbClr val="002060"/>
                </a:solidFill>
                <a:latin typeface="+mj-lt"/>
                <a:ea typeface="Times New Roman" pitchFamily="18" charset="0"/>
                <a:cs typeface="Times New Roman" pitchFamily="18" charset="0"/>
              </a:rPr>
              <a:t>«Развитие физической культуры и спорта» за 2019 год</a:t>
            </a:r>
            <a:endParaRPr kumimoji="0" lang="ru-RU" sz="1500" b="1" u="none" strike="noStrike" cap="none" normalizeH="0" baseline="0" dirty="0" smtClean="0">
              <a:ln>
                <a:noFill/>
              </a:ln>
              <a:solidFill>
                <a:srgbClr val="002060"/>
              </a:solidFill>
              <a:latin typeface="+mj-lt"/>
              <a:cs typeface="Times New Roman" pitchFamily="18" charset="0"/>
            </a:endParaRPr>
          </a:p>
          <a:p>
            <a:pPr lvl="0" algn="ctr" eaLnBrk="0" fontAlgn="base" hangingPunct="0">
              <a:spcBef>
                <a:spcPct val="0"/>
              </a:spcBef>
              <a:spcAft>
                <a:spcPct val="0"/>
              </a:spcAft>
            </a:pPr>
            <a:r>
              <a:rPr kumimoji="0" lang="ru-RU" sz="1500" b="1" u="none" strike="noStrike" cap="none" normalizeH="0" baseline="0" dirty="0" smtClean="0">
                <a:ln>
                  <a:noFill/>
                </a:ln>
                <a:solidFill>
                  <a:srgbClr val="002060"/>
                </a:solidFill>
                <a:latin typeface="+mj-lt"/>
                <a:ea typeface="Times New Roman" pitchFamily="18" charset="0"/>
                <a:cs typeface="Times New Roman" pitchFamily="18" charset="0"/>
              </a:rPr>
              <a:t>Общий объем финансирования муниципальной программы в </a:t>
            </a:r>
            <a:r>
              <a:rPr lang="ru-RU" sz="1500" b="1" dirty="0" smtClean="0">
                <a:solidFill>
                  <a:srgbClr val="002060"/>
                </a:solidFill>
                <a:latin typeface="+mj-lt"/>
                <a:ea typeface="Times New Roman" pitchFamily="18" charset="0"/>
                <a:cs typeface="Times New Roman" pitchFamily="18" charset="0"/>
              </a:rPr>
              <a:t>2019 году </a:t>
            </a:r>
          </a:p>
          <a:p>
            <a:pPr lvl="0" algn="ctr" eaLnBrk="0" fontAlgn="base" hangingPunct="0">
              <a:spcBef>
                <a:spcPct val="0"/>
              </a:spcBef>
              <a:spcAft>
                <a:spcPct val="0"/>
              </a:spcAft>
            </a:pPr>
            <a:r>
              <a:rPr lang="ru-RU" sz="1500" b="1" dirty="0" smtClean="0">
                <a:solidFill>
                  <a:srgbClr val="002060"/>
                </a:solidFill>
                <a:latin typeface="+mj-lt"/>
                <a:ea typeface="Times New Roman" pitchFamily="18" charset="0"/>
                <a:cs typeface="Times New Roman" pitchFamily="18" charset="0"/>
              </a:rPr>
              <a:t>за счет средств бюджета составил </a:t>
            </a:r>
            <a:r>
              <a:rPr kumimoji="0" lang="ru-RU" sz="1500" b="1" u="none" strike="noStrike" cap="none" normalizeH="0" baseline="0" dirty="0" smtClean="0">
                <a:ln>
                  <a:noFill/>
                </a:ln>
                <a:solidFill>
                  <a:srgbClr val="002060"/>
                </a:solidFill>
                <a:latin typeface="+mj-lt"/>
                <a:ea typeface="Times New Roman" pitchFamily="18" charset="0"/>
                <a:cs typeface="Times New Roman" pitchFamily="18" charset="0"/>
              </a:rPr>
              <a:t>110,2 млн. руб.</a:t>
            </a:r>
            <a:endParaRPr kumimoji="0" lang="ru-RU" sz="1500" b="1" u="none" strike="noStrike" cap="none" normalizeH="0" baseline="0" dirty="0" smtClean="0">
              <a:ln>
                <a:noFill/>
              </a:ln>
              <a:solidFill>
                <a:srgbClr val="002060"/>
              </a:solidFill>
              <a:latin typeface="+mj-lt"/>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500" b="1" u="none" strike="noStrike" cap="none" normalizeH="0" baseline="0" dirty="0" smtClean="0">
                <a:ln>
                  <a:noFill/>
                </a:ln>
                <a:solidFill>
                  <a:srgbClr val="002060"/>
                </a:solidFill>
                <a:latin typeface="+mj-lt"/>
                <a:ea typeface="Times New Roman" pitchFamily="18" charset="0"/>
                <a:cs typeface="Times New Roman" pitchFamily="18" charset="0"/>
              </a:rPr>
              <a:t>Мероприятия муниципальной программы: </a:t>
            </a:r>
            <a:endParaRPr kumimoji="0" lang="ru-RU" sz="1500" b="1" u="none" strike="noStrike" cap="none" normalizeH="0" baseline="0" dirty="0" smtClean="0">
              <a:ln>
                <a:noFill/>
              </a:ln>
              <a:solidFill>
                <a:srgbClr val="002060"/>
              </a:solidFill>
              <a:latin typeface="+mj-lt"/>
              <a:cs typeface="Times New Roman" pitchFamily="18" charset="0"/>
            </a:endParaRPr>
          </a:p>
        </p:txBody>
      </p:sp>
    </p:spTree>
    <p:extLst>
      <p:ext uri="{BB962C8B-B14F-4D97-AF65-F5344CB8AC3E}">
        <p14:creationId xmlns:p14="http://schemas.microsoft.com/office/powerpoint/2010/main" val="36523393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Объект 3"/>
          <p:cNvGraphicFramePr>
            <a:graphicFrameLocks noGrp="1"/>
          </p:cNvGraphicFramePr>
          <p:nvPr>
            <p:ph idx="1"/>
            <p:extLst>
              <p:ext uri="{D42A27DB-BD31-4B8C-83A1-F6EECF244321}">
                <p14:modId xmlns:p14="http://schemas.microsoft.com/office/powerpoint/2010/main" val="3123481021"/>
              </p:ext>
            </p:extLst>
          </p:nvPr>
        </p:nvGraphicFramePr>
        <p:xfrm>
          <a:off x="584515" y="682259"/>
          <a:ext cx="8915399" cy="2104424"/>
        </p:xfrm>
        <a:graphic>
          <a:graphicData uri="http://schemas.openxmlformats.org/drawingml/2006/table">
            <a:tbl>
              <a:tblPr firstRow="1" bandRow="1">
                <a:tableStyleId>{5C22544A-7EE6-4342-B048-85BDC9FD1C3A}</a:tableStyleId>
              </a:tblPr>
              <a:tblGrid>
                <a:gridCol w="4379691"/>
                <a:gridCol w="390043"/>
                <a:gridCol w="4145665"/>
              </a:tblGrid>
              <a:tr h="530079">
                <a:tc>
                  <a:txBody>
                    <a:bodyPr/>
                    <a:lstStyle/>
                    <a:p>
                      <a:pPr marL="285750" indent="-285750" algn="just">
                        <a:buFont typeface="Wingdings" pitchFamily="2" charset="2"/>
                        <a:buChar char="v"/>
                      </a:pPr>
                      <a:r>
                        <a:rPr lang="ru-RU" sz="1200" b="0" i="0" dirty="0" smtClean="0">
                          <a:solidFill>
                            <a:schemeClr val="tx1"/>
                          </a:solidFill>
                          <a:latin typeface="+mn-lt"/>
                        </a:rPr>
                        <a:t>Устойчивое социально-экономическое развитие Кавказского района</a:t>
                      </a:r>
                      <a:endParaRPr lang="ru-RU" sz="1200" b="0" i="0" dirty="0">
                        <a:solidFill>
                          <a:schemeClr val="tx1"/>
                        </a:solidFill>
                        <a:latin typeface="+mn-lt"/>
                      </a:endParaRPr>
                    </a:p>
                  </a:txBody>
                  <a:tcPr marL="99060" marR="99060" anchor="ctr"/>
                </a:tc>
                <a:tc>
                  <a:txBody>
                    <a:bodyPr/>
                    <a:lstStyle/>
                    <a:p>
                      <a:pPr marL="285750" indent="-285750" algn="just">
                        <a:buFont typeface="Wingdings" pitchFamily="2" charset="2"/>
                        <a:buChar char="v"/>
                      </a:pPr>
                      <a:endParaRPr lang="ru-RU" sz="1200" i="0" dirty="0">
                        <a:latin typeface="+mn-lt"/>
                      </a:endParaRPr>
                    </a:p>
                  </a:txBody>
                  <a:tcPr marL="99060" marR="99060" anchor="ctr"/>
                </a:tc>
                <a:tc>
                  <a:txBody>
                    <a:bodyPr/>
                    <a:lstStyle/>
                    <a:p>
                      <a:pPr marL="285750" indent="-285750" algn="just">
                        <a:buFont typeface="Wingdings" pitchFamily="2" charset="2"/>
                        <a:buChar char="v"/>
                      </a:pPr>
                      <a:r>
                        <a:rPr lang="ru-RU" sz="1200" b="0" i="0" dirty="0" smtClean="0">
                          <a:solidFill>
                            <a:schemeClr val="tx1"/>
                          </a:solidFill>
                          <a:latin typeface="+mn-lt"/>
                        </a:rPr>
                        <a:t>Увеличение наполняемости доходной части консолидированного бюджета Кавказского района</a:t>
                      </a:r>
                      <a:endParaRPr lang="ru-RU" sz="1200" b="0" i="0" dirty="0">
                        <a:solidFill>
                          <a:schemeClr val="tx1"/>
                        </a:solidFill>
                        <a:latin typeface="+mn-lt"/>
                      </a:endParaRPr>
                    </a:p>
                  </a:txBody>
                  <a:tcPr marL="99060" marR="99060" anchor="ctr"/>
                </a:tc>
              </a:tr>
              <a:tr h="477065">
                <a:tc>
                  <a:txBody>
                    <a:bodyPr/>
                    <a:lstStyle/>
                    <a:p>
                      <a:pPr marL="285750" indent="-285750" algn="just">
                        <a:buFont typeface="Wingdings" pitchFamily="2" charset="2"/>
                        <a:buChar char="v"/>
                      </a:pPr>
                      <a:r>
                        <a:rPr lang="ru-RU" sz="1200" i="0" dirty="0" smtClean="0">
                          <a:latin typeface="+mn-lt"/>
                        </a:rPr>
                        <a:t>Обеспечение сбалансированности районного бюджета</a:t>
                      </a:r>
                      <a:endParaRPr lang="ru-RU" sz="1200" i="0" dirty="0">
                        <a:latin typeface="+mn-lt"/>
                      </a:endParaRPr>
                    </a:p>
                  </a:txBody>
                  <a:tcPr marL="99060" marR="99060" anchor="ctr"/>
                </a:tc>
                <a:tc>
                  <a:txBody>
                    <a:bodyPr/>
                    <a:lstStyle/>
                    <a:p>
                      <a:pPr marL="285750" indent="-285750" algn="just">
                        <a:buFont typeface="Wingdings" pitchFamily="2" charset="2"/>
                        <a:buChar char="v"/>
                      </a:pPr>
                      <a:endParaRPr lang="ru-RU" sz="1200" i="0" dirty="0">
                        <a:latin typeface="+mn-lt"/>
                      </a:endParaRPr>
                    </a:p>
                  </a:txBody>
                  <a:tcPr marL="99060" marR="99060" anchor="ctr"/>
                </a:tc>
                <a:tc>
                  <a:txBody>
                    <a:bodyPr/>
                    <a:lstStyle/>
                    <a:p>
                      <a:pPr marL="285750" indent="-285750" algn="just">
                        <a:buFont typeface="Wingdings" pitchFamily="2" charset="2"/>
                        <a:buChar char="v"/>
                      </a:pPr>
                      <a:r>
                        <a:rPr lang="ru-RU" sz="1200" i="0" dirty="0" smtClean="0">
                          <a:latin typeface="+mn-lt"/>
                        </a:rPr>
                        <a:t>Развитие программно-целевых методов управления</a:t>
                      </a:r>
                      <a:endParaRPr lang="ru-RU" sz="1200" i="0" dirty="0">
                        <a:latin typeface="+mn-lt"/>
                      </a:endParaRPr>
                    </a:p>
                  </a:txBody>
                  <a:tcPr marL="99060" marR="99060" anchor="ctr"/>
                </a:tc>
              </a:tr>
              <a:tr h="530079">
                <a:tc>
                  <a:txBody>
                    <a:bodyPr/>
                    <a:lstStyle/>
                    <a:p>
                      <a:pPr marL="285750" marR="0" indent="-285750" algn="just" defTabSz="914400" rtl="0" eaLnBrk="1" fontAlgn="auto" latinLnBrk="0" hangingPunct="1">
                        <a:lnSpc>
                          <a:spcPct val="100000"/>
                        </a:lnSpc>
                        <a:spcBef>
                          <a:spcPts val="0"/>
                        </a:spcBef>
                        <a:spcAft>
                          <a:spcPts val="0"/>
                        </a:spcAft>
                        <a:buClrTx/>
                        <a:buSzTx/>
                        <a:buFont typeface="Wingdings" pitchFamily="2" charset="2"/>
                        <a:buChar char="v"/>
                        <a:tabLst/>
                        <a:defRPr/>
                      </a:pPr>
                      <a:r>
                        <a:rPr lang="ru-RU" sz="1200" i="0" dirty="0" smtClean="0">
                          <a:latin typeface="+mn-lt"/>
                        </a:rPr>
                        <a:t>Повышение открытости (прозрачности) бюджетного процесса</a:t>
                      </a:r>
                    </a:p>
                    <a:p>
                      <a:pPr marL="285750" indent="-285750" algn="just">
                        <a:buFont typeface="Wingdings" pitchFamily="2" charset="2"/>
                        <a:buChar char="v"/>
                      </a:pPr>
                      <a:endParaRPr lang="ru-RU" sz="1200" i="0" dirty="0">
                        <a:latin typeface="+mn-lt"/>
                      </a:endParaRPr>
                    </a:p>
                  </a:txBody>
                  <a:tcPr marL="99060" marR="99060" anchor="ctr"/>
                </a:tc>
                <a:tc>
                  <a:txBody>
                    <a:bodyPr/>
                    <a:lstStyle/>
                    <a:p>
                      <a:pPr marL="285750" indent="-285750" algn="just">
                        <a:buFont typeface="Wingdings" pitchFamily="2" charset="2"/>
                        <a:buChar char="v"/>
                      </a:pPr>
                      <a:endParaRPr lang="ru-RU" sz="1200" i="0" dirty="0">
                        <a:latin typeface="+mn-lt"/>
                      </a:endParaRPr>
                    </a:p>
                  </a:txBody>
                  <a:tcPr marL="99060" marR="99060" anchor="ctr"/>
                </a:tc>
                <a:tc>
                  <a:txBody>
                    <a:bodyPr/>
                    <a:lstStyle/>
                    <a:p>
                      <a:pPr marL="285750" indent="-285750" algn="just">
                        <a:buFont typeface="Wingdings" pitchFamily="2" charset="2"/>
                        <a:buChar char="v"/>
                      </a:pPr>
                      <a:r>
                        <a:rPr lang="ru-RU" sz="1200" i="0" dirty="0" smtClean="0">
                          <a:latin typeface="+mn-lt"/>
                        </a:rPr>
                        <a:t>Повышение эффективности управления муниципальными финансами</a:t>
                      </a:r>
                      <a:endParaRPr lang="ru-RU" sz="1200" i="0" dirty="0">
                        <a:latin typeface="+mn-lt"/>
                      </a:endParaRPr>
                    </a:p>
                  </a:txBody>
                  <a:tcPr marL="99060" marR="99060" anchor="ctr"/>
                </a:tc>
              </a:tr>
              <a:tr h="417431">
                <a:tc>
                  <a:txBody>
                    <a:bodyPr/>
                    <a:lstStyle/>
                    <a:p>
                      <a:pPr marL="285750" indent="-285750" algn="just">
                        <a:buFont typeface="Wingdings" pitchFamily="2" charset="2"/>
                        <a:buChar char="v"/>
                      </a:pPr>
                      <a:r>
                        <a:rPr lang="ru-RU" sz="1200" i="0" dirty="0" smtClean="0">
                          <a:latin typeface="+mn-lt"/>
                        </a:rPr>
                        <a:t>Обеспечение населения доступными и качественными</a:t>
                      </a:r>
                      <a:r>
                        <a:rPr lang="ru-RU" sz="1200" i="0" baseline="0" dirty="0" smtClean="0">
                          <a:latin typeface="+mn-lt"/>
                        </a:rPr>
                        <a:t> муниципальными услугами</a:t>
                      </a:r>
                      <a:endParaRPr lang="ru-RU" sz="1200" i="0" dirty="0">
                        <a:latin typeface="+mn-lt"/>
                      </a:endParaRPr>
                    </a:p>
                  </a:txBody>
                  <a:tcPr marL="99060" marR="99060" anchor="ctr"/>
                </a:tc>
                <a:tc>
                  <a:txBody>
                    <a:bodyPr/>
                    <a:lstStyle/>
                    <a:p>
                      <a:pPr marL="285750" indent="-285750" algn="just">
                        <a:buFont typeface="Wingdings" pitchFamily="2" charset="2"/>
                        <a:buChar char="v"/>
                      </a:pPr>
                      <a:endParaRPr lang="ru-RU" sz="1200" i="0" dirty="0">
                        <a:latin typeface="+mn-lt"/>
                      </a:endParaRPr>
                    </a:p>
                  </a:txBody>
                  <a:tcPr marL="99060" marR="99060" anchor="ctr"/>
                </a:tc>
                <a:tc>
                  <a:txBody>
                    <a:bodyPr/>
                    <a:lstStyle/>
                    <a:p>
                      <a:pPr marL="285750" indent="-285750" algn="just">
                        <a:buFont typeface="Wingdings" pitchFamily="2" charset="2"/>
                        <a:buChar char="v"/>
                      </a:pPr>
                      <a:r>
                        <a:rPr lang="ru-RU" sz="1200" i="0" dirty="0" smtClean="0">
                          <a:latin typeface="+mn-lt"/>
                        </a:rPr>
                        <a:t>Повышение эффективности бюджетных расходов</a:t>
                      </a:r>
                      <a:endParaRPr lang="ru-RU" sz="1200" i="0" dirty="0">
                        <a:latin typeface="+mn-lt"/>
                      </a:endParaRPr>
                    </a:p>
                  </a:txBody>
                  <a:tcPr marL="99060" marR="99060" anchor="ctr"/>
                </a:tc>
              </a:tr>
            </a:tbl>
          </a:graphicData>
        </a:graphic>
      </p:graphicFrame>
      <p:sp>
        <p:nvSpPr>
          <p:cNvPr id="3" name="Номер слайда 2"/>
          <p:cNvSpPr>
            <a:spLocks noGrp="1"/>
          </p:cNvSpPr>
          <p:nvPr>
            <p:ph type="sldNum" sz="quarter" idx="12"/>
          </p:nvPr>
        </p:nvSpPr>
        <p:spPr>
          <a:xfrm>
            <a:off x="4754880" y="6407945"/>
            <a:ext cx="396240" cy="365125"/>
          </a:xfrm>
        </p:spPr>
        <p:txBody>
          <a:bodyPr/>
          <a:lstStyle/>
          <a:p>
            <a:fld id="{DCD830A9-5F17-466D-9E40-1E5E06F64CC0}" type="slidenum">
              <a:rPr lang="ru-RU" smtClean="0"/>
              <a:pPr/>
              <a:t>3</a:t>
            </a:fld>
            <a:endParaRPr lang="ru-RU" dirty="0"/>
          </a:p>
        </p:txBody>
      </p:sp>
      <p:sp>
        <p:nvSpPr>
          <p:cNvPr id="6" name="TextBox 5"/>
          <p:cNvSpPr txBox="1"/>
          <p:nvPr/>
        </p:nvSpPr>
        <p:spPr>
          <a:xfrm>
            <a:off x="320567" y="163379"/>
            <a:ext cx="9127014" cy="338554"/>
          </a:xfrm>
          <a:prstGeom prst="rect">
            <a:avLst/>
          </a:prstGeom>
          <a:noFill/>
        </p:spPr>
        <p:txBody>
          <a:bodyPr wrap="square" rtlCol="0">
            <a:spAutoFit/>
          </a:bodyPr>
          <a:lstStyle/>
          <a:p>
            <a:pPr algn="ctr"/>
            <a:r>
              <a:rPr lang="ru-RU" sz="1600" b="1" dirty="0" smtClean="0">
                <a:solidFill>
                  <a:schemeClr val="tx2">
                    <a:lumMod val="50000"/>
                  </a:schemeClr>
                </a:solidFill>
                <a:latin typeface="+mj-lt"/>
              </a:rPr>
              <a:t>Основные направления реализации бюджетной и налоговой политики</a:t>
            </a:r>
            <a:endParaRPr lang="ru-RU" sz="1600" b="1" dirty="0">
              <a:solidFill>
                <a:schemeClr val="tx2">
                  <a:lumMod val="50000"/>
                </a:schemeClr>
              </a:solidFill>
              <a:latin typeface="+mj-lt"/>
            </a:endParaRPr>
          </a:p>
        </p:txBody>
      </p:sp>
      <p:sp>
        <p:nvSpPr>
          <p:cNvPr id="8" name="TextBox 7"/>
          <p:cNvSpPr txBox="1"/>
          <p:nvPr/>
        </p:nvSpPr>
        <p:spPr>
          <a:xfrm>
            <a:off x="437580" y="3043699"/>
            <a:ext cx="9127014" cy="338554"/>
          </a:xfrm>
          <a:prstGeom prst="rect">
            <a:avLst/>
          </a:prstGeom>
          <a:noFill/>
        </p:spPr>
        <p:txBody>
          <a:bodyPr wrap="square" rtlCol="0">
            <a:spAutoFit/>
          </a:bodyPr>
          <a:lstStyle/>
          <a:p>
            <a:pPr algn="ctr"/>
            <a:r>
              <a:rPr lang="ru-RU" sz="1600" b="1" dirty="0" smtClean="0">
                <a:solidFill>
                  <a:schemeClr val="tx2">
                    <a:lumMod val="50000"/>
                  </a:schemeClr>
                </a:solidFill>
                <a:effectLst>
                  <a:outerShdw blurRad="38100" dist="38100" dir="2700000" algn="tl">
                    <a:srgbClr val="000000">
                      <a:alpha val="43137"/>
                    </a:srgbClr>
                  </a:outerShdw>
                </a:effectLst>
                <a:latin typeface="+mj-lt"/>
              </a:rPr>
              <a:t>Выполнение главных бюджетных задач</a:t>
            </a:r>
            <a:endParaRPr lang="ru-RU" sz="1600" b="1" dirty="0">
              <a:solidFill>
                <a:schemeClr val="tx2">
                  <a:lumMod val="50000"/>
                </a:schemeClr>
              </a:solidFill>
              <a:effectLst>
                <a:outerShdw blurRad="38100" dist="38100" dir="2700000" algn="tl">
                  <a:srgbClr val="000000">
                    <a:alpha val="43137"/>
                  </a:srgbClr>
                </a:outerShdw>
              </a:effectLst>
              <a:latin typeface="+mj-lt"/>
            </a:endParaRPr>
          </a:p>
        </p:txBody>
      </p:sp>
      <p:graphicFrame>
        <p:nvGraphicFramePr>
          <p:cNvPr id="9" name="Объект 3"/>
          <p:cNvGraphicFramePr>
            <a:graphicFrameLocks/>
          </p:cNvGraphicFramePr>
          <p:nvPr>
            <p:extLst>
              <p:ext uri="{D42A27DB-BD31-4B8C-83A1-F6EECF244321}">
                <p14:modId xmlns:p14="http://schemas.microsoft.com/office/powerpoint/2010/main" val="955478824"/>
              </p:ext>
            </p:extLst>
          </p:nvPr>
        </p:nvGraphicFramePr>
        <p:xfrm>
          <a:off x="649194" y="3429002"/>
          <a:ext cx="8915399" cy="2534535"/>
        </p:xfrm>
        <a:graphic>
          <a:graphicData uri="http://schemas.openxmlformats.org/drawingml/2006/table">
            <a:tbl>
              <a:tblPr firstRow="1" bandRow="1">
                <a:tableStyleId>{5C22544A-7EE6-4342-B048-85BDC9FD1C3A}</a:tableStyleId>
              </a:tblPr>
              <a:tblGrid>
                <a:gridCol w="4379691"/>
                <a:gridCol w="390043"/>
                <a:gridCol w="4145665"/>
              </a:tblGrid>
              <a:tr h="609918">
                <a:tc>
                  <a:txBody>
                    <a:bodyPr/>
                    <a:lstStyle/>
                    <a:p>
                      <a:pPr marL="285750" indent="-285750" algn="just">
                        <a:buFont typeface="Wingdings" pitchFamily="2" charset="2"/>
                        <a:buChar char="v"/>
                      </a:pPr>
                      <a:r>
                        <a:rPr lang="ru-RU" sz="1200" b="0" i="0" dirty="0" smtClean="0">
                          <a:solidFill>
                            <a:schemeClr val="tx1"/>
                          </a:solidFill>
                          <a:latin typeface="+mn-lt"/>
                        </a:rPr>
                        <a:t>Обеспечено выполнение всех действующих расходных обязательств</a:t>
                      </a:r>
                      <a:endParaRPr lang="ru-RU" sz="1200" b="0" i="0" dirty="0">
                        <a:solidFill>
                          <a:schemeClr val="tx1"/>
                        </a:solidFill>
                        <a:latin typeface="+mn-lt"/>
                      </a:endParaRPr>
                    </a:p>
                  </a:txBody>
                  <a:tcPr marL="99060" marR="99060" anchor="ctr"/>
                </a:tc>
                <a:tc>
                  <a:txBody>
                    <a:bodyPr/>
                    <a:lstStyle/>
                    <a:p>
                      <a:pPr marL="285750" indent="-285750" algn="just">
                        <a:buFont typeface="Wingdings" pitchFamily="2" charset="2"/>
                        <a:buChar char="v"/>
                      </a:pPr>
                      <a:endParaRPr lang="ru-RU" sz="1200" i="0" dirty="0">
                        <a:latin typeface="+mn-lt"/>
                      </a:endParaRPr>
                    </a:p>
                  </a:txBody>
                  <a:tcPr marL="99060" marR="99060" anchor="ctr"/>
                </a:tc>
                <a:tc>
                  <a:txBody>
                    <a:bodyPr/>
                    <a:lstStyle/>
                    <a:p>
                      <a:pPr marL="285750" indent="-285750" algn="just">
                        <a:buFont typeface="Wingdings" pitchFamily="2" charset="2"/>
                        <a:buChar char="v"/>
                      </a:pPr>
                      <a:r>
                        <a:rPr lang="ru-RU" sz="1200" b="0" i="0" dirty="0" smtClean="0">
                          <a:solidFill>
                            <a:schemeClr val="tx1"/>
                          </a:solidFill>
                          <a:latin typeface="+mn-lt"/>
                        </a:rPr>
                        <a:t>Продолжена работа по повышению открытости (прозрачности) бюджетного процесса</a:t>
                      </a:r>
                      <a:endParaRPr lang="ru-RU" sz="1200" b="0" i="0" dirty="0">
                        <a:solidFill>
                          <a:schemeClr val="tx1"/>
                        </a:solidFill>
                        <a:latin typeface="+mn-lt"/>
                      </a:endParaRPr>
                    </a:p>
                  </a:txBody>
                  <a:tcPr marL="99060" marR="99060" anchor="ctr"/>
                </a:tc>
              </a:tr>
              <a:tr h="958442">
                <a:tc>
                  <a:txBody>
                    <a:bodyPr/>
                    <a:lstStyle/>
                    <a:p>
                      <a:pPr marL="285750" indent="-285750" algn="just">
                        <a:buFont typeface="Wingdings" pitchFamily="2" charset="2"/>
                        <a:buChar char="v"/>
                      </a:pPr>
                      <a:r>
                        <a:rPr lang="ru-RU" sz="1200" i="0" dirty="0" smtClean="0">
                          <a:latin typeface="+mn-lt"/>
                        </a:rPr>
                        <a:t>Обеспечено</a:t>
                      </a:r>
                      <a:r>
                        <a:rPr lang="ru-RU" sz="1200" i="0" baseline="0" dirty="0" smtClean="0">
                          <a:latin typeface="+mn-lt"/>
                        </a:rPr>
                        <a:t> оказание населению муниципальных услуг в отраслях социальной сферы</a:t>
                      </a:r>
                      <a:endParaRPr lang="ru-RU" sz="1200" i="0" dirty="0">
                        <a:latin typeface="+mn-lt"/>
                      </a:endParaRPr>
                    </a:p>
                  </a:txBody>
                  <a:tcPr marL="99060" marR="99060" anchor="ctr"/>
                </a:tc>
                <a:tc>
                  <a:txBody>
                    <a:bodyPr/>
                    <a:lstStyle/>
                    <a:p>
                      <a:pPr marL="285750" indent="-285750" algn="just">
                        <a:buFont typeface="Wingdings" pitchFamily="2" charset="2"/>
                        <a:buChar char="v"/>
                      </a:pPr>
                      <a:endParaRPr lang="ru-RU" sz="1200" i="0" dirty="0">
                        <a:latin typeface="+mn-lt"/>
                      </a:endParaRPr>
                    </a:p>
                  </a:txBody>
                  <a:tcPr marL="99060" marR="99060" anchor="ctr"/>
                </a:tc>
                <a:tc>
                  <a:txBody>
                    <a:bodyPr/>
                    <a:lstStyle/>
                    <a:p>
                      <a:pPr marL="285750" marR="0" indent="-285750" algn="just" defTabSz="914400" rtl="0" eaLnBrk="1" fontAlgn="auto" latinLnBrk="0" hangingPunct="1">
                        <a:lnSpc>
                          <a:spcPct val="100000"/>
                        </a:lnSpc>
                        <a:spcBef>
                          <a:spcPts val="0"/>
                        </a:spcBef>
                        <a:spcAft>
                          <a:spcPts val="0"/>
                        </a:spcAft>
                        <a:buClrTx/>
                        <a:buSzTx/>
                        <a:buFont typeface="Wingdings" pitchFamily="2" charset="2"/>
                        <a:buChar char="v"/>
                        <a:tabLst/>
                        <a:defRPr/>
                      </a:pPr>
                      <a:r>
                        <a:rPr lang="ru-RU" sz="1200" i="0" dirty="0" smtClean="0">
                          <a:solidFill>
                            <a:schemeClr val="tx1"/>
                          </a:solidFill>
                          <a:latin typeface="+mn-lt"/>
                        </a:rPr>
                        <a:t>Обеспечено</a:t>
                      </a:r>
                      <a:r>
                        <a:rPr lang="ru-RU" sz="1200" i="0" baseline="0" dirty="0" smtClean="0">
                          <a:solidFill>
                            <a:schemeClr val="tx1"/>
                          </a:solidFill>
                          <a:latin typeface="+mn-lt"/>
                        </a:rPr>
                        <a:t> повышение оплаты труда отдельных категорий работников социальной сферы с учетом сохранения достигнутого соотношения между уровнем оплаты труда отдельных категорий работников бюджетной сферы и уровнем средней заработной платы в регионе</a:t>
                      </a:r>
                      <a:endParaRPr lang="ru-RU" sz="1200" i="0" dirty="0" smtClean="0">
                        <a:solidFill>
                          <a:schemeClr val="tx1"/>
                        </a:solidFill>
                        <a:latin typeface="+mn-lt"/>
                      </a:endParaRPr>
                    </a:p>
                  </a:txBody>
                  <a:tcPr marL="99060" marR="99060" anchor="ctr"/>
                </a:tc>
              </a:tr>
              <a:tr h="735897">
                <a:tc>
                  <a:txBody>
                    <a:bodyPr/>
                    <a:lstStyle/>
                    <a:p>
                      <a:pPr marL="0" marR="0" indent="0" algn="just" defTabSz="914400" rtl="0" eaLnBrk="1" fontAlgn="auto" latinLnBrk="0" hangingPunct="1">
                        <a:lnSpc>
                          <a:spcPct val="100000"/>
                        </a:lnSpc>
                        <a:spcBef>
                          <a:spcPts val="0"/>
                        </a:spcBef>
                        <a:spcAft>
                          <a:spcPts val="0"/>
                        </a:spcAft>
                        <a:buClrTx/>
                        <a:buSzTx/>
                        <a:buFont typeface="Wingdings" pitchFamily="2" charset="2"/>
                        <a:buNone/>
                        <a:tabLst/>
                        <a:defRPr/>
                      </a:pPr>
                      <a:endParaRPr lang="ru-RU" sz="1200" i="0" dirty="0">
                        <a:latin typeface="+mn-lt"/>
                      </a:endParaRPr>
                    </a:p>
                  </a:txBody>
                  <a:tcPr marL="99060" marR="99060" anchor="ctr"/>
                </a:tc>
                <a:tc>
                  <a:txBody>
                    <a:bodyPr/>
                    <a:lstStyle/>
                    <a:p>
                      <a:pPr marL="285750" indent="-285750" algn="just">
                        <a:buFont typeface="Wingdings" pitchFamily="2" charset="2"/>
                        <a:buChar char="v"/>
                      </a:pPr>
                      <a:endParaRPr lang="ru-RU" sz="1200" i="0" dirty="0">
                        <a:latin typeface="+mn-lt"/>
                      </a:endParaRPr>
                    </a:p>
                  </a:txBody>
                  <a:tcPr marL="99060" marR="99060" anchor="ctr"/>
                </a:tc>
                <a:tc>
                  <a:txBody>
                    <a:bodyPr/>
                    <a:lstStyle/>
                    <a:p>
                      <a:pPr marL="0" indent="0" algn="just">
                        <a:buFont typeface="Wingdings" pitchFamily="2" charset="2"/>
                        <a:buNone/>
                      </a:pPr>
                      <a:endParaRPr lang="ru-RU" sz="1200" i="0" dirty="0" smtClean="0">
                        <a:latin typeface="+mn-lt"/>
                      </a:endParaRPr>
                    </a:p>
                  </a:txBody>
                  <a:tcPr marL="99060" marR="99060" anchor="ctr"/>
                </a:tc>
              </a:tr>
            </a:tbl>
          </a:graphicData>
        </a:graphic>
      </p:graphicFrame>
    </p:spTree>
    <p:extLst>
      <p:ext uri="{BB962C8B-B14F-4D97-AF65-F5344CB8AC3E}">
        <p14:creationId xmlns:p14="http://schemas.microsoft.com/office/powerpoint/2010/main" val="95680846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1926078387"/>
              </p:ext>
            </p:extLst>
          </p:nvPr>
        </p:nvGraphicFramePr>
        <p:xfrm>
          <a:off x="649126" y="345519"/>
          <a:ext cx="8814978" cy="5988849"/>
        </p:xfrm>
        <a:graphic>
          <a:graphicData uri="http://schemas.openxmlformats.org/drawingml/2006/table">
            <a:tbl>
              <a:tblPr firstRow="1" firstCol="1" bandRow="1">
                <a:tableStyleId>{5940675A-B579-460E-94D1-54222C63F5DA}</a:tableStyleId>
              </a:tblPr>
              <a:tblGrid>
                <a:gridCol w="8814978"/>
              </a:tblGrid>
              <a:tr h="543530">
                <a:tc>
                  <a:txBody>
                    <a:bodyPr/>
                    <a:lstStyle/>
                    <a:p>
                      <a:pPr marL="342900" lvl="0" indent="-342900" algn="just">
                        <a:lnSpc>
                          <a:spcPct val="115000"/>
                        </a:lnSpc>
                        <a:spcAft>
                          <a:spcPts val="0"/>
                        </a:spcAft>
                        <a:buClr>
                          <a:srgbClr val="C00000"/>
                        </a:buClr>
                        <a:buFont typeface="Wingdings" pitchFamily="2" charset="2"/>
                        <a:buChar char="Ø"/>
                      </a:pPr>
                      <a:r>
                        <a:rPr lang="ru-RU" sz="1500" b="0" i="0" dirty="0" smtClean="0">
                          <a:solidFill>
                            <a:schemeClr val="tx1"/>
                          </a:solidFill>
                          <a:effectLst/>
                          <a:latin typeface="Times New Roman" pitchFamily="18" charset="0"/>
                          <a:ea typeface="Times New Roman"/>
                          <a:cs typeface="Times New Roman" pitchFamily="18" charset="0"/>
                        </a:rPr>
                        <a:t>Обеспечение условий для развития физической культуры и массового спорта в части оплаты труда инструкторов по спорту  - 0,3 млн. руб.</a:t>
                      </a:r>
                      <a:endParaRPr lang="ru-RU" sz="1500" b="0" i="0" dirty="0">
                        <a:solidFill>
                          <a:schemeClr val="tx1"/>
                        </a:solidFill>
                        <a:effectLst/>
                        <a:latin typeface="Times New Roman" pitchFamily="18" charset="0"/>
                        <a:ea typeface="Times New Roman"/>
                        <a:cs typeface="Times New Roman" pitchFamily="18" charset="0"/>
                      </a:endParaRPr>
                    </a:p>
                  </a:txBody>
                  <a:tcPr marL="63032" marR="63032" marT="0" marB="0" anchor="ctr"/>
                </a:tc>
              </a:tr>
              <a:tr h="1417552">
                <a:tc>
                  <a:txBody>
                    <a:bodyPr/>
                    <a:lstStyle/>
                    <a:p>
                      <a:pPr marL="342900" marR="0" lvl="0" indent="-342900" algn="just" defTabSz="914400" rtl="0" eaLnBrk="1" fontAlgn="auto" latinLnBrk="0" hangingPunct="1">
                        <a:lnSpc>
                          <a:spcPct val="90000"/>
                        </a:lnSpc>
                        <a:spcBef>
                          <a:spcPts val="0"/>
                        </a:spcBef>
                        <a:spcAft>
                          <a:spcPts val="0"/>
                        </a:spcAft>
                        <a:buClr>
                          <a:srgbClr val="C00000"/>
                        </a:buClr>
                        <a:buSzTx/>
                        <a:buFont typeface="Wingdings" pitchFamily="2" charset="2"/>
                        <a:buChar char="Ø"/>
                        <a:tabLst/>
                        <a:defRPr/>
                      </a:pPr>
                      <a:r>
                        <a:rPr lang="ru-RU" sz="1500" b="0" i="0" dirty="0" smtClean="0">
                          <a:solidFill>
                            <a:schemeClr val="tx1"/>
                          </a:solidFill>
                          <a:effectLst/>
                          <a:latin typeface="Times New Roman" pitchFamily="18" charset="0"/>
                          <a:ea typeface="Times New Roman"/>
                          <a:cs typeface="Times New Roman" pitchFamily="18" charset="0"/>
                        </a:rPr>
                        <a:t>Приобретение спортивно-технологического оборудования, инвентаря и экипировки в соответствии с перечнями, указанными в федеральных стандартах спортивной подготовки, утвержденных Министерством спорта Российской Федерации, для 6 спортивных учреждений муниципального</a:t>
                      </a:r>
                      <a:r>
                        <a:rPr lang="ru-RU" sz="1500" b="0" i="0" baseline="0" dirty="0" smtClean="0">
                          <a:solidFill>
                            <a:schemeClr val="tx1"/>
                          </a:solidFill>
                          <a:effectLst/>
                          <a:latin typeface="Times New Roman" pitchFamily="18" charset="0"/>
                          <a:ea typeface="Times New Roman"/>
                          <a:cs typeface="Times New Roman" pitchFamily="18" charset="0"/>
                        </a:rPr>
                        <a:t> образования Кавказский район, </a:t>
                      </a:r>
                      <a:r>
                        <a:rPr lang="ru-RU" sz="1500" b="0" i="0" dirty="0" smtClean="0">
                          <a:solidFill>
                            <a:schemeClr val="tx1"/>
                          </a:solidFill>
                          <a:effectLst/>
                          <a:latin typeface="Times New Roman" pitchFamily="18" charset="0"/>
                          <a:ea typeface="Times New Roman"/>
                          <a:cs typeface="Times New Roman" pitchFamily="18" charset="0"/>
                        </a:rPr>
                        <a:t>осуществляющих спортивную подготовку по базовым видам спорта, в целях создания условий для подготовки спортивных сборных команд муниципального образования и участия в обеспечении подготовки спортивного резерва для спортивных сборных команд Краснодарского края</a:t>
                      </a:r>
                      <a:r>
                        <a:rPr lang="ru-RU" sz="1500" b="0" i="0" baseline="0" dirty="0" smtClean="0">
                          <a:solidFill>
                            <a:schemeClr val="tx1"/>
                          </a:solidFill>
                          <a:effectLst/>
                          <a:latin typeface="Times New Roman" pitchFamily="18" charset="0"/>
                          <a:ea typeface="Times New Roman"/>
                          <a:cs typeface="Times New Roman" pitchFamily="18" charset="0"/>
                        </a:rPr>
                        <a:t>  -0,8 млн. руб.</a:t>
                      </a:r>
                      <a:endParaRPr lang="ru-RU" sz="1500" b="0" i="0" dirty="0" smtClean="0">
                        <a:solidFill>
                          <a:schemeClr val="tx1"/>
                        </a:solidFill>
                        <a:effectLst/>
                        <a:latin typeface="Times New Roman" pitchFamily="18" charset="0"/>
                        <a:ea typeface="Times New Roman"/>
                        <a:cs typeface="Times New Roman" pitchFamily="18" charset="0"/>
                      </a:endParaRPr>
                    </a:p>
                  </a:txBody>
                  <a:tcPr marL="63032" marR="63032" marT="0" marB="0" anchor="ctr"/>
                </a:tc>
              </a:tr>
              <a:tr h="826613">
                <a:tc>
                  <a:txBody>
                    <a:bodyPr/>
                    <a:lstStyle/>
                    <a:p>
                      <a:pPr algn="ctr">
                        <a:lnSpc>
                          <a:spcPct val="115000"/>
                        </a:lnSpc>
                        <a:spcAft>
                          <a:spcPts val="0"/>
                        </a:spcAft>
                      </a:pPr>
                      <a:r>
                        <a:rPr lang="ru-RU" sz="1500" b="1" i="0" dirty="0">
                          <a:solidFill>
                            <a:schemeClr val="tx1"/>
                          </a:solidFill>
                          <a:effectLst/>
                          <a:latin typeface="Times New Roman" pitchFamily="18" charset="0"/>
                          <a:cs typeface="Times New Roman" pitchFamily="18" charset="0"/>
                        </a:rPr>
                        <a:t>Основное мероприятие № </a:t>
                      </a:r>
                      <a:r>
                        <a:rPr lang="ru-RU" sz="1500" b="1" i="0" dirty="0" smtClean="0">
                          <a:solidFill>
                            <a:schemeClr val="tx1"/>
                          </a:solidFill>
                          <a:effectLst/>
                          <a:latin typeface="Times New Roman" pitchFamily="18" charset="0"/>
                          <a:cs typeface="Times New Roman" pitchFamily="18" charset="0"/>
                        </a:rPr>
                        <a:t>4                                                                                                                                     </a:t>
                      </a:r>
                      <a:r>
                        <a:rPr lang="ru-RU" sz="1500" b="1" i="0" dirty="0">
                          <a:solidFill>
                            <a:schemeClr val="tx1"/>
                          </a:solidFill>
                          <a:effectLst/>
                          <a:latin typeface="Times New Roman" pitchFamily="18" charset="0"/>
                          <a:cs typeface="Times New Roman" pitchFamily="18" charset="0"/>
                        </a:rPr>
                        <a:t>«Организация и проведение спортивно-массовых и физкультурно-оздоровительных </a:t>
                      </a:r>
                      <a:r>
                        <a:rPr lang="ru-RU" sz="1500" b="1" i="0" dirty="0" smtClean="0">
                          <a:solidFill>
                            <a:schemeClr val="tx1"/>
                          </a:solidFill>
                          <a:effectLst/>
                          <a:latin typeface="Times New Roman" pitchFamily="18" charset="0"/>
                          <a:cs typeface="Times New Roman" pitchFamily="18" charset="0"/>
                        </a:rPr>
                        <a:t>мероприятий»                 - 2,2  млн</a:t>
                      </a:r>
                      <a:r>
                        <a:rPr lang="ru-RU" sz="1500" b="1" i="0" dirty="0">
                          <a:solidFill>
                            <a:schemeClr val="tx1"/>
                          </a:solidFill>
                          <a:effectLst/>
                          <a:latin typeface="Times New Roman" pitchFamily="18" charset="0"/>
                          <a:cs typeface="Times New Roman" pitchFamily="18" charset="0"/>
                        </a:rPr>
                        <a:t>. руб.</a:t>
                      </a:r>
                      <a:endParaRPr lang="ru-RU" sz="1500" b="1" i="0" dirty="0">
                        <a:solidFill>
                          <a:schemeClr val="tx1"/>
                        </a:solidFill>
                        <a:effectLst/>
                        <a:latin typeface="Times New Roman" pitchFamily="18" charset="0"/>
                        <a:ea typeface="Times New Roman"/>
                        <a:cs typeface="Times New Roman" pitchFamily="18" charset="0"/>
                      </a:endParaRPr>
                    </a:p>
                  </a:txBody>
                  <a:tcPr marL="52031" marR="52031" marT="0" marB="0" anchor="ctr">
                    <a:solidFill>
                      <a:schemeClr val="bg2"/>
                    </a:solidFill>
                  </a:tcPr>
                </a:tc>
              </a:tr>
              <a:tr h="260446">
                <a:tc>
                  <a:txBody>
                    <a:bodyPr/>
                    <a:lstStyle/>
                    <a:p>
                      <a:pPr marL="342900" lvl="0" indent="-342900" algn="just">
                        <a:lnSpc>
                          <a:spcPct val="115000"/>
                        </a:lnSpc>
                        <a:spcAft>
                          <a:spcPts val="0"/>
                        </a:spcAft>
                        <a:buClr>
                          <a:srgbClr val="C00000"/>
                        </a:buClr>
                        <a:buFont typeface="Wingdings" pitchFamily="2" charset="2"/>
                        <a:buChar char="Ø"/>
                      </a:pPr>
                      <a:r>
                        <a:rPr lang="ru-RU" sz="1500" b="0" i="0" dirty="0" smtClean="0">
                          <a:solidFill>
                            <a:schemeClr val="tx1"/>
                          </a:solidFill>
                          <a:effectLst/>
                          <a:latin typeface="Times New Roman" pitchFamily="18" charset="0"/>
                          <a:cs typeface="Times New Roman" pitchFamily="18" charset="0"/>
                        </a:rPr>
                        <a:t>Обеспечение </a:t>
                      </a:r>
                      <a:r>
                        <a:rPr lang="ru-RU" sz="1500" b="0" i="0" dirty="0">
                          <a:solidFill>
                            <a:schemeClr val="tx1"/>
                          </a:solidFill>
                          <a:effectLst/>
                          <a:latin typeface="Times New Roman" pitchFamily="18" charset="0"/>
                          <a:cs typeface="Times New Roman" pitchFamily="18" charset="0"/>
                        </a:rPr>
                        <a:t>деятельности </a:t>
                      </a:r>
                      <a:r>
                        <a:rPr lang="ru-RU" sz="1500" b="0" i="0" dirty="0" smtClean="0">
                          <a:solidFill>
                            <a:schemeClr val="tx1"/>
                          </a:solidFill>
                          <a:effectLst/>
                          <a:latin typeface="Times New Roman" pitchFamily="18" charset="0"/>
                          <a:cs typeface="Times New Roman" pitchFamily="18" charset="0"/>
                        </a:rPr>
                        <a:t>муниципальных </a:t>
                      </a:r>
                      <a:r>
                        <a:rPr lang="ru-RU" sz="1500" b="0" i="0" dirty="0">
                          <a:solidFill>
                            <a:schemeClr val="tx1"/>
                          </a:solidFill>
                          <a:effectLst/>
                          <a:latin typeface="Times New Roman" pitchFamily="18" charset="0"/>
                          <a:cs typeface="Times New Roman" pitchFamily="18" charset="0"/>
                        </a:rPr>
                        <a:t>учреждений спортивной направленности – </a:t>
                      </a:r>
                      <a:r>
                        <a:rPr lang="ru-RU" sz="1500" b="0" i="0" dirty="0" smtClean="0">
                          <a:solidFill>
                            <a:schemeClr val="tx1"/>
                          </a:solidFill>
                          <a:effectLst/>
                          <a:latin typeface="Times New Roman" pitchFamily="18" charset="0"/>
                          <a:cs typeface="Times New Roman" pitchFamily="18" charset="0"/>
                        </a:rPr>
                        <a:t>2,2 </a:t>
                      </a:r>
                      <a:r>
                        <a:rPr lang="ru-RU" sz="1500" b="0" i="0" dirty="0">
                          <a:solidFill>
                            <a:schemeClr val="tx1"/>
                          </a:solidFill>
                          <a:effectLst/>
                          <a:latin typeface="Times New Roman" pitchFamily="18" charset="0"/>
                          <a:cs typeface="Times New Roman" pitchFamily="18" charset="0"/>
                        </a:rPr>
                        <a:t>млн. руб.</a:t>
                      </a:r>
                      <a:endParaRPr lang="ru-RU" sz="1500" b="0" i="0" dirty="0">
                        <a:solidFill>
                          <a:schemeClr val="tx1"/>
                        </a:solidFill>
                        <a:effectLst/>
                        <a:latin typeface="Times New Roman" pitchFamily="18" charset="0"/>
                        <a:ea typeface="Times New Roman"/>
                        <a:cs typeface="Times New Roman" pitchFamily="18" charset="0"/>
                      </a:endParaRPr>
                    </a:p>
                  </a:txBody>
                  <a:tcPr marL="52031" marR="52031" marT="0" marB="0" anchor="ctr"/>
                </a:tc>
              </a:tr>
              <a:tr h="826613">
                <a:tc>
                  <a:txBody>
                    <a:bodyPr/>
                    <a:lstStyle/>
                    <a:p>
                      <a:pPr algn="ctr">
                        <a:lnSpc>
                          <a:spcPct val="115000"/>
                        </a:lnSpc>
                        <a:spcAft>
                          <a:spcPts val="0"/>
                        </a:spcAft>
                      </a:pPr>
                      <a:r>
                        <a:rPr lang="ru-RU" sz="1500" b="1" i="0" dirty="0">
                          <a:solidFill>
                            <a:schemeClr val="tx1"/>
                          </a:solidFill>
                          <a:effectLst/>
                          <a:latin typeface="Times New Roman" pitchFamily="18" charset="0"/>
                          <a:cs typeface="Times New Roman" pitchFamily="18" charset="0"/>
                        </a:rPr>
                        <a:t>Основное мероприятие №5 </a:t>
                      </a:r>
                      <a:r>
                        <a:rPr lang="ru-RU" sz="1500" b="1" i="0" dirty="0" smtClean="0">
                          <a:solidFill>
                            <a:schemeClr val="tx1"/>
                          </a:solidFill>
                          <a:effectLst/>
                          <a:latin typeface="Times New Roman" pitchFamily="18" charset="0"/>
                          <a:cs typeface="Times New Roman" pitchFamily="18" charset="0"/>
                        </a:rPr>
                        <a:t>                                                                                                                                               «</a:t>
                      </a:r>
                      <a:r>
                        <a:rPr lang="ru-RU" sz="1500" b="1" i="0" dirty="0">
                          <a:solidFill>
                            <a:schemeClr val="tx1"/>
                          </a:solidFill>
                          <a:effectLst/>
                          <a:latin typeface="Times New Roman" pitchFamily="18" charset="0"/>
                          <a:cs typeface="Times New Roman" pitchFamily="18" charset="0"/>
                        </a:rPr>
                        <a:t>Обеспечение условий для развития физической культуры и массового спорта, организация и проведение  физкультурно-оздоровительных и спортивных мероприятий» - </a:t>
                      </a:r>
                      <a:r>
                        <a:rPr lang="ru-RU" sz="1500" b="1" i="0" dirty="0" smtClean="0">
                          <a:solidFill>
                            <a:schemeClr val="tx1"/>
                          </a:solidFill>
                          <a:effectLst/>
                          <a:latin typeface="Times New Roman" pitchFamily="18" charset="0"/>
                          <a:cs typeface="Times New Roman" pitchFamily="18" charset="0"/>
                        </a:rPr>
                        <a:t>0,7 </a:t>
                      </a:r>
                      <a:r>
                        <a:rPr lang="ru-RU" sz="1500" b="1" i="0" dirty="0">
                          <a:solidFill>
                            <a:schemeClr val="tx1"/>
                          </a:solidFill>
                          <a:effectLst/>
                          <a:latin typeface="Times New Roman" pitchFamily="18" charset="0"/>
                          <a:cs typeface="Times New Roman" pitchFamily="18" charset="0"/>
                        </a:rPr>
                        <a:t>млн. руб.</a:t>
                      </a:r>
                      <a:endParaRPr lang="ru-RU" sz="1500" b="1" i="0" dirty="0">
                        <a:solidFill>
                          <a:schemeClr val="tx1"/>
                        </a:solidFill>
                        <a:effectLst/>
                        <a:latin typeface="Times New Roman" pitchFamily="18" charset="0"/>
                        <a:ea typeface="Times New Roman"/>
                        <a:cs typeface="Times New Roman" pitchFamily="18" charset="0"/>
                      </a:endParaRPr>
                    </a:p>
                  </a:txBody>
                  <a:tcPr marL="52031" marR="52031" marT="0" marB="0" anchor="ctr">
                    <a:solidFill>
                      <a:schemeClr val="bg2"/>
                    </a:solidFill>
                  </a:tcPr>
                </a:tc>
              </a:tr>
              <a:tr h="260446">
                <a:tc>
                  <a:txBody>
                    <a:bodyPr/>
                    <a:lstStyle/>
                    <a:p>
                      <a:pPr marL="342900" lvl="0" indent="-342900" algn="just">
                        <a:lnSpc>
                          <a:spcPct val="115000"/>
                        </a:lnSpc>
                        <a:spcAft>
                          <a:spcPts val="0"/>
                        </a:spcAft>
                        <a:buClr>
                          <a:srgbClr val="C00000"/>
                        </a:buClr>
                        <a:buFont typeface="Wingdings" pitchFamily="2" charset="2"/>
                        <a:buChar char="Ø"/>
                      </a:pPr>
                      <a:r>
                        <a:rPr lang="ru-RU" sz="1500" b="0" i="0" dirty="0" smtClean="0">
                          <a:solidFill>
                            <a:schemeClr val="tx1"/>
                          </a:solidFill>
                          <a:effectLst/>
                          <a:latin typeface="Times New Roman" pitchFamily="18" charset="0"/>
                          <a:cs typeface="Times New Roman" pitchFamily="18" charset="0"/>
                        </a:rPr>
                        <a:t>Организация</a:t>
                      </a:r>
                      <a:r>
                        <a:rPr lang="ru-RU" sz="1500" b="0" i="0" baseline="0" dirty="0" smtClean="0">
                          <a:solidFill>
                            <a:schemeClr val="tx1"/>
                          </a:solidFill>
                          <a:effectLst/>
                          <a:latin typeface="Times New Roman" pitchFamily="18" charset="0"/>
                          <a:cs typeface="Times New Roman" pitchFamily="18" charset="0"/>
                        </a:rPr>
                        <a:t> и проведение мероприятий в области физической культуры и спорта </a:t>
                      </a:r>
                      <a:r>
                        <a:rPr lang="ru-RU" sz="1500" b="0" i="0" smtClean="0">
                          <a:solidFill>
                            <a:schemeClr val="tx1"/>
                          </a:solidFill>
                          <a:effectLst/>
                          <a:latin typeface="Times New Roman" pitchFamily="18" charset="0"/>
                          <a:cs typeface="Times New Roman" pitchFamily="18" charset="0"/>
                        </a:rPr>
                        <a:t>– 0,7 </a:t>
                      </a:r>
                      <a:r>
                        <a:rPr lang="ru-RU" sz="1500" b="0" i="0" dirty="0" smtClean="0">
                          <a:solidFill>
                            <a:schemeClr val="tx1"/>
                          </a:solidFill>
                          <a:effectLst/>
                          <a:latin typeface="Times New Roman" pitchFamily="18" charset="0"/>
                          <a:cs typeface="Times New Roman" pitchFamily="18" charset="0"/>
                        </a:rPr>
                        <a:t>млн. руб.</a:t>
                      </a:r>
                      <a:endParaRPr lang="ru-RU" sz="1500" b="0" i="0" dirty="0">
                        <a:solidFill>
                          <a:schemeClr val="tx1"/>
                        </a:solidFill>
                        <a:effectLst/>
                        <a:latin typeface="Times New Roman" pitchFamily="18" charset="0"/>
                        <a:ea typeface="Times New Roman"/>
                        <a:cs typeface="Times New Roman" pitchFamily="18" charset="0"/>
                      </a:endParaRPr>
                    </a:p>
                  </a:txBody>
                  <a:tcPr marL="52031" marR="52031" marT="0" marB="0" anchor="ctr"/>
                </a:tc>
              </a:tr>
              <a:tr h="755528">
                <a:tc>
                  <a:txBody>
                    <a:bodyPr/>
                    <a:lstStyle/>
                    <a:p>
                      <a:pPr marL="457200" marR="0" indent="0" algn="ctr" defTabSz="914400" rtl="0" eaLnBrk="1" fontAlgn="auto" latinLnBrk="0" hangingPunct="1">
                        <a:lnSpc>
                          <a:spcPct val="115000"/>
                        </a:lnSpc>
                        <a:spcBef>
                          <a:spcPts val="0"/>
                        </a:spcBef>
                        <a:spcAft>
                          <a:spcPts val="0"/>
                        </a:spcAft>
                        <a:buClrTx/>
                        <a:buSzTx/>
                        <a:buFontTx/>
                        <a:buNone/>
                        <a:tabLst/>
                        <a:defRPr/>
                      </a:pPr>
                      <a:r>
                        <a:rPr lang="ru-RU" sz="1500" b="1" i="0" dirty="0" smtClean="0">
                          <a:solidFill>
                            <a:schemeClr val="tx1"/>
                          </a:solidFill>
                          <a:effectLst/>
                          <a:latin typeface="Times New Roman" pitchFamily="18" charset="0"/>
                          <a:cs typeface="Times New Roman" pitchFamily="18" charset="0"/>
                        </a:rPr>
                        <a:t>Основное мероприятие №6                                                                                                            «Предоставление субсидий физкультурно-спортивным организациям по игровым видам спорта» – 1,5 млн. руб.</a:t>
                      </a:r>
                      <a:endParaRPr lang="ru-RU" sz="1500" b="1" i="0" dirty="0" smtClean="0">
                        <a:solidFill>
                          <a:schemeClr val="tx1"/>
                        </a:solidFill>
                        <a:effectLst/>
                        <a:latin typeface="Times New Roman" pitchFamily="18" charset="0"/>
                        <a:ea typeface="Times New Roman"/>
                        <a:cs typeface="Times New Roman" pitchFamily="18" charset="0"/>
                      </a:endParaRPr>
                    </a:p>
                  </a:txBody>
                  <a:tcPr marL="52031" marR="52031" marT="0" marB="0" anchor="ctr">
                    <a:solidFill>
                      <a:schemeClr val="bg2"/>
                    </a:solidFill>
                  </a:tcPr>
                </a:tc>
              </a:tr>
              <a:tr h="543530">
                <a:tc>
                  <a:txBody>
                    <a:bodyPr/>
                    <a:lstStyle/>
                    <a:p>
                      <a:pPr marL="342900" marR="0" lvl="0" indent="-342900" algn="l" defTabSz="914400" rtl="0" eaLnBrk="1" fontAlgn="auto" latinLnBrk="0" hangingPunct="1">
                        <a:lnSpc>
                          <a:spcPct val="115000"/>
                        </a:lnSpc>
                        <a:spcBef>
                          <a:spcPts val="0"/>
                        </a:spcBef>
                        <a:spcAft>
                          <a:spcPts val="0"/>
                        </a:spcAft>
                        <a:buClr>
                          <a:srgbClr val="C00000"/>
                        </a:buClr>
                        <a:buSzTx/>
                        <a:buFont typeface="Wingdings" pitchFamily="2" charset="2"/>
                        <a:buChar char="Ø"/>
                        <a:tabLst/>
                        <a:defRPr/>
                      </a:pPr>
                      <a:r>
                        <a:rPr lang="ru-RU" sz="1500" b="0" i="0" dirty="0" smtClean="0">
                          <a:solidFill>
                            <a:schemeClr val="tx1"/>
                          </a:solidFill>
                          <a:effectLst/>
                          <a:latin typeface="Times New Roman" pitchFamily="18" charset="0"/>
                          <a:cs typeface="Times New Roman" pitchFamily="18" charset="0"/>
                        </a:rPr>
                        <a:t>Предоставление субсидий физкультурно-спортивным организациям  по игровым видам спорта                      – 1,5 млн. руб.</a:t>
                      </a:r>
                      <a:endParaRPr lang="ru-RU" sz="1500" b="0" i="0" dirty="0" smtClean="0">
                        <a:solidFill>
                          <a:schemeClr val="tx1"/>
                        </a:solidFill>
                        <a:effectLst/>
                        <a:latin typeface="Times New Roman" pitchFamily="18" charset="0"/>
                        <a:ea typeface="Times New Roman"/>
                        <a:cs typeface="Times New Roman" pitchFamily="18" charset="0"/>
                      </a:endParaRPr>
                    </a:p>
                  </a:txBody>
                  <a:tcPr marL="52031" marR="52031" marT="0" marB="0" anchor="ctr"/>
                </a:tc>
              </a:tr>
              <a:tr h="519903">
                <a:tc>
                  <a:txBody>
                    <a:bodyPr/>
                    <a:lstStyle/>
                    <a:p>
                      <a:pPr marL="342900" marR="0" lvl="0" indent="-342900" algn="ctr" defTabSz="914400" rtl="0" eaLnBrk="1" fontAlgn="auto" latinLnBrk="0" hangingPunct="1">
                        <a:lnSpc>
                          <a:spcPct val="115000"/>
                        </a:lnSpc>
                        <a:spcBef>
                          <a:spcPts val="0"/>
                        </a:spcBef>
                        <a:spcAft>
                          <a:spcPts val="0"/>
                        </a:spcAft>
                        <a:buClr>
                          <a:srgbClr val="C00000"/>
                        </a:buClr>
                        <a:buSzTx/>
                        <a:buFont typeface="Wingdings" pitchFamily="2" charset="2"/>
                        <a:buNone/>
                        <a:tabLst/>
                        <a:defRPr/>
                      </a:pPr>
                      <a:r>
                        <a:rPr lang="ru-RU" sz="1500" b="1" i="0" dirty="0" smtClean="0">
                          <a:solidFill>
                            <a:schemeClr val="tx1"/>
                          </a:solidFill>
                          <a:effectLst/>
                          <a:latin typeface="Times New Roman" pitchFamily="18" charset="0"/>
                          <a:ea typeface="Times New Roman"/>
                          <a:cs typeface="Times New Roman" pitchFamily="18" charset="0"/>
                        </a:rPr>
                        <a:t>Поступления доходов от предпринимательской деятельности учреждений  за 2019  год -</a:t>
                      </a:r>
                      <a:r>
                        <a:rPr lang="ru-RU" sz="1500" b="1" i="0" baseline="0" dirty="0" smtClean="0">
                          <a:solidFill>
                            <a:schemeClr val="tx1"/>
                          </a:solidFill>
                          <a:effectLst/>
                          <a:latin typeface="Times New Roman" pitchFamily="18" charset="0"/>
                          <a:ea typeface="Times New Roman"/>
                          <a:cs typeface="Times New Roman" pitchFamily="18" charset="0"/>
                        </a:rPr>
                        <a:t> </a:t>
                      </a:r>
                      <a:r>
                        <a:rPr lang="ru-RU" sz="1500" b="1" i="0" dirty="0" smtClean="0">
                          <a:solidFill>
                            <a:schemeClr val="tx1"/>
                          </a:solidFill>
                          <a:effectLst/>
                          <a:latin typeface="Times New Roman" pitchFamily="18" charset="0"/>
                          <a:ea typeface="Times New Roman"/>
                          <a:cs typeface="Times New Roman" pitchFamily="18" charset="0"/>
                        </a:rPr>
                        <a:t> 7,1 млн. руб.</a:t>
                      </a:r>
                    </a:p>
                  </a:txBody>
                  <a:tcPr marL="52031" marR="52031" marT="0" marB="0" anchor="ctr"/>
                </a:tc>
              </a:tr>
            </a:tbl>
          </a:graphicData>
        </a:graphic>
      </p:graphicFrame>
      <p:sp>
        <p:nvSpPr>
          <p:cNvPr id="3" name="Номер слайда 2"/>
          <p:cNvSpPr>
            <a:spLocks noGrp="1"/>
          </p:cNvSpPr>
          <p:nvPr>
            <p:ph type="sldNum" sz="quarter" idx="12"/>
          </p:nvPr>
        </p:nvSpPr>
        <p:spPr>
          <a:xfrm>
            <a:off x="4754880" y="6407945"/>
            <a:ext cx="396240" cy="365125"/>
          </a:xfrm>
        </p:spPr>
        <p:txBody>
          <a:bodyPr/>
          <a:lstStyle/>
          <a:p>
            <a:fld id="{DCD830A9-5F17-466D-9E40-1E5E06F64CC0}" type="slidenum">
              <a:rPr lang="ru-RU" smtClean="0"/>
              <a:pPr/>
              <a:t>39</a:t>
            </a:fld>
            <a:endParaRPr lang="ru-RU" dirty="0"/>
          </a:p>
        </p:txBody>
      </p:sp>
      <p:sp>
        <p:nvSpPr>
          <p:cNvPr id="5" name="Rectangle 2"/>
          <p:cNvSpPr>
            <a:spLocks noChangeArrowheads="1"/>
          </p:cNvSpPr>
          <p:nvPr/>
        </p:nvSpPr>
        <p:spPr bwMode="auto">
          <a:xfrm>
            <a:off x="9906000" y="2357429"/>
            <a:ext cx="4953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ru-RU"/>
          </a:p>
        </p:txBody>
      </p:sp>
      <p:sp>
        <p:nvSpPr>
          <p:cNvPr id="7" name="Rectangle 3"/>
          <p:cNvSpPr>
            <a:spLocks noChangeArrowheads="1"/>
          </p:cNvSpPr>
          <p:nvPr/>
        </p:nvSpPr>
        <p:spPr bwMode="auto">
          <a:xfrm>
            <a:off x="8913440" y="360675"/>
            <a:ext cx="5760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200" b="1" u="none" strike="noStrike" cap="none" normalizeH="0" baseline="0" dirty="0" smtClean="0">
                <a:ln>
                  <a:noFill/>
                </a:ln>
                <a:solidFill>
                  <a:srgbClr val="002060"/>
                </a:solidFill>
                <a:latin typeface="+mj-lt"/>
                <a:ea typeface="Times New Roman" pitchFamily="18" charset="0"/>
                <a:cs typeface="Times New Roman" pitchFamily="18" charset="0"/>
              </a:rPr>
              <a:t> </a:t>
            </a:r>
            <a:endParaRPr kumimoji="0" lang="ru-RU" sz="1200" b="1" u="none" strike="noStrike" cap="none" normalizeH="0" baseline="0" dirty="0" smtClean="0">
              <a:ln>
                <a:noFill/>
              </a:ln>
              <a:solidFill>
                <a:srgbClr val="002060"/>
              </a:solidFill>
              <a:latin typeface="+mj-lt"/>
              <a:cs typeface="Times New Roman" pitchFamily="18" charset="0"/>
            </a:endParaRPr>
          </a:p>
        </p:txBody>
      </p:sp>
    </p:spTree>
    <p:extLst>
      <p:ext uri="{BB962C8B-B14F-4D97-AF65-F5344CB8AC3E}">
        <p14:creationId xmlns:p14="http://schemas.microsoft.com/office/powerpoint/2010/main" val="193458645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520820284"/>
              </p:ext>
            </p:extLst>
          </p:nvPr>
        </p:nvGraphicFramePr>
        <p:xfrm>
          <a:off x="780786" y="1196752"/>
          <a:ext cx="8710527" cy="5167437"/>
        </p:xfrm>
        <a:graphic>
          <a:graphicData uri="http://schemas.openxmlformats.org/drawingml/2006/table">
            <a:tbl>
              <a:tblPr>
                <a:tableStyleId>{616DA210-FB5B-4158-B5E0-FEB733F419BA}</a:tableStyleId>
              </a:tblPr>
              <a:tblGrid>
                <a:gridCol w="6404462"/>
                <a:gridCol w="901909"/>
                <a:gridCol w="1404156"/>
              </a:tblGrid>
              <a:tr h="818506">
                <a:tc>
                  <a:txBody>
                    <a:bodyPr/>
                    <a:lstStyle/>
                    <a:p>
                      <a:pPr algn="ctr">
                        <a:lnSpc>
                          <a:spcPct val="115000"/>
                        </a:lnSpc>
                        <a:spcAft>
                          <a:spcPts val="0"/>
                        </a:spcAft>
                      </a:pPr>
                      <a:r>
                        <a:rPr lang="ru-RU" sz="1400" dirty="0">
                          <a:effectLst/>
                        </a:rPr>
                        <a:t>Наименование целевого показателя</a:t>
                      </a:r>
                      <a:endParaRPr lang="ru-RU" sz="1400" b="0" dirty="0">
                        <a:solidFill>
                          <a:srgbClr val="000000"/>
                        </a:solidFill>
                        <a:effectLst/>
                        <a:latin typeface="Times New Roman" pitchFamily="18" charset="0"/>
                        <a:ea typeface="Times New Roman"/>
                        <a:cs typeface="Times New Roman" pitchFamily="18" charset="0"/>
                      </a:endParaRPr>
                    </a:p>
                  </a:txBody>
                  <a:tcPr marL="57616" marR="57616" marT="0" marB="0" anchor="ctr"/>
                </a:tc>
                <a:tc>
                  <a:txBody>
                    <a:bodyPr/>
                    <a:lstStyle/>
                    <a:p>
                      <a:pPr algn="ctr">
                        <a:lnSpc>
                          <a:spcPct val="100000"/>
                        </a:lnSpc>
                        <a:spcAft>
                          <a:spcPts val="0"/>
                        </a:spcAft>
                      </a:pPr>
                      <a:r>
                        <a:rPr lang="ru-RU" sz="1400" dirty="0">
                          <a:effectLst/>
                        </a:rPr>
                        <a:t>Единица </a:t>
                      </a:r>
                      <a:r>
                        <a:rPr lang="ru-RU" sz="1400" dirty="0" err="1" smtClean="0">
                          <a:effectLst/>
                        </a:rPr>
                        <a:t>изме</a:t>
                      </a:r>
                      <a:r>
                        <a:rPr lang="ru-RU" sz="1400" dirty="0" smtClean="0">
                          <a:effectLst/>
                        </a:rPr>
                        <a:t>-</a:t>
                      </a:r>
                    </a:p>
                    <a:p>
                      <a:pPr algn="ctr">
                        <a:lnSpc>
                          <a:spcPct val="100000"/>
                        </a:lnSpc>
                        <a:spcAft>
                          <a:spcPts val="0"/>
                        </a:spcAft>
                      </a:pPr>
                      <a:r>
                        <a:rPr lang="ru-RU" sz="1400" dirty="0" smtClean="0">
                          <a:effectLst/>
                        </a:rPr>
                        <a:t>рения</a:t>
                      </a:r>
                      <a:endParaRPr lang="ru-RU" sz="1400" b="0" dirty="0">
                        <a:solidFill>
                          <a:srgbClr val="000000"/>
                        </a:solidFill>
                        <a:effectLst/>
                        <a:latin typeface="Times New Roman" pitchFamily="18" charset="0"/>
                        <a:ea typeface="Times New Roman"/>
                        <a:cs typeface="Times New Roman" pitchFamily="18" charset="0"/>
                      </a:endParaRPr>
                    </a:p>
                  </a:txBody>
                  <a:tcPr marL="57616" marR="57616" marT="0" marB="0" anchor="ctr"/>
                </a:tc>
                <a:tc>
                  <a:txBody>
                    <a:bodyPr/>
                    <a:lstStyle/>
                    <a:p>
                      <a:pPr algn="ctr">
                        <a:lnSpc>
                          <a:spcPct val="100000"/>
                        </a:lnSpc>
                        <a:spcAft>
                          <a:spcPts val="0"/>
                        </a:spcAft>
                      </a:pPr>
                      <a:r>
                        <a:rPr lang="ru-RU" sz="1400" dirty="0">
                          <a:effectLst/>
                        </a:rPr>
                        <a:t>Значение  выполненных в </a:t>
                      </a:r>
                      <a:r>
                        <a:rPr lang="ru-RU" sz="1400" dirty="0" smtClean="0">
                          <a:effectLst/>
                        </a:rPr>
                        <a:t>2019 </a:t>
                      </a:r>
                      <a:r>
                        <a:rPr lang="ru-RU" sz="1400" dirty="0">
                          <a:effectLst/>
                        </a:rPr>
                        <a:t>году показателей</a:t>
                      </a:r>
                      <a:endParaRPr lang="ru-RU" sz="1400" b="0" dirty="0">
                        <a:solidFill>
                          <a:srgbClr val="000000"/>
                        </a:solidFill>
                        <a:effectLst/>
                        <a:latin typeface="Times New Roman" pitchFamily="18" charset="0"/>
                        <a:ea typeface="Times New Roman"/>
                        <a:cs typeface="Times New Roman" pitchFamily="18" charset="0"/>
                      </a:endParaRPr>
                    </a:p>
                  </a:txBody>
                  <a:tcPr marL="57616" marR="57616" marT="0" marB="0" anchor="ctr"/>
                </a:tc>
              </a:tr>
              <a:tr h="442704">
                <a:tc>
                  <a:txBody>
                    <a:bodyPr/>
                    <a:lstStyle/>
                    <a:p>
                      <a:pPr algn="just">
                        <a:lnSpc>
                          <a:spcPct val="100000"/>
                        </a:lnSpc>
                        <a:spcAft>
                          <a:spcPts val="0"/>
                        </a:spcAft>
                      </a:pPr>
                      <a:r>
                        <a:rPr lang="ru-RU" sz="1500" dirty="0">
                          <a:effectLst/>
                        </a:rPr>
                        <a:t> </a:t>
                      </a:r>
                      <a:r>
                        <a:rPr lang="ru-RU" sz="1500" dirty="0" smtClean="0">
                          <a:effectLst/>
                        </a:rPr>
                        <a:t>Количество </a:t>
                      </a:r>
                      <a:r>
                        <a:rPr lang="ru-RU" sz="1500" dirty="0">
                          <a:effectLst/>
                        </a:rPr>
                        <a:t>занимающихся в учреждениях спортивной направленности, спортивных школах</a:t>
                      </a:r>
                      <a:endParaRPr lang="ru-RU" sz="1500" b="0" dirty="0">
                        <a:solidFill>
                          <a:schemeClr val="accent5">
                            <a:lumMod val="50000"/>
                          </a:schemeClr>
                        </a:solidFill>
                        <a:effectLst/>
                        <a:latin typeface="Times New Roman" pitchFamily="18" charset="0"/>
                        <a:ea typeface="Times New Roman"/>
                        <a:cs typeface="Times New Roman" pitchFamily="18" charset="0"/>
                      </a:endParaRPr>
                    </a:p>
                  </a:txBody>
                  <a:tcPr marL="57616" marR="57616" marT="0" marB="0"/>
                </a:tc>
                <a:tc>
                  <a:txBody>
                    <a:bodyPr/>
                    <a:lstStyle/>
                    <a:p>
                      <a:pPr algn="ctr">
                        <a:lnSpc>
                          <a:spcPct val="115000"/>
                        </a:lnSpc>
                        <a:spcAft>
                          <a:spcPts val="0"/>
                        </a:spcAft>
                      </a:pPr>
                      <a:r>
                        <a:rPr lang="ru-RU" sz="1500" dirty="0">
                          <a:effectLst/>
                        </a:rPr>
                        <a:t>человек</a:t>
                      </a:r>
                      <a:endParaRPr lang="ru-RU" sz="1500" b="0" dirty="0">
                        <a:solidFill>
                          <a:schemeClr val="accent5">
                            <a:lumMod val="50000"/>
                          </a:schemeClr>
                        </a:solidFill>
                        <a:effectLst/>
                        <a:latin typeface="Times New Roman" pitchFamily="18" charset="0"/>
                        <a:ea typeface="Times New Roman"/>
                        <a:cs typeface="Times New Roman" pitchFamily="18" charset="0"/>
                      </a:endParaRPr>
                    </a:p>
                  </a:txBody>
                  <a:tcPr marL="57616" marR="57616" marT="0" marB="0"/>
                </a:tc>
                <a:tc>
                  <a:txBody>
                    <a:bodyPr/>
                    <a:lstStyle/>
                    <a:p>
                      <a:pPr algn="ctr">
                        <a:lnSpc>
                          <a:spcPct val="115000"/>
                        </a:lnSpc>
                        <a:spcAft>
                          <a:spcPts val="0"/>
                        </a:spcAft>
                      </a:pPr>
                      <a:r>
                        <a:rPr lang="ru-RU" sz="1500" dirty="0" smtClean="0">
                          <a:effectLst/>
                        </a:rPr>
                        <a:t>4132</a:t>
                      </a:r>
                      <a:endParaRPr lang="ru-RU" sz="1500" b="0" dirty="0">
                        <a:solidFill>
                          <a:schemeClr val="accent5">
                            <a:lumMod val="50000"/>
                          </a:schemeClr>
                        </a:solidFill>
                        <a:effectLst/>
                        <a:latin typeface="Times New Roman" pitchFamily="18" charset="0"/>
                        <a:ea typeface="Times New Roman"/>
                        <a:cs typeface="Times New Roman" pitchFamily="18" charset="0"/>
                      </a:endParaRPr>
                    </a:p>
                  </a:txBody>
                  <a:tcPr marL="57616" marR="57616" marT="0" marB="0"/>
                </a:tc>
              </a:tr>
              <a:tr h="268577">
                <a:tc>
                  <a:txBody>
                    <a:bodyPr/>
                    <a:lstStyle/>
                    <a:p>
                      <a:pPr algn="just">
                        <a:lnSpc>
                          <a:spcPct val="115000"/>
                        </a:lnSpc>
                        <a:spcAft>
                          <a:spcPts val="0"/>
                        </a:spcAft>
                      </a:pPr>
                      <a:r>
                        <a:rPr lang="ru-RU" sz="1500" dirty="0"/>
                        <a:t> </a:t>
                      </a:r>
                      <a:r>
                        <a:rPr lang="ru-RU" sz="1500" dirty="0" smtClean="0"/>
                        <a:t>Количество </a:t>
                      </a:r>
                      <a:r>
                        <a:rPr lang="ru-RU" sz="1500" dirty="0"/>
                        <a:t>подготовленных сборных спортивных команд</a:t>
                      </a:r>
                      <a:endParaRPr lang="ru-RU" sz="1500" b="0" dirty="0">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ru-RU" sz="1500"/>
                        <a:t>единиц</a:t>
                      </a:r>
                      <a:endParaRPr lang="ru-RU" sz="1500" b="0">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ru-RU" sz="1500" dirty="0" smtClean="0"/>
                        <a:t>16</a:t>
                      </a:r>
                      <a:endParaRPr lang="ru-RU" sz="1500" b="0" dirty="0">
                        <a:latin typeface="Times New Roman" pitchFamily="18" charset="0"/>
                        <a:ea typeface="Times New Roman"/>
                        <a:cs typeface="Times New Roman" pitchFamily="18" charset="0"/>
                      </a:endParaRPr>
                    </a:p>
                  </a:txBody>
                  <a:tcPr marL="68580" marR="68580" marT="0" marB="0"/>
                </a:tc>
              </a:tr>
              <a:tr h="268577">
                <a:tc>
                  <a:txBody>
                    <a:bodyPr/>
                    <a:lstStyle/>
                    <a:p>
                      <a:pPr algn="just">
                        <a:lnSpc>
                          <a:spcPct val="115000"/>
                        </a:lnSpc>
                        <a:spcAft>
                          <a:spcPts val="0"/>
                        </a:spcAft>
                      </a:pPr>
                      <a:r>
                        <a:rPr lang="ru-RU" sz="1500" dirty="0">
                          <a:effectLst/>
                        </a:rPr>
                        <a:t> </a:t>
                      </a:r>
                      <a:r>
                        <a:rPr lang="ru-RU" sz="1500" dirty="0" smtClean="0">
                          <a:effectLst/>
                        </a:rPr>
                        <a:t>Количество </a:t>
                      </a:r>
                      <a:r>
                        <a:rPr lang="ru-RU" sz="1500" dirty="0">
                          <a:effectLst/>
                        </a:rPr>
                        <a:t>проводимых мероприятий</a:t>
                      </a:r>
                      <a:endParaRPr lang="ru-RU" sz="1500" b="0" dirty="0">
                        <a:solidFill>
                          <a:schemeClr val="accent5">
                            <a:lumMod val="50000"/>
                          </a:schemeClr>
                        </a:solidFill>
                        <a:effectLst/>
                        <a:latin typeface="Times New Roman" pitchFamily="18" charset="0"/>
                        <a:ea typeface="Times New Roman"/>
                        <a:cs typeface="Times New Roman" pitchFamily="18" charset="0"/>
                      </a:endParaRPr>
                    </a:p>
                  </a:txBody>
                  <a:tcPr marL="57616" marR="57616" marT="0" marB="0"/>
                </a:tc>
                <a:tc>
                  <a:txBody>
                    <a:bodyPr/>
                    <a:lstStyle/>
                    <a:p>
                      <a:pPr algn="ctr">
                        <a:lnSpc>
                          <a:spcPct val="115000"/>
                        </a:lnSpc>
                        <a:spcAft>
                          <a:spcPts val="0"/>
                        </a:spcAft>
                      </a:pPr>
                      <a:r>
                        <a:rPr lang="ru-RU" sz="1500" dirty="0">
                          <a:effectLst/>
                        </a:rPr>
                        <a:t>единиц</a:t>
                      </a:r>
                      <a:endParaRPr lang="ru-RU" sz="1500" b="0" dirty="0">
                        <a:solidFill>
                          <a:schemeClr val="accent5">
                            <a:lumMod val="50000"/>
                          </a:schemeClr>
                        </a:solidFill>
                        <a:effectLst/>
                        <a:latin typeface="Times New Roman" pitchFamily="18" charset="0"/>
                        <a:ea typeface="Times New Roman"/>
                        <a:cs typeface="Times New Roman" pitchFamily="18" charset="0"/>
                      </a:endParaRPr>
                    </a:p>
                  </a:txBody>
                  <a:tcPr marL="57616" marR="57616" marT="0" marB="0"/>
                </a:tc>
                <a:tc>
                  <a:txBody>
                    <a:bodyPr/>
                    <a:lstStyle/>
                    <a:p>
                      <a:pPr algn="ctr">
                        <a:lnSpc>
                          <a:spcPct val="115000"/>
                        </a:lnSpc>
                        <a:spcAft>
                          <a:spcPts val="0"/>
                        </a:spcAft>
                      </a:pPr>
                      <a:r>
                        <a:rPr lang="ru-RU" sz="1500" dirty="0" smtClean="0">
                          <a:effectLst/>
                        </a:rPr>
                        <a:t>95</a:t>
                      </a:r>
                      <a:endParaRPr lang="ru-RU" sz="1500" b="0" dirty="0">
                        <a:solidFill>
                          <a:schemeClr val="accent5">
                            <a:lumMod val="50000"/>
                          </a:schemeClr>
                        </a:solidFill>
                        <a:effectLst/>
                        <a:latin typeface="Times New Roman" pitchFamily="18" charset="0"/>
                        <a:ea typeface="Times New Roman"/>
                        <a:cs typeface="Times New Roman" pitchFamily="18" charset="0"/>
                      </a:endParaRPr>
                    </a:p>
                  </a:txBody>
                  <a:tcPr marL="57616" marR="57616" marT="0" marB="0"/>
                </a:tc>
              </a:tr>
              <a:tr h="161644">
                <a:tc>
                  <a:txBody>
                    <a:bodyPr/>
                    <a:lstStyle/>
                    <a:p>
                      <a:pPr algn="just">
                        <a:lnSpc>
                          <a:spcPct val="100000"/>
                        </a:lnSpc>
                        <a:spcAft>
                          <a:spcPts val="0"/>
                        </a:spcAft>
                      </a:pPr>
                      <a:r>
                        <a:rPr lang="ru-RU" sz="1500" dirty="0">
                          <a:effectLst/>
                        </a:rPr>
                        <a:t> </a:t>
                      </a:r>
                      <a:r>
                        <a:rPr lang="ru-RU" sz="1500" dirty="0" smtClean="0">
                          <a:effectLst/>
                        </a:rPr>
                        <a:t>Количество </a:t>
                      </a:r>
                      <a:r>
                        <a:rPr lang="ru-RU" sz="1500" dirty="0">
                          <a:effectLst/>
                        </a:rPr>
                        <a:t>спортсменов - разрядников, подготовленных за отчетный период</a:t>
                      </a:r>
                      <a:endParaRPr lang="ru-RU" sz="1500" b="0" dirty="0">
                        <a:solidFill>
                          <a:schemeClr val="accent5">
                            <a:lumMod val="50000"/>
                          </a:schemeClr>
                        </a:solidFill>
                        <a:effectLst/>
                        <a:latin typeface="Times New Roman" pitchFamily="18" charset="0"/>
                        <a:ea typeface="Times New Roman"/>
                        <a:cs typeface="Times New Roman" pitchFamily="18" charset="0"/>
                      </a:endParaRPr>
                    </a:p>
                  </a:txBody>
                  <a:tcPr marL="57616" marR="57616" marT="0" marB="0"/>
                </a:tc>
                <a:tc>
                  <a:txBody>
                    <a:bodyPr/>
                    <a:lstStyle/>
                    <a:p>
                      <a:pPr algn="ctr">
                        <a:lnSpc>
                          <a:spcPct val="115000"/>
                        </a:lnSpc>
                        <a:spcAft>
                          <a:spcPts val="0"/>
                        </a:spcAft>
                      </a:pPr>
                      <a:r>
                        <a:rPr lang="ru-RU" sz="1500" dirty="0">
                          <a:effectLst/>
                        </a:rPr>
                        <a:t>человек</a:t>
                      </a:r>
                      <a:endParaRPr lang="ru-RU" sz="1500" b="0" dirty="0">
                        <a:solidFill>
                          <a:schemeClr val="accent5">
                            <a:lumMod val="50000"/>
                          </a:schemeClr>
                        </a:solidFill>
                        <a:effectLst/>
                        <a:latin typeface="Times New Roman" pitchFamily="18" charset="0"/>
                        <a:ea typeface="Times New Roman"/>
                        <a:cs typeface="Times New Roman" pitchFamily="18" charset="0"/>
                      </a:endParaRPr>
                    </a:p>
                  </a:txBody>
                  <a:tcPr marL="57616" marR="57616" marT="0" marB="0"/>
                </a:tc>
                <a:tc>
                  <a:txBody>
                    <a:bodyPr/>
                    <a:lstStyle/>
                    <a:p>
                      <a:pPr algn="ctr">
                        <a:lnSpc>
                          <a:spcPct val="115000"/>
                        </a:lnSpc>
                        <a:spcAft>
                          <a:spcPts val="0"/>
                        </a:spcAft>
                      </a:pPr>
                      <a:r>
                        <a:rPr lang="ru-RU" sz="1500" dirty="0" smtClean="0">
                          <a:effectLst/>
                        </a:rPr>
                        <a:t>1670</a:t>
                      </a:r>
                      <a:endParaRPr lang="ru-RU" sz="1500" b="0" dirty="0">
                        <a:solidFill>
                          <a:schemeClr val="accent5">
                            <a:lumMod val="50000"/>
                          </a:schemeClr>
                        </a:solidFill>
                        <a:effectLst/>
                        <a:latin typeface="Times New Roman" pitchFamily="18" charset="0"/>
                        <a:ea typeface="Times New Roman"/>
                        <a:cs typeface="Times New Roman" pitchFamily="18" charset="0"/>
                      </a:endParaRPr>
                    </a:p>
                  </a:txBody>
                  <a:tcPr marL="57616" marR="57616" marT="0" marB="0"/>
                </a:tc>
              </a:tr>
              <a:tr h="364529">
                <a:tc>
                  <a:txBody>
                    <a:bodyPr/>
                    <a:lstStyle/>
                    <a:p>
                      <a:pPr algn="just">
                        <a:lnSpc>
                          <a:spcPct val="100000"/>
                        </a:lnSpc>
                        <a:spcAft>
                          <a:spcPts val="0"/>
                        </a:spcAft>
                      </a:pPr>
                      <a:r>
                        <a:rPr lang="ru-RU" sz="1500" dirty="0">
                          <a:effectLst/>
                        </a:rPr>
                        <a:t> </a:t>
                      </a:r>
                      <a:r>
                        <a:rPr lang="ru-RU" sz="1500" dirty="0" smtClean="0">
                          <a:effectLst/>
                        </a:rPr>
                        <a:t>Количество </a:t>
                      </a:r>
                      <a:r>
                        <a:rPr lang="ru-RU" sz="1500" dirty="0">
                          <a:effectLst/>
                        </a:rPr>
                        <a:t>медалей, завоеванных </a:t>
                      </a:r>
                      <a:r>
                        <a:rPr lang="ru-RU" sz="1500" dirty="0" smtClean="0">
                          <a:effectLst/>
                        </a:rPr>
                        <a:t>спортсменами и </a:t>
                      </a:r>
                      <a:r>
                        <a:rPr lang="ru-RU" sz="1500" dirty="0">
                          <a:effectLst/>
                        </a:rPr>
                        <a:t>командами Кавказского района на краевых, всероссийских и международных соревнованиях</a:t>
                      </a:r>
                      <a:endParaRPr lang="ru-RU" sz="1500" b="0" dirty="0">
                        <a:solidFill>
                          <a:schemeClr val="accent5">
                            <a:lumMod val="50000"/>
                          </a:schemeClr>
                        </a:solidFill>
                        <a:effectLst/>
                        <a:latin typeface="Times New Roman" pitchFamily="18" charset="0"/>
                        <a:ea typeface="Times New Roman"/>
                        <a:cs typeface="Times New Roman" pitchFamily="18" charset="0"/>
                      </a:endParaRPr>
                    </a:p>
                  </a:txBody>
                  <a:tcPr marL="57616" marR="57616" marT="0" marB="0"/>
                </a:tc>
                <a:tc>
                  <a:txBody>
                    <a:bodyPr/>
                    <a:lstStyle/>
                    <a:p>
                      <a:pPr algn="ctr">
                        <a:lnSpc>
                          <a:spcPct val="115000"/>
                        </a:lnSpc>
                        <a:spcAft>
                          <a:spcPts val="0"/>
                        </a:spcAft>
                      </a:pPr>
                      <a:r>
                        <a:rPr lang="ru-RU" sz="1500" dirty="0">
                          <a:effectLst/>
                        </a:rPr>
                        <a:t>шт.</a:t>
                      </a:r>
                      <a:endParaRPr lang="ru-RU" sz="1500" b="0" dirty="0">
                        <a:solidFill>
                          <a:schemeClr val="accent5">
                            <a:lumMod val="50000"/>
                          </a:schemeClr>
                        </a:solidFill>
                        <a:effectLst/>
                        <a:latin typeface="Times New Roman" pitchFamily="18" charset="0"/>
                        <a:ea typeface="Times New Roman"/>
                        <a:cs typeface="Times New Roman" pitchFamily="18" charset="0"/>
                      </a:endParaRPr>
                    </a:p>
                  </a:txBody>
                  <a:tcPr marL="57616" marR="57616" marT="0" marB="0"/>
                </a:tc>
                <a:tc>
                  <a:txBody>
                    <a:bodyPr/>
                    <a:lstStyle/>
                    <a:p>
                      <a:pPr algn="ctr">
                        <a:lnSpc>
                          <a:spcPct val="115000"/>
                        </a:lnSpc>
                        <a:spcAft>
                          <a:spcPts val="0"/>
                        </a:spcAft>
                      </a:pPr>
                      <a:r>
                        <a:rPr lang="ru-RU" sz="1500" dirty="0" smtClean="0">
                          <a:effectLst/>
                        </a:rPr>
                        <a:t>450</a:t>
                      </a:r>
                      <a:endParaRPr lang="ru-RU" sz="1500" b="0" dirty="0">
                        <a:solidFill>
                          <a:schemeClr val="accent5">
                            <a:lumMod val="50000"/>
                          </a:schemeClr>
                        </a:solidFill>
                        <a:effectLst/>
                        <a:latin typeface="Times New Roman" pitchFamily="18" charset="0"/>
                        <a:ea typeface="Times New Roman"/>
                        <a:cs typeface="Times New Roman" pitchFamily="18" charset="0"/>
                      </a:endParaRPr>
                    </a:p>
                  </a:txBody>
                  <a:tcPr marL="57616" marR="57616" marT="0" marB="0"/>
                </a:tc>
              </a:tr>
              <a:tr h="437875">
                <a:tc>
                  <a:txBody>
                    <a:bodyPr/>
                    <a:lstStyle/>
                    <a:p>
                      <a:pPr algn="just">
                        <a:lnSpc>
                          <a:spcPct val="100000"/>
                        </a:lnSpc>
                        <a:spcAft>
                          <a:spcPts val="0"/>
                        </a:spcAft>
                      </a:pPr>
                      <a:r>
                        <a:rPr lang="ru-RU" sz="1500" dirty="0">
                          <a:effectLst/>
                        </a:rPr>
                        <a:t> </a:t>
                      </a:r>
                      <a:r>
                        <a:rPr lang="ru-RU" sz="1500" dirty="0" smtClean="0">
                          <a:effectLst/>
                        </a:rPr>
                        <a:t>Удельный </a:t>
                      </a:r>
                      <a:r>
                        <a:rPr lang="ru-RU" sz="1500" dirty="0">
                          <a:effectLst/>
                        </a:rPr>
                        <a:t>вес детей и подростков в возрасте 6-15 лет, систематически занимающихся в  </a:t>
                      </a:r>
                      <a:r>
                        <a:rPr lang="ru-RU" sz="1500" dirty="0" smtClean="0">
                          <a:effectLst/>
                        </a:rPr>
                        <a:t>учреждениях </a:t>
                      </a:r>
                      <a:r>
                        <a:rPr lang="ru-RU" sz="1500" dirty="0">
                          <a:effectLst/>
                        </a:rPr>
                        <a:t>спортивной направленности</a:t>
                      </a:r>
                      <a:endParaRPr lang="ru-RU" sz="1500" b="0" dirty="0">
                        <a:solidFill>
                          <a:schemeClr val="accent5">
                            <a:lumMod val="50000"/>
                          </a:schemeClr>
                        </a:solidFill>
                        <a:effectLst/>
                        <a:latin typeface="Times New Roman" pitchFamily="18" charset="0"/>
                        <a:ea typeface="Times New Roman"/>
                        <a:cs typeface="Times New Roman" pitchFamily="18" charset="0"/>
                      </a:endParaRPr>
                    </a:p>
                  </a:txBody>
                  <a:tcPr marL="57616" marR="57616" marT="0" marB="0"/>
                </a:tc>
                <a:tc>
                  <a:txBody>
                    <a:bodyPr/>
                    <a:lstStyle/>
                    <a:p>
                      <a:pPr algn="ctr">
                        <a:lnSpc>
                          <a:spcPct val="115000"/>
                        </a:lnSpc>
                        <a:spcAft>
                          <a:spcPts val="0"/>
                        </a:spcAft>
                      </a:pPr>
                      <a:r>
                        <a:rPr lang="ru-RU" sz="1500" dirty="0">
                          <a:effectLst/>
                        </a:rPr>
                        <a:t>%</a:t>
                      </a:r>
                      <a:endParaRPr lang="ru-RU" sz="1500" b="0" dirty="0">
                        <a:solidFill>
                          <a:schemeClr val="accent5">
                            <a:lumMod val="50000"/>
                          </a:schemeClr>
                        </a:solidFill>
                        <a:effectLst/>
                        <a:latin typeface="Times New Roman" pitchFamily="18" charset="0"/>
                        <a:ea typeface="Times New Roman"/>
                        <a:cs typeface="Times New Roman" pitchFamily="18" charset="0"/>
                      </a:endParaRPr>
                    </a:p>
                  </a:txBody>
                  <a:tcPr marL="57616" marR="57616" marT="0" marB="0"/>
                </a:tc>
                <a:tc>
                  <a:txBody>
                    <a:bodyPr/>
                    <a:lstStyle/>
                    <a:p>
                      <a:pPr algn="ctr">
                        <a:lnSpc>
                          <a:spcPct val="115000"/>
                        </a:lnSpc>
                        <a:spcAft>
                          <a:spcPts val="0"/>
                        </a:spcAft>
                      </a:pPr>
                      <a:r>
                        <a:rPr lang="ru-RU" sz="1500" dirty="0" smtClean="0">
                          <a:effectLst/>
                        </a:rPr>
                        <a:t>56,6</a:t>
                      </a:r>
                      <a:endParaRPr lang="ru-RU" sz="1500" b="0" dirty="0">
                        <a:solidFill>
                          <a:schemeClr val="accent5">
                            <a:lumMod val="50000"/>
                          </a:schemeClr>
                        </a:solidFill>
                        <a:effectLst/>
                        <a:latin typeface="Times New Roman" pitchFamily="18" charset="0"/>
                        <a:ea typeface="Times New Roman"/>
                        <a:cs typeface="Times New Roman" pitchFamily="18" charset="0"/>
                      </a:endParaRPr>
                    </a:p>
                  </a:txBody>
                  <a:tcPr marL="57616" marR="57616" marT="0" marB="0"/>
                </a:tc>
              </a:tr>
              <a:tr h="420326">
                <a:tc>
                  <a:txBody>
                    <a:bodyPr/>
                    <a:lstStyle/>
                    <a:p>
                      <a:pPr algn="just">
                        <a:lnSpc>
                          <a:spcPct val="100000"/>
                        </a:lnSpc>
                        <a:spcAft>
                          <a:spcPts val="0"/>
                        </a:spcAft>
                      </a:pPr>
                      <a:r>
                        <a:rPr lang="ru-RU" sz="1500" dirty="0">
                          <a:effectLst/>
                        </a:rPr>
                        <a:t> </a:t>
                      </a:r>
                      <a:r>
                        <a:rPr lang="ru-RU" sz="1500" dirty="0" smtClean="0">
                          <a:effectLst/>
                        </a:rPr>
                        <a:t>Удельный </a:t>
                      </a:r>
                      <a:r>
                        <a:rPr lang="ru-RU" sz="1500" dirty="0">
                          <a:effectLst/>
                        </a:rPr>
                        <a:t>вес населения Кавказского района, систематически занимающегося физической культурой и спортом в общей численности населения</a:t>
                      </a:r>
                      <a:endParaRPr lang="ru-RU" sz="1500" b="0" dirty="0">
                        <a:solidFill>
                          <a:schemeClr val="accent5">
                            <a:lumMod val="50000"/>
                          </a:schemeClr>
                        </a:solidFill>
                        <a:effectLst/>
                        <a:latin typeface="Times New Roman" pitchFamily="18" charset="0"/>
                        <a:ea typeface="Times New Roman"/>
                        <a:cs typeface="Times New Roman" pitchFamily="18" charset="0"/>
                      </a:endParaRPr>
                    </a:p>
                  </a:txBody>
                  <a:tcPr marL="57616" marR="57616" marT="0" marB="0"/>
                </a:tc>
                <a:tc>
                  <a:txBody>
                    <a:bodyPr/>
                    <a:lstStyle/>
                    <a:p>
                      <a:pPr algn="ctr">
                        <a:lnSpc>
                          <a:spcPct val="115000"/>
                        </a:lnSpc>
                        <a:spcAft>
                          <a:spcPts val="0"/>
                        </a:spcAft>
                      </a:pPr>
                      <a:r>
                        <a:rPr lang="ru-RU" sz="1500" dirty="0">
                          <a:effectLst/>
                        </a:rPr>
                        <a:t>%</a:t>
                      </a:r>
                      <a:endParaRPr lang="ru-RU" sz="1500" b="0" dirty="0">
                        <a:solidFill>
                          <a:schemeClr val="accent5">
                            <a:lumMod val="50000"/>
                          </a:schemeClr>
                        </a:solidFill>
                        <a:effectLst/>
                        <a:latin typeface="Times New Roman" pitchFamily="18" charset="0"/>
                        <a:ea typeface="Times New Roman"/>
                        <a:cs typeface="Times New Roman" pitchFamily="18" charset="0"/>
                      </a:endParaRPr>
                    </a:p>
                  </a:txBody>
                  <a:tcPr marL="57616" marR="57616" marT="0" marB="0"/>
                </a:tc>
                <a:tc>
                  <a:txBody>
                    <a:bodyPr/>
                    <a:lstStyle/>
                    <a:p>
                      <a:pPr algn="ctr">
                        <a:lnSpc>
                          <a:spcPct val="115000"/>
                        </a:lnSpc>
                        <a:spcAft>
                          <a:spcPts val="0"/>
                        </a:spcAft>
                      </a:pPr>
                      <a:r>
                        <a:rPr lang="ru-RU" sz="1500" dirty="0" smtClean="0">
                          <a:effectLst/>
                        </a:rPr>
                        <a:t>46</a:t>
                      </a:r>
                      <a:endParaRPr lang="ru-RU" sz="1500" b="0" dirty="0">
                        <a:solidFill>
                          <a:schemeClr val="accent5">
                            <a:lumMod val="50000"/>
                          </a:schemeClr>
                        </a:solidFill>
                        <a:effectLst/>
                        <a:latin typeface="Times New Roman" pitchFamily="18" charset="0"/>
                        <a:ea typeface="Times New Roman"/>
                        <a:cs typeface="Times New Roman" pitchFamily="18" charset="0"/>
                      </a:endParaRPr>
                    </a:p>
                  </a:txBody>
                  <a:tcPr marL="57616" marR="57616" marT="0" marB="0"/>
                </a:tc>
              </a:tr>
              <a:tr h="494655">
                <a:tc>
                  <a:txBody>
                    <a:bodyPr/>
                    <a:lstStyle/>
                    <a:p>
                      <a:pPr algn="just">
                        <a:lnSpc>
                          <a:spcPct val="100000"/>
                        </a:lnSpc>
                        <a:spcAft>
                          <a:spcPts val="0"/>
                        </a:spcAft>
                      </a:pPr>
                      <a:r>
                        <a:rPr lang="ru-RU" sz="1500" dirty="0">
                          <a:effectLst/>
                        </a:rPr>
                        <a:t> численность спортсменов, включенных в составы сборных команд Краснодарского края и Российской Федерации</a:t>
                      </a:r>
                      <a:endParaRPr lang="ru-RU" sz="1500" b="0" dirty="0">
                        <a:solidFill>
                          <a:schemeClr val="accent5">
                            <a:lumMod val="50000"/>
                          </a:schemeClr>
                        </a:solidFill>
                        <a:effectLst/>
                        <a:latin typeface="Times New Roman" pitchFamily="18" charset="0"/>
                        <a:ea typeface="Times New Roman"/>
                        <a:cs typeface="Times New Roman" pitchFamily="18" charset="0"/>
                      </a:endParaRPr>
                    </a:p>
                  </a:txBody>
                  <a:tcPr marL="57616" marR="57616" marT="0" marB="0"/>
                </a:tc>
                <a:tc>
                  <a:txBody>
                    <a:bodyPr/>
                    <a:lstStyle/>
                    <a:p>
                      <a:pPr algn="ctr">
                        <a:lnSpc>
                          <a:spcPct val="115000"/>
                        </a:lnSpc>
                        <a:spcAft>
                          <a:spcPts val="0"/>
                        </a:spcAft>
                      </a:pPr>
                      <a:r>
                        <a:rPr lang="ru-RU" sz="1500" dirty="0">
                          <a:effectLst/>
                        </a:rPr>
                        <a:t>человек</a:t>
                      </a:r>
                      <a:endParaRPr lang="ru-RU" sz="1500" b="0" dirty="0">
                        <a:solidFill>
                          <a:schemeClr val="accent5">
                            <a:lumMod val="50000"/>
                          </a:schemeClr>
                        </a:solidFill>
                        <a:effectLst/>
                        <a:latin typeface="Times New Roman" pitchFamily="18" charset="0"/>
                        <a:ea typeface="Times New Roman"/>
                        <a:cs typeface="Times New Roman" pitchFamily="18" charset="0"/>
                      </a:endParaRPr>
                    </a:p>
                  </a:txBody>
                  <a:tcPr marL="57616" marR="57616" marT="0" marB="0"/>
                </a:tc>
                <a:tc>
                  <a:txBody>
                    <a:bodyPr/>
                    <a:lstStyle/>
                    <a:p>
                      <a:pPr algn="ctr">
                        <a:lnSpc>
                          <a:spcPct val="115000"/>
                        </a:lnSpc>
                        <a:spcAft>
                          <a:spcPts val="0"/>
                        </a:spcAft>
                      </a:pPr>
                      <a:r>
                        <a:rPr lang="ru-RU" sz="1500" dirty="0" smtClean="0">
                          <a:effectLst/>
                        </a:rPr>
                        <a:t>75</a:t>
                      </a:r>
                      <a:endParaRPr lang="ru-RU" sz="1500" b="0" dirty="0">
                        <a:solidFill>
                          <a:schemeClr val="accent5">
                            <a:lumMod val="50000"/>
                          </a:schemeClr>
                        </a:solidFill>
                        <a:effectLst/>
                        <a:latin typeface="Times New Roman" pitchFamily="18" charset="0"/>
                        <a:ea typeface="Times New Roman"/>
                        <a:cs typeface="Times New Roman" pitchFamily="18" charset="0"/>
                      </a:endParaRPr>
                    </a:p>
                  </a:txBody>
                  <a:tcPr marL="57616" marR="57616" marT="0" marB="0"/>
                </a:tc>
              </a:tr>
              <a:tr h="494655">
                <a:tc>
                  <a:txBody>
                    <a:bodyPr/>
                    <a:lstStyle/>
                    <a:p>
                      <a:pPr algn="just">
                        <a:lnSpc>
                          <a:spcPct val="115000"/>
                        </a:lnSpc>
                        <a:spcAft>
                          <a:spcPts val="0"/>
                        </a:spcAft>
                      </a:pPr>
                      <a:r>
                        <a:rPr lang="ru-RU" sz="1500" dirty="0" smtClean="0"/>
                        <a:t>Среднемесячная номинальная заработная плата работников муниципальных учреждений физической культуры и спорта, непосредственно оказывающих муниципальную услугу (работу)</a:t>
                      </a:r>
                      <a:endParaRPr lang="ru-RU" sz="1500" b="0" dirty="0">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ru-RU" sz="1500" dirty="0" smtClean="0"/>
                        <a:t>тыс. руб.</a:t>
                      </a:r>
                      <a:endParaRPr lang="ru-RU" sz="1500" b="0" dirty="0">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ru-RU" sz="1500" dirty="0" smtClean="0"/>
                        <a:t>33,5</a:t>
                      </a:r>
                      <a:endParaRPr lang="ru-RU" sz="1500" b="0" dirty="0">
                        <a:latin typeface="Times New Roman" pitchFamily="18" charset="0"/>
                        <a:ea typeface="Times New Roman"/>
                        <a:cs typeface="Times New Roman" pitchFamily="18" charset="0"/>
                      </a:endParaRPr>
                    </a:p>
                  </a:txBody>
                  <a:tcPr marL="68580" marR="68580" marT="0" marB="0"/>
                </a:tc>
              </a:tr>
            </a:tbl>
          </a:graphicData>
        </a:graphic>
      </p:graphicFrame>
      <p:sp>
        <p:nvSpPr>
          <p:cNvPr id="3" name="Номер слайда 2"/>
          <p:cNvSpPr>
            <a:spLocks noGrp="1"/>
          </p:cNvSpPr>
          <p:nvPr>
            <p:ph type="sldNum" sz="quarter" idx="12"/>
          </p:nvPr>
        </p:nvSpPr>
        <p:spPr>
          <a:xfrm>
            <a:off x="4754880" y="6407945"/>
            <a:ext cx="396240" cy="365125"/>
          </a:xfrm>
        </p:spPr>
        <p:txBody>
          <a:bodyPr/>
          <a:lstStyle/>
          <a:p>
            <a:fld id="{DCD830A9-5F17-466D-9E40-1E5E06F64CC0}" type="slidenum">
              <a:rPr lang="ru-RU" smtClean="0"/>
              <a:pPr/>
              <a:t>40</a:t>
            </a:fld>
            <a:endParaRPr lang="ru-RU"/>
          </a:p>
        </p:txBody>
      </p:sp>
      <p:sp>
        <p:nvSpPr>
          <p:cNvPr id="5" name="Line 1"/>
          <p:cNvSpPr>
            <a:spLocks noChangeShapeType="1"/>
          </p:cNvSpPr>
          <p:nvPr/>
        </p:nvSpPr>
        <p:spPr bwMode="auto">
          <a:xfrm>
            <a:off x="780785" y="9409113"/>
            <a:ext cx="668655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8" name="Rectangle 4"/>
          <p:cNvSpPr>
            <a:spLocks noChangeArrowheads="1"/>
          </p:cNvSpPr>
          <p:nvPr/>
        </p:nvSpPr>
        <p:spPr bwMode="auto">
          <a:xfrm>
            <a:off x="272480" y="489248"/>
            <a:ext cx="9205023"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57200" algn="ctr" defTabSz="914400" rtl="0" eaLnBrk="1" fontAlgn="base" latinLnBrk="0" hangingPunct="1">
              <a:lnSpc>
                <a:spcPct val="100000"/>
              </a:lnSpc>
              <a:spcBef>
                <a:spcPct val="0"/>
              </a:spcBef>
              <a:spcAft>
                <a:spcPct val="0"/>
              </a:spcAft>
              <a:buClrTx/>
              <a:buSzTx/>
              <a:buFontTx/>
              <a:buNone/>
              <a:tabLst/>
            </a:pPr>
            <a:r>
              <a:rPr kumimoji="0" lang="ru-RU" b="1" u="none" strike="noStrike" cap="none" normalizeH="0" baseline="0" dirty="0" smtClean="0">
                <a:ln>
                  <a:noFill/>
                </a:ln>
                <a:solidFill>
                  <a:srgbClr val="002060"/>
                </a:solidFill>
                <a:latin typeface="Times New Roman" pitchFamily="18" charset="0"/>
                <a:ea typeface="Times New Roman" pitchFamily="18" charset="0"/>
                <a:cs typeface="Times New Roman" pitchFamily="18" charset="0"/>
              </a:rPr>
              <a:t>Отдельные целевые показатели  муниципальной программы</a:t>
            </a:r>
            <a:endParaRPr kumimoji="0" lang="ru-RU" b="1" u="none" strike="noStrike" cap="none" normalizeH="0" baseline="0" dirty="0" smtClean="0">
              <a:ln>
                <a:noFill/>
              </a:ln>
              <a:solidFill>
                <a:srgbClr val="002060"/>
              </a:solidFill>
              <a:latin typeface="Times New Roman" pitchFamily="18" charset="0"/>
              <a:cs typeface="Times New Roman" pitchFamily="18" charset="0"/>
            </a:endParaRPr>
          </a:p>
          <a:p>
            <a:pPr marL="0" marR="0" lvl="0" indent="457200" algn="ctr" defTabSz="914400" rtl="0" eaLnBrk="0" fontAlgn="base" latinLnBrk="0" hangingPunct="0">
              <a:lnSpc>
                <a:spcPct val="100000"/>
              </a:lnSpc>
              <a:spcBef>
                <a:spcPct val="0"/>
              </a:spcBef>
              <a:spcAft>
                <a:spcPct val="0"/>
              </a:spcAft>
              <a:buClrTx/>
              <a:buSzTx/>
              <a:buFontTx/>
              <a:buNone/>
              <a:tabLst/>
            </a:pPr>
            <a:r>
              <a:rPr kumimoji="0" lang="ru-RU" b="1" u="none" strike="noStrike" cap="none" normalizeH="0" baseline="0" dirty="0" smtClean="0">
                <a:ln>
                  <a:noFill/>
                </a:ln>
                <a:solidFill>
                  <a:srgbClr val="002060"/>
                </a:solidFill>
                <a:latin typeface="Times New Roman" pitchFamily="18" charset="0"/>
                <a:ea typeface="Times New Roman" pitchFamily="18" charset="0"/>
                <a:cs typeface="Times New Roman" pitchFamily="18" charset="0"/>
              </a:rPr>
              <a:t>«Развитие  физической культуры и спорта</a:t>
            </a:r>
            <a:r>
              <a:rPr kumimoji="0" lang="ru-RU" b="1" u="none" strike="noStrike" cap="none" normalizeH="0" baseline="0" dirty="0" smtClean="0">
                <a:ln>
                  <a:noFill/>
                </a:ln>
                <a:solidFill>
                  <a:srgbClr val="002060"/>
                </a:solidFill>
                <a:latin typeface="Calibri"/>
                <a:ea typeface="Times New Roman" pitchFamily="18" charset="0"/>
                <a:cs typeface="Times New Roman" pitchFamily="18" charset="0"/>
              </a:rPr>
              <a:t>»</a:t>
            </a:r>
            <a:endParaRPr kumimoji="0" lang="ru-RU" sz="1800" b="0" u="none" strike="noStrike" cap="none" normalizeH="0" baseline="0" dirty="0" smtClean="0">
              <a:ln>
                <a:noFill/>
              </a:ln>
              <a:solidFill>
                <a:srgbClr val="002060"/>
              </a:solidFill>
              <a:latin typeface="Arial" pitchFamily="34" charset="0"/>
              <a:cs typeface="Arial" pitchFamily="34" charset="0"/>
            </a:endParaRPr>
          </a:p>
        </p:txBody>
      </p:sp>
      <p:sp>
        <p:nvSpPr>
          <p:cNvPr id="9" name="Rectangle 5"/>
          <p:cNvSpPr>
            <a:spLocks noChangeArrowheads="1"/>
          </p:cNvSpPr>
          <p:nvPr/>
        </p:nvSpPr>
        <p:spPr bwMode="auto">
          <a:xfrm>
            <a:off x="952472" y="228599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58335953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1848597441"/>
              </p:ext>
            </p:extLst>
          </p:nvPr>
        </p:nvGraphicFramePr>
        <p:xfrm>
          <a:off x="614168" y="1283364"/>
          <a:ext cx="8814979" cy="4974993"/>
        </p:xfrm>
        <a:graphic>
          <a:graphicData uri="http://schemas.openxmlformats.org/drawingml/2006/table">
            <a:tbl>
              <a:tblPr firstRow="1" firstCol="1" bandRow="1">
                <a:tableStyleId>{5940675A-B579-460E-94D1-54222C63F5DA}</a:tableStyleId>
              </a:tblPr>
              <a:tblGrid>
                <a:gridCol w="8814979"/>
              </a:tblGrid>
              <a:tr h="435210">
                <a:tc>
                  <a:txBody>
                    <a:bodyPr/>
                    <a:lstStyle/>
                    <a:p>
                      <a:pPr algn="ctr">
                        <a:lnSpc>
                          <a:spcPct val="115000"/>
                        </a:lnSpc>
                        <a:spcAft>
                          <a:spcPts val="0"/>
                        </a:spcAft>
                      </a:pPr>
                      <a:r>
                        <a:rPr lang="ru-RU" sz="1400" dirty="0">
                          <a:solidFill>
                            <a:schemeClr val="tx1"/>
                          </a:solidFill>
                          <a:effectLst/>
                          <a:latin typeface="Times New Roman" pitchFamily="18" charset="0"/>
                          <a:cs typeface="Times New Roman" pitchFamily="18" charset="0"/>
                        </a:rPr>
                        <a:t>Мероприятия муниципальной программы:</a:t>
                      </a:r>
                      <a:endParaRPr lang="ru-RU" sz="1400" dirty="0">
                        <a:solidFill>
                          <a:schemeClr val="tx1"/>
                        </a:solidFill>
                        <a:effectLst/>
                        <a:latin typeface="Times New Roman" pitchFamily="18" charset="0"/>
                        <a:ea typeface="Times New Roman"/>
                        <a:cs typeface="Times New Roman" pitchFamily="18" charset="0"/>
                      </a:endParaRPr>
                    </a:p>
                  </a:txBody>
                  <a:tcPr marL="51645" marR="51645" marT="0" marB="0" anchor="ctr"/>
                </a:tc>
              </a:tr>
              <a:tr h="475657">
                <a:tc>
                  <a:txBody>
                    <a:bodyPr/>
                    <a:lstStyle/>
                    <a:p>
                      <a:pPr algn="ctr">
                        <a:lnSpc>
                          <a:spcPct val="115000"/>
                        </a:lnSpc>
                        <a:spcAft>
                          <a:spcPts val="0"/>
                        </a:spcAft>
                      </a:pPr>
                      <a:r>
                        <a:rPr lang="ru-RU" sz="1400" b="1" i="1" dirty="0">
                          <a:solidFill>
                            <a:schemeClr val="tx1"/>
                          </a:solidFill>
                          <a:effectLst/>
                          <a:latin typeface="Times New Roman" pitchFamily="18" charset="0"/>
                          <a:cs typeface="Times New Roman" pitchFamily="18" charset="0"/>
                        </a:rPr>
                        <a:t>Основное мероприятие №1 Проведение мероприятий в сфере реализации молодежной политики на территории муниципального образования Кавказский район  - </a:t>
                      </a:r>
                      <a:r>
                        <a:rPr lang="ru-RU" sz="1400" b="1" i="1" dirty="0" smtClean="0">
                          <a:solidFill>
                            <a:schemeClr val="tx1"/>
                          </a:solidFill>
                          <a:effectLst/>
                          <a:latin typeface="Times New Roman" pitchFamily="18" charset="0"/>
                          <a:cs typeface="Times New Roman" pitchFamily="18" charset="0"/>
                        </a:rPr>
                        <a:t>0,4 </a:t>
                      </a:r>
                      <a:r>
                        <a:rPr lang="ru-RU" sz="1400" b="1" i="1" dirty="0">
                          <a:solidFill>
                            <a:schemeClr val="tx1"/>
                          </a:solidFill>
                          <a:effectLst/>
                          <a:latin typeface="Times New Roman" pitchFamily="18" charset="0"/>
                          <a:cs typeface="Times New Roman" pitchFamily="18" charset="0"/>
                        </a:rPr>
                        <a:t>млн. руб.</a:t>
                      </a:r>
                      <a:endParaRPr lang="ru-RU" sz="1400" b="1" i="1" dirty="0">
                        <a:solidFill>
                          <a:schemeClr val="tx1"/>
                        </a:solidFill>
                        <a:effectLst/>
                        <a:latin typeface="Times New Roman" pitchFamily="18" charset="0"/>
                        <a:ea typeface="Times New Roman"/>
                        <a:cs typeface="Times New Roman" pitchFamily="18" charset="0"/>
                      </a:endParaRPr>
                    </a:p>
                  </a:txBody>
                  <a:tcPr marL="51645" marR="51645" marT="0" marB="0" anchor="ctr"/>
                </a:tc>
              </a:tr>
              <a:tr h="475657">
                <a:tc>
                  <a:txBody>
                    <a:bodyPr/>
                    <a:lstStyle/>
                    <a:p>
                      <a:pPr marL="342900" lvl="0" indent="-342900" algn="just">
                        <a:lnSpc>
                          <a:spcPct val="115000"/>
                        </a:lnSpc>
                        <a:spcAft>
                          <a:spcPts val="0"/>
                        </a:spcAft>
                        <a:buClr>
                          <a:srgbClr val="C00000"/>
                        </a:buClr>
                        <a:buSzPts val="1200"/>
                        <a:buFont typeface="Wingdings" pitchFamily="2" charset="2"/>
                        <a:buChar char="Ø"/>
                      </a:pPr>
                      <a:r>
                        <a:rPr lang="ru-RU" sz="1400" dirty="0">
                          <a:solidFill>
                            <a:schemeClr val="tx1"/>
                          </a:solidFill>
                          <a:effectLst/>
                          <a:latin typeface="Times New Roman" pitchFamily="18" charset="0"/>
                          <a:cs typeface="Times New Roman" pitchFamily="18" charset="0"/>
                        </a:rPr>
                        <a:t>Гражданское и патриотическое воспитание, творческое, интеллектуальное и духовно-нравственное развитие молодежи муниципального образования  Кавказский район </a:t>
                      </a:r>
                      <a:r>
                        <a:rPr lang="ru-RU" sz="1400" dirty="0" smtClean="0">
                          <a:solidFill>
                            <a:schemeClr val="tx1"/>
                          </a:solidFill>
                          <a:effectLst/>
                          <a:latin typeface="Times New Roman" pitchFamily="18" charset="0"/>
                          <a:cs typeface="Times New Roman" pitchFamily="18" charset="0"/>
                        </a:rPr>
                        <a:t>- 0,1 </a:t>
                      </a:r>
                      <a:r>
                        <a:rPr lang="ru-RU" sz="1400" dirty="0">
                          <a:solidFill>
                            <a:schemeClr val="tx1"/>
                          </a:solidFill>
                          <a:effectLst/>
                          <a:latin typeface="Times New Roman" pitchFamily="18" charset="0"/>
                          <a:cs typeface="Times New Roman" pitchFamily="18" charset="0"/>
                        </a:rPr>
                        <a:t>млн. руб.</a:t>
                      </a:r>
                      <a:endParaRPr lang="ru-RU" sz="1400" dirty="0">
                        <a:solidFill>
                          <a:schemeClr val="tx1"/>
                        </a:solidFill>
                        <a:effectLst/>
                        <a:latin typeface="Times New Roman" pitchFamily="18" charset="0"/>
                        <a:ea typeface="Calibri"/>
                        <a:cs typeface="Times New Roman" pitchFamily="18" charset="0"/>
                      </a:endParaRPr>
                    </a:p>
                  </a:txBody>
                  <a:tcPr marL="51645" marR="51645" marT="0" marB="0" anchor="ctr"/>
                </a:tc>
              </a:tr>
              <a:tr h="951313">
                <a:tc>
                  <a:txBody>
                    <a:bodyPr/>
                    <a:lstStyle/>
                    <a:p>
                      <a:pPr marL="342900" lvl="0" indent="-342900" algn="just">
                        <a:lnSpc>
                          <a:spcPct val="115000"/>
                        </a:lnSpc>
                        <a:spcAft>
                          <a:spcPts val="0"/>
                        </a:spcAft>
                        <a:buClr>
                          <a:srgbClr val="C00000"/>
                        </a:buClr>
                        <a:buSzPts val="1200"/>
                        <a:buFont typeface="Wingdings" pitchFamily="2" charset="2"/>
                        <a:buChar char="Ø"/>
                      </a:pPr>
                      <a:r>
                        <a:rPr lang="ru-RU" sz="1400" dirty="0">
                          <a:solidFill>
                            <a:schemeClr val="tx1"/>
                          </a:solidFill>
                          <a:effectLst/>
                          <a:latin typeface="Times New Roman" pitchFamily="18" charset="0"/>
                          <a:cs typeface="Times New Roman" pitchFamily="18" charset="0"/>
                        </a:rPr>
                        <a:t>Формирование здорового образа жизни молодежи муниципального образования Кавказский район, </a:t>
                      </a:r>
                      <a:r>
                        <a:rPr lang="ru-RU" sz="1400" dirty="0" smtClean="0">
                          <a:solidFill>
                            <a:schemeClr val="tx1"/>
                          </a:solidFill>
                          <a:effectLst/>
                          <a:latin typeface="Times New Roman" pitchFamily="18" charset="0"/>
                          <a:cs typeface="Times New Roman" pitchFamily="18" charset="0"/>
                        </a:rPr>
                        <a:t>социальное обслуживание молодежи, содействие экономической самостоятельности молодых граждан, вовлечение молодежи в предпринимательскую деятельность, организация трудового воспитания, профессионального самоопределения и занятости молодежи, инновационная деятельность – 0,2 млн. руб.</a:t>
                      </a:r>
                      <a:endParaRPr lang="ru-RU" sz="1400" dirty="0">
                        <a:solidFill>
                          <a:schemeClr val="tx1"/>
                        </a:solidFill>
                        <a:effectLst/>
                        <a:latin typeface="Times New Roman" pitchFamily="18" charset="0"/>
                        <a:ea typeface="Calibri"/>
                        <a:cs typeface="Times New Roman" pitchFamily="18" charset="0"/>
                      </a:endParaRPr>
                    </a:p>
                  </a:txBody>
                  <a:tcPr marL="51645" marR="51645" marT="0" marB="0" anchor="ctr"/>
                </a:tc>
              </a:tr>
              <a:tr h="475657">
                <a:tc>
                  <a:txBody>
                    <a:bodyPr/>
                    <a:lstStyle/>
                    <a:p>
                      <a:pPr marL="342900" lvl="0" indent="-342900" algn="just">
                        <a:lnSpc>
                          <a:spcPct val="115000"/>
                        </a:lnSpc>
                        <a:spcAft>
                          <a:spcPts val="0"/>
                        </a:spcAft>
                        <a:buClr>
                          <a:srgbClr val="C00000"/>
                        </a:buClr>
                        <a:buSzPts val="1200"/>
                        <a:buFont typeface="Wingdings" pitchFamily="2" charset="2"/>
                        <a:buChar char="Ø"/>
                      </a:pPr>
                      <a:r>
                        <a:rPr lang="ru-RU" sz="1400" dirty="0">
                          <a:solidFill>
                            <a:schemeClr val="tx1"/>
                          </a:solidFill>
                          <a:effectLst/>
                          <a:latin typeface="Times New Roman" pitchFamily="18" charset="0"/>
                          <a:cs typeface="Times New Roman" pitchFamily="18" charset="0"/>
                        </a:rPr>
                        <a:t>Организация и проведение мероприятий в области молодежной политики (создание условий для организации досуговой занятости подростков и молодежи) – </a:t>
                      </a:r>
                      <a:r>
                        <a:rPr lang="ru-RU" sz="1400" dirty="0" smtClean="0">
                          <a:solidFill>
                            <a:schemeClr val="tx1"/>
                          </a:solidFill>
                          <a:effectLst/>
                          <a:latin typeface="Times New Roman" pitchFamily="18" charset="0"/>
                          <a:cs typeface="Times New Roman" pitchFamily="18" charset="0"/>
                        </a:rPr>
                        <a:t>0,1 </a:t>
                      </a:r>
                      <a:r>
                        <a:rPr lang="ru-RU" sz="1400" dirty="0">
                          <a:solidFill>
                            <a:schemeClr val="tx1"/>
                          </a:solidFill>
                          <a:effectLst/>
                          <a:latin typeface="Times New Roman" pitchFamily="18" charset="0"/>
                          <a:cs typeface="Times New Roman" pitchFamily="18" charset="0"/>
                        </a:rPr>
                        <a:t>млн. руб.</a:t>
                      </a:r>
                      <a:endParaRPr lang="ru-RU" sz="1400" dirty="0">
                        <a:solidFill>
                          <a:schemeClr val="tx1"/>
                        </a:solidFill>
                        <a:effectLst/>
                        <a:latin typeface="Times New Roman" pitchFamily="18" charset="0"/>
                        <a:ea typeface="Calibri"/>
                        <a:cs typeface="Times New Roman" pitchFamily="18" charset="0"/>
                      </a:endParaRPr>
                    </a:p>
                  </a:txBody>
                  <a:tcPr marL="51645" marR="51645" marT="0" marB="0" anchor="ctr"/>
                </a:tc>
              </a:tr>
              <a:tr h="475657">
                <a:tc>
                  <a:txBody>
                    <a:bodyPr/>
                    <a:lstStyle/>
                    <a:p>
                      <a:pPr algn="ctr">
                        <a:lnSpc>
                          <a:spcPct val="115000"/>
                        </a:lnSpc>
                        <a:spcAft>
                          <a:spcPts val="0"/>
                        </a:spcAft>
                      </a:pPr>
                      <a:r>
                        <a:rPr lang="ru-RU" sz="1400" b="1" i="1" dirty="0">
                          <a:solidFill>
                            <a:schemeClr val="tx1"/>
                          </a:solidFill>
                          <a:effectLst/>
                          <a:latin typeface="Times New Roman" pitchFamily="18" charset="0"/>
                          <a:cs typeface="Times New Roman" pitchFamily="18" charset="0"/>
                        </a:rPr>
                        <a:t>Основное мероприятие №2:</a:t>
                      </a:r>
                      <a:r>
                        <a:rPr lang="ru-RU" sz="1400" b="1" i="1" u="sng" dirty="0">
                          <a:solidFill>
                            <a:schemeClr val="tx1"/>
                          </a:solidFill>
                          <a:effectLst/>
                          <a:latin typeface="Times New Roman" pitchFamily="18" charset="0"/>
                          <a:cs typeface="Times New Roman" pitchFamily="18" charset="0"/>
                        </a:rPr>
                        <a:t> </a:t>
                      </a:r>
                      <a:r>
                        <a:rPr lang="ru-RU" sz="1400" b="1" i="1" dirty="0">
                          <a:solidFill>
                            <a:schemeClr val="tx1"/>
                          </a:solidFill>
                          <a:effectLst/>
                          <a:latin typeface="Times New Roman" pitchFamily="18" charset="0"/>
                          <a:cs typeface="Times New Roman" pitchFamily="18" charset="0"/>
                        </a:rPr>
                        <a:t>Обеспечение деятельности (оказание услуг) муниципальных учреждений в сфере молодежной политики – </a:t>
                      </a:r>
                      <a:r>
                        <a:rPr lang="ru-RU" sz="1400" b="1" i="1" dirty="0" smtClean="0">
                          <a:solidFill>
                            <a:schemeClr val="tx1"/>
                          </a:solidFill>
                          <a:effectLst/>
                          <a:latin typeface="Times New Roman" pitchFamily="18" charset="0"/>
                          <a:cs typeface="Times New Roman" pitchFamily="18" charset="0"/>
                        </a:rPr>
                        <a:t>3,3 </a:t>
                      </a:r>
                      <a:r>
                        <a:rPr lang="ru-RU" sz="1400" b="1" i="1" dirty="0">
                          <a:solidFill>
                            <a:schemeClr val="tx1"/>
                          </a:solidFill>
                          <a:effectLst/>
                          <a:latin typeface="Times New Roman" pitchFamily="18" charset="0"/>
                          <a:cs typeface="Times New Roman" pitchFamily="18" charset="0"/>
                        </a:rPr>
                        <a:t>млн. руб.</a:t>
                      </a:r>
                      <a:endParaRPr lang="ru-RU" sz="1400" b="1" i="1" dirty="0">
                        <a:solidFill>
                          <a:schemeClr val="tx1"/>
                        </a:solidFill>
                        <a:effectLst/>
                        <a:latin typeface="Times New Roman" pitchFamily="18" charset="0"/>
                        <a:ea typeface="Times New Roman"/>
                        <a:cs typeface="Times New Roman" pitchFamily="18" charset="0"/>
                      </a:endParaRPr>
                    </a:p>
                  </a:txBody>
                  <a:tcPr marL="51645" marR="51645" marT="0" marB="0" anchor="ctr"/>
                </a:tc>
              </a:tr>
              <a:tr h="951313">
                <a:tc>
                  <a:txBody>
                    <a:bodyPr/>
                    <a:lstStyle/>
                    <a:p>
                      <a:pPr marL="342900" lvl="0" indent="-342900" algn="just">
                        <a:lnSpc>
                          <a:spcPct val="115000"/>
                        </a:lnSpc>
                        <a:spcAft>
                          <a:spcPts val="0"/>
                        </a:spcAft>
                        <a:buClr>
                          <a:srgbClr val="C00000"/>
                        </a:buClr>
                        <a:buSzPts val="1200"/>
                        <a:buFont typeface="Wingdings" pitchFamily="2" charset="2"/>
                        <a:buChar char="Ø"/>
                      </a:pPr>
                      <a:r>
                        <a:rPr lang="ru-RU" sz="1400" b="0" i="0" dirty="0">
                          <a:solidFill>
                            <a:schemeClr val="tx1"/>
                          </a:solidFill>
                          <a:effectLst/>
                          <a:latin typeface="Times New Roman" pitchFamily="18" charset="0"/>
                          <a:cs typeface="Times New Roman" pitchFamily="18" charset="0"/>
                        </a:rPr>
                        <a:t>Организация мероприятий в сфере молодежной политики, направленных на формирование систем развития талантливой и инициативной молодежи, создание условий  для самореализации подростков  и молодежи, развитие творческого, профессионального, интеллектуального потенциалов подростков и молодежи  - </a:t>
                      </a:r>
                      <a:r>
                        <a:rPr lang="ru-RU" sz="1400" b="0" i="0" dirty="0" smtClean="0">
                          <a:solidFill>
                            <a:schemeClr val="tx1"/>
                          </a:solidFill>
                          <a:effectLst/>
                          <a:latin typeface="Times New Roman" pitchFamily="18" charset="0"/>
                          <a:cs typeface="Times New Roman" pitchFamily="18" charset="0"/>
                        </a:rPr>
                        <a:t>3,3 </a:t>
                      </a:r>
                      <a:r>
                        <a:rPr lang="ru-RU" sz="1400" b="0" i="0" dirty="0">
                          <a:solidFill>
                            <a:schemeClr val="tx1"/>
                          </a:solidFill>
                          <a:effectLst/>
                          <a:latin typeface="Times New Roman" pitchFamily="18" charset="0"/>
                          <a:cs typeface="Times New Roman" pitchFamily="18" charset="0"/>
                        </a:rPr>
                        <a:t>млн.  руб.</a:t>
                      </a:r>
                      <a:endParaRPr lang="ru-RU" sz="1400" b="0" i="0" dirty="0">
                        <a:solidFill>
                          <a:schemeClr val="tx1"/>
                        </a:solidFill>
                        <a:effectLst/>
                        <a:latin typeface="Times New Roman" pitchFamily="18" charset="0"/>
                        <a:ea typeface="Calibri"/>
                        <a:cs typeface="Times New Roman" pitchFamily="18" charset="0"/>
                      </a:endParaRPr>
                    </a:p>
                  </a:txBody>
                  <a:tcPr marL="51645" marR="51645" marT="0" marB="0" anchor="ctr"/>
                </a:tc>
              </a:tr>
              <a:tr h="475657">
                <a:tc>
                  <a:txBody>
                    <a:bodyPr/>
                    <a:lstStyle/>
                    <a:p>
                      <a:pPr algn="ctr">
                        <a:lnSpc>
                          <a:spcPct val="115000"/>
                        </a:lnSpc>
                        <a:spcAft>
                          <a:spcPts val="0"/>
                        </a:spcAft>
                      </a:pPr>
                      <a:r>
                        <a:rPr lang="ru-RU" sz="1400" b="1" dirty="0">
                          <a:solidFill>
                            <a:schemeClr val="tx1"/>
                          </a:solidFill>
                          <a:effectLst/>
                          <a:latin typeface="Times New Roman" pitchFamily="18" charset="0"/>
                          <a:cs typeface="Times New Roman" pitchFamily="18" charset="0"/>
                        </a:rPr>
                        <a:t>Основное </a:t>
                      </a:r>
                      <a:r>
                        <a:rPr lang="ru-RU" sz="1400" b="1" i="1" dirty="0" smtClean="0">
                          <a:solidFill>
                            <a:schemeClr val="tx1"/>
                          </a:solidFill>
                          <a:effectLst/>
                          <a:latin typeface="Times New Roman" pitchFamily="18" charset="0"/>
                          <a:cs typeface="Times New Roman" pitchFamily="18" charset="0"/>
                        </a:rPr>
                        <a:t>мероприятие </a:t>
                      </a:r>
                      <a:r>
                        <a:rPr lang="ru-RU" sz="1400" b="1" i="1" dirty="0">
                          <a:solidFill>
                            <a:schemeClr val="tx1"/>
                          </a:solidFill>
                          <a:effectLst/>
                          <a:latin typeface="Times New Roman" pitchFamily="18" charset="0"/>
                          <a:cs typeface="Times New Roman" pitchFamily="18" charset="0"/>
                        </a:rPr>
                        <a:t>№ 4: Обеспечение функций органов  местного самоуправления (отдел молодежной политики) – </a:t>
                      </a:r>
                      <a:r>
                        <a:rPr lang="ru-RU" sz="1400" b="1" i="1" dirty="0" smtClean="0">
                          <a:solidFill>
                            <a:schemeClr val="tx1"/>
                          </a:solidFill>
                          <a:effectLst/>
                          <a:latin typeface="Times New Roman" pitchFamily="18" charset="0"/>
                          <a:cs typeface="Times New Roman" pitchFamily="18" charset="0"/>
                        </a:rPr>
                        <a:t>2,6 </a:t>
                      </a:r>
                      <a:r>
                        <a:rPr lang="ru-RU" sz="1400" b="1" i="1" dirty="0">
                          <a:solidFill>
                            <a:schemeClr val="tx1"/>
                          </a:solidFill>
                          <a:effectLst/>
                          <a:latin typeface="Times New Roman" pitchFamily="18" charset="0"/>
                          <a:cs typeface="Times New Roman" pitchFamily="18" charset="0"/>
                        </a:rPr>
                        <a:t>млн. руб.</a:t>
                      </a:r>
                      <a:endParaRPr lang="ru-RU" sz="1400" b="1" i="1" dirty="0">
                        <a:solidFill>
                          <a:schemeClr val="tx1"/>
                        </a:solidFill>
                        <a:effectLst/>
                        <a:latin typeface="Times New Roman" pitchFamily="18" charset="0"/>
                        <a:ea typeface="Times New Roman"/>
                        <a:cs typeface="Times New Roman" pitchFamily="18" charset="0"/>
                      </a:endParaRPr>
                    </a:p>
                  </a:txBody>
                  <a:tcPr marL="51645" marR="51645" marT="0" marB="0" anchor="ctr"/>
                </a:tc>
              </a:tr>
              <a:tr h="237828">
                <a:tc>
                  <a:txBody>
                    <a:bodyPr/>
                    <a:lstStyle/>
                    <a:p>
                      <a:pPr marL="342900" lvl="0" indent="-342900" algn="just">
                        <a:lnSpc>
                          <a:spcPct val="115000"/>
                        </a:lnSpc>
                        <a:spcAft>
                          <a:spcPts val="0"/>
                        </a:spcAft>
                        <a:buClr>
                          <a:srgbClr val="C00000"/>
                        </a:buClr>
                        <a:buSzPts val="1200"/>
                        <a:buFont typeface="Wingdings" pitchFamily="2" charset="2"/>
                        <a:buChar char="Ø"/>
                      </a:pPr>
                      <a:r>
                        <a:rPr lang="ru-RU" sz="1400" dirty="0">
                          <a:solidFill>
                            <a:schemeClr val="tx1"/>
                          </a:solidFill>
                          <a:effectLst/>
                          <a:latin typeface="Times New Roman" pitchFamily="18" charset="0"/>
                          <a:cs typeface="Times New Roman" pitchFamily="18" charset="0"/>
                        </a:rPr>
                        <a:t>Обеспечение функций органов местного самоуправления – </a:t>
                      </a:r>
                      <a:r>
                        <a:rPr lang="ru-RU" sz="1400" dirty="0" smtClean="0">
                          <a:solidFill>
                            <a:schemeClr val="tx1"/>
                          </a:solidFill>
                          <a:effectLst/>
                          <a:latin typeface="Times New Roman" pitchFamily="18" charset="0"/>
                          <a:cs typeface="Times New Roman" pitchFamily="18" charset="0"/>
                        </a:rPr>
                        <a:t>2,6 </a:t>
                      </a:r>
                      <a:r>
                        <a:rPr lang="ru-RU" sz="1400" dirty="0">
                          <a:solidFill>
                            <a:schemeClr val="tx1"/>
                          </a:solidFill>
                          <a:effectLst/>
                          <a:latin typeface="Times New Roman" pitchFamily="18" charset="0"/>
                          <a:cs typeface="Times New Roman" pitchFamily="18" charset="0"/>
                        </a:rPr>
                        <a:t>млн. руб.</a:t>
                      </a:r>
                      <a:endParaRPr lang="ru-RU" sz="1400" dirty="0">
                        <a:solidFill>
                          <a:schemeClr val="tx1"/>
                        </a:solidFill>
                        <a:effectLst/>
                        <a:latin typeface="Times New Roman" pitchFamily="18" charset="0"/>
                        <a:ea typeface="Calibri"/>
                        <a:cs typeface="Times New Roman" pitchFamily="18" charset="0"/>
                      </a:endParaRPr>
                    </a:p>
                  </a:txBody>
                  <a:tcPr marL="51645" marR="51645" marT="0" marB="0" anchor="ctr"/>
                </a:tc>
              </a:tr>
            </a:tbl>
          </a:graphicData>
        </a:graphic>
      </p:graphicFrame>
      <p:sp>
        <p:nvSpPr>
          <p:cNvPr id="3" name="Номер слайда 2"/>
          <p:cNvSpPr>
            <a:spLocks noGrp="1"/>
          </p:cNvSpPr>
          <p:nvPr>
            <p:ph type="sldNum" sz="quarter" idx="12"/>
          </p:nvPr>
        </p:nvSpPr>
        <p:spPr>
          <a:xfrm>
            <a:off x="4754880" y="6407945"/>
            <a:ext cx="396240" cy="365125"/>
          </a:xfrm>
        </p:spPr>
        <p:txBody>
          <a:bodyPr/>
          <a:lstStyle/>
          <a:p>
            <a:fld id="{DCD830A9-5F17-466D-9E40-1E5E06F64CC0}" type="slidenum">
              <a:rPr lang="ru-RU" smtClean="0"/>
              <a:pPr/>
              <a:t>41</a:t>
            </a:fld>
            <a:endParaRPr lang="ru-RU" dirty="0"/>
          </a:p>
        </p:txBody>
      </p:sp>
      <p:sp>
        <p:nvSpPr>
          <p:cNvPr id="5" name="Rectangle 1"/>
          <p:cNvSpPr>
            <a:spLocks noChangeArrowheads="1"/>
          </p:cNvSpPr>
          <p:nvPr/>
        </p:nvSpPr>
        <p:spPr bwMode="auto">
          <a:xfrm>
            <a:off x="559699" y="404665"/>
            <a:ext cx="8923918"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600" b="1" u="none" strike="noStrike" cap="none" normalizeH="0" baseline="0" dirty="0" smtClean="0">
                <a:ln>
                  <a:noFill/>
                </a:ln>
                <a:solidFill>
                  <a:srgbClr val="002060"/>
                </a:solidFill>
                <a:latin typeface="Times New Roman" pitchFamily="18" charset="0"/>
                <a:ea typeface="Times New Roman" pitchFamily="18" charset="0"/>
                <a:cs typeface="Times New Roman" pitchFamily="18" charset="0"/>
              </a:rPr>
              <a:t>Мероприятия муниципальной программы муниципального образования  Кавказский  район </a:t>
            </a:r>
            <a:endParaRPr kumimoji="0" lang="ru-RU" sz="1600" b="1" u="none" strike="noStrike" cap="none" normalizeH="0" baseline="0" dirty="0" smtClean="0">
              <a:ln>
                <a:noFill/>
              </a:ln>
              <a:solidFill>
                <a:srgbClr val="002060"/>
              </a:solidFill>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600" b="1" u="none" strike="noStrike" cap="none" normalizeH="0" baseline="0" dirty="0" smtClean="0">
                <a:ln>
                  <a:noFill/>
                </a:ln>
                <a:solidFill>
                  <a:srgbClr val="002060"/>
                </a:solidFill>
                <a:latin typeface="Times New Roman" pitchFamily="18" charset="0"/>
                <a:ea typeface="Times New Roman" pitchFamily="18" charset="0"/>
                <a:cs typeface="Times New Roman" pitchFamily="18" charset="0"/>
              </a:rPr>
              <a:t>«Молодежь Кавказского района» за 2019 год</a:t>
            </a:r>
            <a:endParaRPr kumimoji="0" lang="ru-RU" sz="1600" b="1" u="none" strike="noStrike" cap="none" normalizeH="0" baseline="0" dirty="0" smtClean="0">
              <a:ln>
                <a:noFill/>
              </a:ln>
              <a:solidFill>
                <a:srgbClr val="002060"/>
              </a:solidFill>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600" b="1" u="none" strike="noStrike" cap="none" normalizeH="0" baseline="0" dirty="0" smtClean="0">
                <a:ln>
                  <a:noFill/>
                </a:ln>
                <a:solidFill>
                  <a:srgbClr val="002060"/>
                </a:solidFill>
                <a:latin typeface="Times New Roman" pitchFamily="18" charset="0"/>
                <a:ea typeface="Times New Roman" pitchFamily="18" charset="0"/>
                <a:cs typeface="Times New Roman" pitchFamily="18" charset="0"/>
              </a:rPr>
              <a:t>Общий объем финансирования программы – </a:t>
            </a:r>
            <a:r>
              <a:rPr kumimoji="0" lang="ru-RU" sz="1600" b="1" u="none" strike="noStrike" cap="none" normalizeH="0" baseline="0" dirty="0" smtClean="0">
                <a:ln>
                  <a:noFill/>
                </a:ln>
                <a:solidFill>
                  <a:srgbClr val="002060"/>
                </a:solidFill>
                <a:latin typeface="Times New Roman" pitchFamily="18" charset="0"/>
                <a:ea typeface="Calibri" pitchFamily="34" charset="0"/>
                <a:cs typeface="Times New Roman" pitchFamily="18" charset="0"/>
              </a:rPr>
              <a:t>6,3 млн. руб.</a:t>
            </a:r>
            <a:endParaRPr kumimoji="0" lang="ru-RU" sz="1600" b="1" u="none" strike="noStrike" cap="none" normalizeH="0" baseline="0" dirty="0" smtClean="0">
              <a:ln>
                <a:noFill/>
              </a:ln>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292000875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951952227"/>
              </p:ext>
            </p:extLst>
          </p:nvPr>
        </p:nvGraphicFramePr>
        <p:xfrm>
          <a:off x="584514" y="1133183"/>
          <a:ext cx="8814980" cy="5238358"/>
        </p:xfrm>
        <a:graphic>
          <a:graphicData uri="http://schemas.openxmlformats.org/drawingml/2006/table">
            <a:tbl>
              <a:tblPr firstRow="1" firstCol="1" bandRow="1">
                <a:tableStyleId>{5940675A-B579-460E-94D1-54222C63F5DA}</a:tableStyleId>
              </a:tblPr>
              <a:tblGrid>
                <a:gridCol w="7608846"/>
                <a:gridCol w="1206134"/>
              </a:tblGrid>
              <a:tr h="712670">
                <a:tc>
                  <a:txBody>
                    <a:bodyPr/>
                    <a:lstStyle/>
                    <a:p>
                      <a:pPr algn="ctr">
                        <a:lnSpc>
                          <a:spcPct val="115000"/>
                        </a:lnSpc>
                        <a:spcAft>
                          <a:spcPts val="0"/>
                        </a:spcAft>
                      </a:pPr>
                      <a:r>
                        <a:rPr lang="ru-RU" sz="1100" dirty="0">
                          <a:effectLst/>
                          <a:latin typeface="Times New Roman" pitchFamily="18" charset="0"/>
                          <a:cs typeface="Times New Roman" pitchFamily="18" charset="0"/>
                        </a:rPr>
                        <a:t>Наименование критериев</a:t>
                      </a:r>
                      <a:endParaRPr lang="ru-RU" sz="1100" dirty="0">
                        <a:solidFill>
                          <a:schemeClr val="accent5">
                            <a:lumMod val="50000"/>
                          </a:schemeClr>
                        </a:solidFill>
                        <a:effectLst/>
                        <a:latin typeface="Times New Roman" pitchFamily="18" charset="0"/>
                        <a:ea typeface="Times New Roman"/>
                        <a:cs typeface="Times New Roman" pitchFamily="18" charset="0"/>
                      </a:endParaRPr>
                    </a:p>
                  </a:txBody>
                  <a:tcPr marL="47025" marR="47025" marT="0" marB="0" anchor="ctr"/>
                </a:tc>
                <a:tc>
                  <a:txBody>
                    <a:bodyPr/>
                    <a:lstStyle/>
                    <a:p>
                      <a:pPr algn="ctr">
                        <a:lnSpc>
                          <a:spcPct val="115000"/>
                        </a:lnSpc>
                        <a:spcAft>
                          <a:spcPts val="0"/>
                        </a:spcAft>
                      </a:pPr>
                      <a:r>
                        <a:rPr lang="ru-RU" sz="1100" dirty="0">
                          <a:effectLst/>
                          <a:latin typeface="Times New Roman" pitchFamily="18" charset="0"/>
                          <a:cs typeface="Times New Roman" pitchFamily="18" charset="0"/>
                        </a:rPr>
                        <a:t>Значение выполненных показателей за </a:t>
                      </a:r>
                      <a:r>
                        <a:rPr lang="ru-RU" sz="1100" dirty="0" smtClean="0">
                          <a:effectLst/>
                          <a:latin typeface="Times New Roman" pitchFamily="18" charset="0"/>
                          <a:cs typeface="Times New Roman" pitchFamily="18" charset="0"/>
                        </a:rPr>
                        <a:t>2019 год</a:t>
                      </a:r>
                      <a:endParaRPr lang="ru-RU" sz="1100" dirty="0">
                        <a:solidFill>
                          <a:schemeClr val="accent5">
                            <a:lumMod val="50000"/>
                          </a:schemeClr>
                        </a:solidFill>
                        <a:effectLst/>
                        <a:latin typeface="Times New Roman" pitchFamily="18" charset="0"/>
                        <a:ea typeface="Times New Roman"/>
                        <a:cs typeface="Times New Roman" pitchFamily="18" charset="0"/>
                      </a:endParaRPr>
                    </a:p>
                  </a:txBody>
                  <a:tcPr marL="47025" marR="47025" marT="0" marB="0" anchor="ctr"/>
                </a:tc>
              </a:tr>
              <a:tr h="694166">
                <a:tc>
                  <a:txBody>
                    <a:bodyPr/>
                    <a:lstStyle/>
                    <a:p>
                      <a:pPr algn="just">
                        <a:lnSpc>
                          <a:spcPct val="115000"/>
                        </a:lnSpc>
                        <a:spcAft>
                          <a:spcPts val="0"/>
                        </a:spcAft>
                      </a:pPr>
                      <a:r>
                        <a:rPr lang="ru-RU" sz="1400" dirty="0">
                          <a:effectLst/>
                          <a:latin typeface="Times New Roman" pitchFamily="18" charset="0"/>
                          <a:cs typeface="Times New Roman" pitchFamily="18" charset="0"/>
                        </a:rPr>
                        <a:t>Количество </a:t>
                      </a:r>
                      <a:r>
                        <a:rPr lang="ru-RU" sz="1400" dirty="0" smtClean="0">
                          <a:effectLst/>
                          <a:latin typeface="Times New Roman" pitchFamily="18" charset="0"/>
                          <a:cs typeface="Times New Roman" pitchFamily="18" charset="0"/>
                        </a:rPr>
                        <a:t>военно-патриотических </a:t>
                      </a:r>
                      <a:r>
                        <a:rPr lang="ru-RU" sz="1400" dirty="0">
                          <a:effectLst/>
                          <a:latin typeface="Times New Roman" pitchFamily="18" charset="0"/>
                          <a:cs typeface="Times New Roman" pitchFamily="18" charset="0"/>
                        </a:rPr>
                        <a:t>клубов, осуществляющих свою деятельность в качестве общественных организаций и объединений и осуществляющих работу по военно-патриотическому воспитанию молодежи и подготовке ее к военной службе</a:t>
                      </a:r>
                      <a:endParaRPr lang="ru-RU" sz="1400" dirty="0">
                        <a:solidFill>
                          <a:schemeClr val="accent5">
                            <a:lumMod val="50000"/>
                          </a:schemeClr>
                        </a:solidFill>
                        <a:effectLst/>
                        <a:latin typeface="Times New Roman" pitchFamily="18" charset="0"/>
                        <a:ea typeface="Times New Roman"/>
                        <a:cs typeface="Times New Roman" pitchFamily="18" charset="0"/>
                      </a:endParaRPr>
                    </a:p>
                  </a:txBody>
                  <a:tcPr marL="47025" marR="47025" marT="0" marB="0" anchor="ctr"/>
                </a:tc>
                <a:tc>
                  <a:txBody>
                    <a:bodyPr/>
                    <a:lstStyle/>
                    <a:p>
                      <a:pPr algn="ctr">
                        <a:lnSpc>
                          <a:spcPct val="115000"/>
                        </a:lnSpc>
                        <a:spcAft>
                          <a:spcPts val="0"/>
                        </a:spcAft>
                      </a:pPr>
                      <a:r>
                        <a:rPr lang="ru-RU" sz="1400" dirty="0">
                          <a:effectLst/>
                          <a:latin typeface="Times New Roman" pitchFamily="18" charset="0"/>
                          <a:cs typeface="Times New Roman" pitchFamily="18" charset="0"/>
                        </a:rPr>
                        <a:t>24</a:t>
                      </a:r>
                      <a:endParaRPr lang="ru-RU" sz="1400" b="1" dirty="0">
                        <a:solidFill>
                          <a:schemeClr val="accent5">
                            <a:lumMod val="50000"/>
                          </a:schemeClr>
                        </a:solidFill>
                        <a:effectLst/>
                        <a:latin typeface="Times New Roman" pitchFamily="18" charset="0"/>
                        <a:ea typeface="Times New Roman"/>
                        <a:cs typeface="Times New Roman" pitchFamily="18" charset="0"/>
                      </a:endParaRPr>
                    </a:p>
                  </a:txBody>
                  <a:tcPr marL="47025" marR="47025" marT="0" marB="0" anchor="ctr"/>
                </a:tc>
              </a:tr>
              <a:tr h="462777">
                <a:tc>
                  <a:txBody>
                    <a:bodyPr/>
                    <a:lstStyle/>
                    <a:p>
                      <a:pPr algn="just">
                        <a:lnSpc>
                          <a:spcPct val="115000"/>
                        </a:lnSpc>
                        <a:spcAft>
                          <a:spcPts val="0"/>
                        </a:spcAft>
                      </a:pPr>
                      <a:r>
                        <a:rPr lang="ru-RU" sz="1400" dirty="0">
                          <a:effectLst/>
                          <a:latin typeface="Times New Roman" pitchFamily="18" charset="0"/>
                          <a:cs typeface="Times New Roman" pitchFamily="18" charset="0"/>
                        </a:rPr>
                        <a:t>Число молодых людей, вовлеченных в молодежные советы при главе муниципального образования, главах сельских (городского) поселений </a:t>
                      </a:r>
                      <a:endParaRPr lang="ru-RU" sz="1400" dirty="0">
                        <a:solidFill>
                          <a:schemeClr val="accent5">
                            <a:lumMod val="50000"/>
                          </a:schemeClr>
                        </a:solidFill>
                        <a:effectLst/>
                        <a:latin typeface="Times New Roman" pitchFamily="18" charset="0"/>
                        <a:ea typeface="Times New Roman"/>
                        <a:cs typeface="Times New Roman" pitchFamily="18" charset="0"/>
                      </a:endParaRPr>
                    </a:p>
                  </a:txBody>
                  <a:tcPr marL="47025" marR="47025" marT="0" marB="0" anchor="ctr"/>
                </a:tc>
                <a:tc>
                  <a:txBody>
                    <a:bodyPr/>
                    <a:lstStyle/>
                    <a:p>
                      <a:pPr algn="ctr">
                        <a:lnSpc>
                          <a:spcPct val="115000"/>
                        </a:lnSpc>
                        <a:spcAft>
                          <a:spcPts val="0"/>
                        </a:spcAft>
                      </a:pPr>
                      <a:r>
                        <a:rPr lang="ru-RU" sz="1400" dirty="0" smtClean="0">
                          <a:effectLst/>
                          <a:latin typeface="Times New Roman" pitchFamily="18" charset="0"/>
                          <a:cs typeface="Times New Roman" pitchFamily="18" charset="0"/>
                        </a:rPr>
                        <a:t>150</a:t>
                      </a:r>
                      <a:endParaRPr lang="ru-RU" sz="1400" b="1" dirty="0">
                        <a:solidFill>
                          <a:schemeClr val="accent5">
                            <a:lumMod val="50000"/>
                          </a:schemeClr>
                        </a:solidFill>
                        <a:effectLst/>
                        <a:latin typeface="Times New Roman" pitchFamily="18" charset="0"/>
                        <a:ea typeface="Times New Roman"/>
                        <a:cs typeface="Times New Roman" pitchFamily="18" charset="0"/>
                      </a:endParaRPr>
                    </a:p>
                  </a:txBody>
                  <a:tcPr marL="47025" marR="47025" marT="0" marB="0" anchor="ctr"/>
                </a:tc>
              </a:tr>
              <a:tr h="694166">
                <a:tc>
                  <a:txBody>
                    <a:bodyPr/>
                    <a:lstStyle/>
                    <a:p>
                      <a:pPr algn="just">
                        <a:lnSpc>
                          <a:spcPct val="115000"/>
                        </a:lnSpc>
                        <a:spcAft>
                          <a:spcPts val="0"/>
                        </a:spcAft>
                      </a:pPr>
                      <a:r>
                        <a:rPr lang="ru-RU" sz="1400" dirty="0">
                          <a:effectLst/>
                          <a:latin typeface="Times New Roman" pitchFamily="18" charset="0"/>
                          <a:cs typeface="Times New Roman" pitchFamily="18" charset="0"/>
                        </a:rPr>
                        <a:t>Количество творческих и интеллектуальных клубов (центров, учреждений, объединений), осуществляющих деятельность по повышению творческого и интеллектуального развития молодых граждан в муниципальном образовании Кавказский район</a:t>
                      </a:r>
                      <a:endParaRPr lang="ru-RU" sz="1400" dirty="0">
                        <a:solidFill>
                          <a:schemeClr val="accent5">
                            <a:lumMod val="50000"/>
                          </a:schemeClr>
                        </a:solidFill>
                        <a:effectLst/>
                        <a:latin typeface="Times New Roman" pitchFamily="18" charset="0"/>
                        <a:ea typeface="Times New Roman"/>
                        <a:cs typeface="Times New Roman" pitchFamily="18" charset="0"/>
                      </a:endParaRPr>
                    </a:p>
                  </a:txBody>
                  <a:tcPr marL="47025" marR="47025" marT="0" marB="0" anchor="ctr"/>
                </a:tc>
                <a:tc>
                  <a:txBody>
                    <a:bodyPr/>
                    <a:lstStyle/>
                    <a:p>
                      <a:pPr algn="ctr">
                        <a:lnSpc>
                          <a:spcPct val="115000"/>
                        </a:lnSpc>
                        <a:spcAft>
                          <a:spcPts val="0"/>
                        </a:spcAft>
                      </a:pPr>
                      <a:r>
                        <a:rPr lang="ru-RU" sz="1400" dirty="0" smtClean="0">
                          <a:effectLst/>
                          <a:latin typeface="Times New Roman" pitchFamily="18" charset="0"/>
                          <a:cs typeface="Times New Roman" pitchFamily="18" charset="0"/>
                        </a:rPr>
                        <a:t>35</a:t>
                      </a:r>
                      <a:endParaRPr lang="ru-RU" sz="1400" b="1" dirty="0">
                        <a:solidFill>
                          <a:schemeClr val="accent5">
                            <a:lumMod val="50000"/>
                          </a:schemeClr>
                        </a:solidFill>
                        <a:effectLst/>
                        <a:latin typeface="Times New Roman" pitchFamily="18" charset="0"/>
                        <a:ea typeface="Times New Roman"/>
                        <a:cs typeface="Times New Roman" pitchFamily="18" charset="0"/>
                      </a:endParaRPr>
                    </a:p>
                  </a:txBody>
                  <a:tcPr marL="47025" marR="47025" marT="0" marB="0" anchor="ctr"/>
                </a:tc>
              </a:tr>
              <a:tr h="313836">
                <a:tc>
                  <a:txBody>
                    <a:bodyPr/>
                    <a:lstStyle/>
                    <a:p>
                      <a:pPr algn="just">
                        <a:lnSpc>
                          <a:spcPct val="115000"/>
                        </a:lnSpc>
                        <a:spcAft>
                          <a:spcPts val="0"/>
                        </a:spcAft>
                      </a:pPr>
                      <a:r>
                        <a:rPr lang="ru-RU" sz="1400" dirty="0" smtClean="0">
                          <a:effectLst/>
                          <a:latin typeface="Times New Roman" pitchFamily="18" charset="0"/>
                          <a:cs typeface="Times New Roman" pitchFamily="18" charset="0"/>
                        </a:rPr>
                        <a:t>Число молодых людей, участвующих в мероприятиях, направленных на повышение общественно-политической активности молодежи </a:t>
                      </a:r>
                      <a:endParaRPr lang="ru-RU" sz="1400" dirty="0">
                        <a:solidFill>
                          <a:schemeClr val="accent5">
                            <a:lumMod val="50000"/>
                          </a:schemeClr>
                        </a:solidFill>
                        <a:effectLst/>
                        <a:latin typeface="Times New Roman" pitchFamily="18" charset="0"/>
                        <a:ea typeface="Times New Roman"/>
                        <a:cs typeface="Times New Roman" pitchFamily="18" charset="0"/>
                      </a:endParaRPr>
                    </a:p>
                  </a:txBody>
                  <a:tcPr marL="47025" marR="47025" marT="0" marB="0" anchor="ctr"/>
                </a:tc>
                <a:tc>
                  <a:txBody>
                    <a:bodyPr/>
                    <a:lstStyle/>
                    <a:p>
                      <a:pPr algn="ctr">
                        <a:lnSpc>
                          <a:spcPct val="115000"/>
                        </a:lnSpc>
                        <a:spcAft>
                          <a:spcPts val="0"/>
                        </a:spcAft>
                      </a:pPr>
                      <a:r>
                        <a:rPr lang="ru-RU" sz="1400" dirty="0" smtClean="0">
                          <a:effectLst/>
                          <a:latin typeface="Times New Roman" pitchFamily="18" charset="0"/>
                          <a:cs typeface="Times New Roman" pitchFamily="18" charset="0"/>
                        </a:rPr>
                        <a:t>3312</a:t>
                      </a:r>
                      <a:endParaRPr lang="ru-RU" sz="1400" b="1" dirty="0">
                        <a:solidFill>
                          <a:schemeClr val="accent5">
                            <a:lumMod val="50000"/>
                          </a:schemeClr>
                        </a:solidFill>
                        <a:effectLst/>
                        <a:latin typeface="Times New Roman" pitchFamily="18" charset="0"/>
                        <a:ea typeface="Times New Roman"/>
                        <a:cs typeface="Times New Roman" pitchFamily="18" charset="0"/>
                      </a:endParaRPr>
                    </a:p>
                  </a:txBody>
                  <a:tcPr marL="47025" marR="47025" marT="0" marB="0" anchor="ctr"/>
                </a:tc>
              </a:tr>
              <a:tr h="462777">
                <a:tc>
                  <a:txBody>
                    <a:bodyPr/>
                    <a:lstStyle/>
                    <a:p>
                      <a:pPr algn="just">
                        <a:lnSpc>
                          <a:spcPct val="115000"/>
                        </a:lnSpc>
                        <a:spcAft>
                          <a:spcPts val="0"/>
                        </a:spcAft>
                      </a:pPr>
                      <a:r>
                        <a:rPr lang="ru-RU" sz="1400" dirty="0">
                          <a:effectLst/>
                          <a:latin typeface="Times New Roman" pitchFamily="18" charset="0"/>
                          <a:cs typeface="Times New Roman" pitchFamily="18" charset="0"/>
                        </a:rPr>
                        <a:t>Число молодых людей, участвующих в мероприятиях, направленных на повышение занятости молодых граждан и снижение темпов роста безработицы среди молодежи</a:t>
                      </a:r>
                      <a:endParaRPr lang="ru-RU" sz="1400" dirty="0">
                        <a:solidFill>
                          <a:schemeClr val="accent5">
                            <a:lumMod val="50000"/>
                          </a:schemeClr>
                        </a:solidFill>
                        <a:effectLst/>
                        <a:latin typeface="Times New Roman" pitchFamily="18" charset="0"/>
                        <a:ea typeface="Times New Roman"/>
                        <a:cs typeface="Times New Roman" pitchFamily="18" charset="0"/>
                      </a:endParaRPr>
                    </a:p>
                  </a:txBody>
                  <a:tcPr marL="47025" marR="47025" marT="0" marB="0" anchor="ctr"/>
                </a:tc>
                <a:tc>
                  <a:txBody>
                    <a:bodyPr/>
                    <a:lstStyle/>
                    <a:p>
                      <a:pPr algn="ctr">
                        <a:lnSpc>
                          <a:spcPct val="115000"/>
                        </a:lnSpc>
                        <a:spcAft>
                          <a:spcPts val="0"/>
                        </a:spcAft>
                      </a:pPr>
                      <a:r>
                        <a:rPr lang="ru-RU" sz="1400" dirty="0" smtClean="0">
                          <a:effectLst/>
                          <a:latin typeface="Times New Roman" pitchFamily="18" charset="0"/>
                          <a:cs typeface="Times New Roman" pitchFamily="18" charset="0"/>
                        </a:rPr>
                        <a:t>740</a:t>
                      </a:r>
                      <a:endParaRPr lang="ru-RU" sz="1400" b="1" dirty="0">
                        <a:solidFill>
                          <a:schemeClr val="accent5">
                            <a:lumMod val="50000"/>
                          </a:schemeClr>
                        </a:solidFill>
                        <a:effectLst/>
                        <a:latin typeface="Times New Roman" pitchFamily="18" charset="0"/>
                        <a:ea typeface="Times New Roman"/>
                        <a:cs typeface="Times New Roman" pitchFamily="18" charset="0"/>
                      </a:endParaRPr>
                    </a:p>
                  </a:txBody>
                  <a:tcPr marL="47025" marR="47025" marT="0" marB="0" anchor="ctr"/>
                </a:tc>
              </a:tr>
              <a:tr h="231389">
                <a:tc>
                  <a:txBody>
                    <a:bodyPr/>
                    <a:lstStyle/>
                    <a:p>
                      <a:pPr algn="just">
                        <a:lnSpc>
                          <a:spcPct val="115000"/>
                        </a:lnSpc>
                        <a:spcAft>
                          <a:spcPts val="0"/>
                        </a:spcAft>
                      </a:pPr>
                      <a:r>
                        <a:rPr lang="ru-RU" sz="1400" dirty="0">
                          <a:effectLst/>
                          <a:latin typeface="Times New Roman" pitchFamily="18" charset="0"/>
                          <a:cs typeface="Times New Roman" pitchFamily="18" charset="0"/>
                        </a:rPr>
                        <a:t>Число </a:t>
                      </a:r>
                      <a:r>
                        <a:rPr lang="ru-RU" sz="1400" dirty="0" smtClean="0">
                          <a:effectLst/>
                          <a:latin typeface="Times New Roman" pitchFamily="18" charset="0"/>
                          <a:cs typeface="Times New Roman" pitchFamily="18" charset="0"/>
                        </a:rPr>
                        <a:t>трудоустроенных</a:t>
                      </a:r>
                      <a:r>
                        <a:rPr lang="ru-RU" sz="1400" baseline="0" dirty="0" smtClean="0">
                          <a:effectLst/>
                          <a:latin typeface="Times New Roman" pitchFamily="18" charset="0"/>
                          <a:cs typeface="Times New Roman" pitchFamily="18" charset="0"/>
                        </a:rPr>
                        <a:t> молодых </a:t>
                      </a:r>
                      <a:r>
                        <a:rPr lang="ru-RU" sz="1400" dirty="0" smtClean="0">
                          <a:effectLst/>
                          <a:latin typeface="Times New Roman" pitchFamily="18" charset="0"/>
                          <a:cs typeface="Times New Roman" pitchFamily="18" charset="0"/>
                        </a:rPr>
                        <a:t> </a:t>
                      </a:r>
                      <a:r>
                        <a:rPr lang="ru-RU" sz="1400" dirty="0">
                          <a:effectLst/>
                          <a:latin typeface="Times New Roman" pitchFamily="18" charset="0"/>
                          <a:cs typeface="Times New Roman" pitchFamily="18" charset="0"/>
                        </a:rPr>
                        <a:t>граждан</a:t>
                      </a:r>
                      <a:endParaRPr lang="ru-RU" sz="1400" dirty="0">
                        <a:solidFill>
                          <a:schemeClr val="accent5">
                            <a:lumMod val="50000"/>
                          </a:schemeClr>
                        </a:solidFill>
                        <a:effectLst/>
                        <a:latin typeface="Times New Roman" pitchFamily="18" charset="0"/>
                        <a:ea typeface="Times New Roman"/>
                        <a:cs typeface="Times New Roman" pitchFamily="18" charset="0"/>
                      </a:endParaRPr>
                    </a:p>
                  </a:txBody>
                  <a:tcPr marL="47025" marR="47025" marT="0" marB="0" anchor="ctr"/>
                </a:tc>
                <a:tc>
                  <a:txBody>
                    <a:bodyPr/>
                    <a:lstStyle/>
                    <a:p>
                      <a:pPr algn="ctr">
                        <a:lnSpc>
                          <a:spcPct val="115000"/>
                        </a:lnSpc>
                        <a:spcAft>
                          <a:spcPts val="0"/>
                        </a:spcAft>
                      </a:pPr>
                      <a:r>
                        <a:rPr lang="ru-RU" sz="1400" dirty="0" smtClean="0">
                          <a:effectLst/>
                          <a:latin typeface="Times New Roman" pitchFamily="18" charset="0"/>
                          <a:cs typeface="Times New Roman" pitchFamily="18" charset="0"/>
                        </a:rPr>
                        <a:t>627</a:t>
                      </a:r>
                      <a:endParaRPr lang="ru-RU" sz="1400" b="1" dirty="0">
                        <a:solidFill>
                          <a:schemeClr val="accent5">
                            <a:lumMod val="50000"/>
                          </a:schemeClr>
                        </a:solidFill>
                        <a:effectLst/>
                        <a:latin typeface="Times New Roman" pitchFamily="18" charset="0"/>
                        <a:ea typeface="Times New Roman"/>
                        <a:cs typeface="Times New Roman" pitchFamily="18" charset="0"/>
                      </a:endParaRPr>
                    </a:p>
                  </a:txBody>
                  <a:tcPr marL="47025" marR="47025" marT="0" marB="0" anchor="ctr"/>
                </a:tc>
              </a:tr>
              <a:tr h="462777">
                <a:tc>
                  <a:txBody>
                    <a:bodyPr/>
                    <a:lstStyle/>
                    <a:p>
                      <a:pPr algn="just">
                        <a:lnSpc>
                          <a:spcPct val="115000"/>
                        </a:lnSpc>
                        <a:spcAft>
                          <a:spcPts val="0"/>
                        </a:spcAft>
                      </a:pPr>
                      <a:r>
                        <a:rPr lang="ru-RU" sz="1400" dirty="0">
                          <a:effectLst/>
                          <a:latin typeface="Times New Roman" pitchFamily="18" charset="0"/>
                          <a:cs typeface="Times New Roman" pitchFamily="18" charset="0"/>
                        </a:rPr>
                        <a:t>Число молодых людей муниципального образования края, вовлеченных в добровольческую деятельность</a:t>
                      </a:r>
                      <a:endParaRPr lang="ru-RU" sz="1400" dirty="0">
                        <a:solidFill>
                          <a:schemeClr val="accent5">
                            <a:lumMod val="50000"/>
                          </a:schemeClr>
                        </a:solidFill>
                        <a:effectLst/>
                        <a:latin typeface="Times New Roman" pitchFamily="18" charset="0"/>
                        <a:ea typeface="Times New Roman"/>
                        <a:cs typeface="Times New Roman" pitchFamily="18" charset="0"/>
                      </a:endParaRPr>
                    </a:p>
                  </a:txBody>
                  <a:tcPr marL="47025" marR="47025" marT="0" marB="0" anchor="ctr"/>
                </a:tc>
                <a:tc>
                  <a:txBody>
                    <a:bodyPr/>
                    <a:lstStyle/>
                    <a:p>
                      <a:pPr algn="ctr">
                        <a:lnSpc>
                          <a:spcPct val="115000"/>
                        </a:lnSpc>
                        <a:spcAft>
                          <a:spcPts val="0"/>
                        </a:spcAft>
                      </a:pPr>
                      <a:r>
                        <a:rPr lang="ru-RU" sz="1400" dirty="0" smtClean="0">
                          <a:effectLst/>
                          <a:latin typeface="Times New Roman" pitchFamily="18" charset="0"/>
                          <a:cs typeface="Times New Roman" pitchFamily="18" charset="0"/>
                        </a:rPr>
                        <a:t>412</a:t>
                      </a:r>
                      <a:endParaRPr lang="ru-RU" sz="1400" b="1" dirty="0">
                        <a:solidFill>
                          <a:schemeClr val="accent5">
                            <a:lumMod val="50000"/>
                          </a:schemeClr>
                        </a:solidFill>
                        <a:effectLst/>
                        <a:latin typeface="Times New Roman" pitchFamily="18" charset="0"/>
                        <a:ea typeface="Times New Roman"/>
                        <a:cs typeface="Times New Roman" pitchFamily="18" charset="0"/>
                      </a:endParaRPr>
                    </a:p>
                  </a:txBody>
                  <a:tcPr marL="47025" marR="47025" marT="0" marB="0" anchor="ctr"/>
                </a:tc>
              </a:tr>
              <a:tr h="231389">
                <a:tc>
                  <a:txBody>
                    <a:bodyPr/>
                    <a:lstStyle/>
                    <a:p>
                      <a:pPr algn="just">
                        <a:lnSpc>
                          <a:spcPct val="115000"/>
                        </a:lnSpc>
                        <a:spcAft>
                          <a:spcPts val="0"/>
                        </a:spcAft>
                      </a:pPr>
                      <a:r>
                        <a:rPr lang="ru-RU" sz="1400">
                          <a:effectLst/>
                          <a:latin typeface="Times New Roman" pitchFamily="18" charset="0"/>
                          <a:cs typeface="Times New Roman" pitchFamily="18" charset="0"/>
                        </a:rPr>
                        <a:t>Количество студенческих трудовых отрядов</a:t>
                      </a:r>
                      <a:endParaRPr lang="ru-RU" sz="1400">
                        <a:solidFill>
                          <a:schemeClr val="accent5">
                            <a:lumMod val="50000"/>
                          </a:schemeClr>
                        </a:solidFill>
                        <a:effectLst/>
                        <a:latin typeface="Times New Roman" pitchFamily="18" charset="0"/>
                        <a:ea typeface="Times New Roman"/>
                        <a:cs typeface="Times New Roman" pitchFamily="18" charset="0"/>
                      </a:endParaRPr>
                    </a:p>
                  </a:txBody>
                  <a:tcPr marL="47025" marR="47025" marT="0" marB="0" anchor="ctr"/>
                </a:tc>
                <a:tc>
                  <a:txBody>
                    <a:bodyPr/>
                    <a:lstStyle/>
                    <a:p>
                      <a:pPr algn="ctr">
                        <a:lnSpc>
                          <a:spcPct val="115000"/>
                        </a:lnSpc>
                        <a:spcAft>
                          <a:spcPts val="0"/>
                        </a:spcAft>
                      </a:pPr>
                      <a:r>
                        <a:rPr lang="ru-RU" sz="1400" dirty="0" smtClean="0">
                          <a:effectLst/>
                          <a:latin typeface="Times New Roman" pitchFamily="18" charset="0"/>
                          <a:cs typeface="Times New Roman" pitchFamily="18" charset="0"/>
                        </a:rPr>
                        <a:t>4</a:t>
                      </a:r>
                      <a:endParaRPr lang="ru-RU" sz="1400" b="1" dirty="0">
                        <a:solidFill>
                          <a:schemeClr val="accent5">
                            <a:lumMod val="50000"/>
                          </a:schemeClr>
                        </a:solidFill>
                        <a:effectLst/>
                        <a:latin typeface="Times New Roman" pitchFamily="18" charset="0"/>
                        <a:ea typeface="Times New Roman"/>
                        <a:cs typeface="Times New Roman" pitchFamily="18" charset="0"/>
                      </a:endParaRPr>
                    </a:p>
                  </a:txBody>
                  <a:tcPr marL="47025" marR="47025" marT="0" marB="0" anchor="ctr"/>
                </a:tc>
              </a:tr>
              <a:tr h="231389">
                <a:tc>
                  <a:txBody>
                    <a:bodyPr/>
                    <a:lstStyle/>
                    <a:p>
                      <a:pPr algn="just">
                        <a:lnSpc>
                          <a:spcPct val="115000"/>
                        </a:lnSpc>
                        <a:spcAft>
                          <a:spcPts val="0"/>
                        </a:spcAft>
                      </a:pPr>
                      <a:r>
                        <a:rPr lang="ru-RU" sz="1400">
                          <a:effectLst/>
                          <a:latin typeface="Times New Roman" pitchFamily="18" charset="0"/>
                          <a:cs typeface="Times New Roman" pitchFamily="18" charset="0"/>
                        </a:rPr>
                        <a:t>Число молодых людей, занятых в студенческих трудовых отрядах</a:t>
                      </a:r>
                      <a:endParaRPr lang="ru-RU" sz="1400">
                        <a:solidFill>
                          <a:schemeClr val="accent5">
                            <a:lumMod val="50000"/>
                          </a:schemeClr>
                        </a:solidFill>
                        <a:effectLst/>
                        <a:latin typeface="Times New Roman" pitchFamily="18" charset="0"/>
                        <a:ea typeface="Times New Roman"/>
                        <a:cs typeface="Times New Roman" pitchFamily="18" charset="0"/>
                      </a:endParaRPr>
                    </a:p>
                  </a:txBody>
                  <a:tcPr marL="47025" marR="47025" marT="0" marB="0" anchor="ctr"/>
                </a:tc>
                <a:tc>
                  <a:txBody>
                    <a:bodyPr/>
                    <a:lstStyle/>
                    <a:p>
                      <a:pPr algn="ctr">
                        <a:lnSpc>
                          <a:spcPct val="115000"/>
                        </a:lnSpc>
                        <a:spcAft>
                          <a:spcPts val="0"/>
                        </a:spcAft>
                      </a:pPr>
                      <a:r>
                        <a:rPr lang="ru-RU" sz="1400" dirty="0" smtClean="0">
                          <a:effectLst/>
                          <a:latin typeface="Times New Roman" pitchFamily="18" charset="0"/>
                          <a:cs typeface="Times New Roman" pitchFamily="18" charset="0"/>
                        </a:rPr>
                        <a:t>288</a:t>
                      </a:r>
                      <a:endParaRPr lang="ru-RU" sz="1400" b="1" dirty="0">
                        <a:solidFill>
                          <a:schemeClr val="accent5">
                            <a:lumMod val="50000"/>
                          </a:schemeClr>
                        </a:solidFill>
                        <a:effectLst/>
                        <a:latin typeface="Times New Roman" pitchFamily="18" charset="0"/>
                        <a:ea typeface="Times New Roman"/>
                        <a:cs typeface="Times New Roman" pitchFamily="18" charset="0"/>
                      </a:endParaRPr>
                    </a:p>
                  </a:txBody>
                  <a:tcPr marL="47025" marR="47025" marT="0" marB="0" anchor="ctr"/>
                </a:tc>
              </a:tr>
              <a:tr h="462777">
                <a:tc>
                  <a:txBody>
                    <a:bodyPr/>
                    <a:lstStyle/>
                    <a:p>
                      <a:pPr algn="just">
                        <a:lnSpc>
                          <a:spcPct val="115000"/>
                        </a:lnSpc>
                        <a:spcAft>
                          <a:spcPts val="0"/>
                        </a:spcAft>
                      </a:pPr>
                      <a:r>
                        <a:rPr lang="ru-RU" sz="1400" dirty="0">
                          <a:effectLst/>
                          <a:latin typeface="Times New Roman" pitchFamily="18" charset="0"/>
                          <a:cs typeface="Times New Roman" pitchFamily="18" charset="0"/>
                        </a:rPr>
                        <a:t>Количество размещенных статей о проведенных мероприятиях в средствах массовой информации, включая интернет  </a:t>
                      </a:r>
                      <a:endParaRPr lang="ru-RU" sz="1400" dirty="0">
                        <a:solidFill>
                          <a:schemeClr val="accent5">
                            <a:lumMod val="50000"/>
                          </a:schemeClr>
                        </a:solidFill>
                        <a:effectLst/>
                        <a:latin typeface="Times New Roman" pitchFamily="18" charset="0"/>
                        <a:ea typeface="Times New Roman"/>
                        <a:cs typeface="Times New Roman" pitchFamily="18" charset="0"/>
                      </a:endParaRPr>
                    </a:p>
                  </a:txBody>
                  <a:tcPr marL="47025" marR="47025" marT="0" marB="0" anchor="ctr"/>
                </a:tc>
                <a:tc>
                  <a:txBody>
                    <a:bodyPr/>
                    <a:lstStyle/>
                    <a:p>
                      <a:pPr algn="ctr">
                        <a:lnSpc>
                          <a:spcPct val="115000"/>
                        </a:lnSpc>
                        <a:spcAft>
                          <a:spcPts val="0"/>
                        </a:spcAft>
                      </a:pPr>
                      <a:r>
                        <a:rPr lang="ru-RU" sz="1400" smtClean="0">
                          <a:effectLst/>
                          <a:latin typeface="Times New Roman" pitchFamily="18" charset="0"/>
                          <a:cs typeface="Times New Roman" pitchFamily="18" charset="0"/>
                        </a:rPr>
                        <a:t>478</a:t>
                      </a:r>
                      <a:endParaRPr lang="ru-RU" sz="1400" b="1" dirty="0">
                        <a:solidFill>
                          <a:schemeClr val="accent5">
                            <a:lumMod val="50000"/>
                          </a:schemeClr>
                        </a:solidFill>
                        <a:effectLst/>
                        <a:latin typeface="Times New Roman" pitchFamily="18" charset="0"/>
                        <a:ea typeface="Times New Roman"/>
                        <a:cs typeface="Times New Roman" pitchFamily="18" charset="0"/>
                      </a:endParaRPr>
                    </a:p>
                  </a:txBody>
                  <a:tcPr marL="47025" marR="47025" marT="0" marB="0" anchor="ctr"/>
                </a:tc>
              </a:tr>
            </a:tbl>
          </a:graphicData>
        </a:graphic>
      </p:graphicFrame>
      <p:sp>
        <p:nvSpPr>
          <p:cNvPr id="3" name="Номер слайда 2"/>
          <p:cNvSpPr>
            <a:spLocks noGrp="1"/>
          </p:cNvSpPr>
          <p:nvPr>
            <p:ph type="sldNum" sz="quarter" idx="12"/>
          </p:nvPr>
        </p:nvSpPr>
        <p:spPr>
          <a:xfrm>
            <a:off x="4754880" y="6407945"/>
            <a:ext cx="396240" cy="365125"/>
          </a:xfrm>
        </p:spPr>
        <p:txBody>
          <a:bodyPr/>
          <a:lstStyle/>
          <a:p>
            <a:fld id="{DCD830A9-5F17-466D-9E40-1E5E06F64CC0}" type="slidenum">
              <a:rPr lang="ru-RU" smtClean="0"/>
              <a:pPr/>
              <a:t>42</a:t>
            </a:fld>
            <a:endParaRPr lang="ru-RU" dirty="0"/>
          </a:p>
        </p:txBody>
      </p:sp>
      <p:sp>
        <p:nvSpPr>
          <p:cNvPr id="5" name="Rectangle 1"/>
          <p:cNvSpPr>
            <a:spLocks noChangeArrowheads="1"/>
          </p:cNvSpPr>
          <p:nvPr/>
        </p:nvSpPr>
        <p:spPr bwMode="auto">
          <a:xfrm>
            <a:off x="1026347" y="389693"/>
            <a:ext cx="8353890" cy="6155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700" b="1" u="none" strike="noStrike" cap="none" normalizeH="0" baseline="0" dirty="0" smtClean="0">
                <a:ln>
                  <a:noFill/>
                </a:ln>
                <a:solidFill>
                  <a:srgbClr val="002060"/>
                </a:solidFill>
                <a:latin typeface="Times New Roman" pitchFamily="18" charset="0"/>
                <a:ea typeface="Times New Roman" pitchFamily="18" charset="0"/>
                <a:cs typeface="Times New Roman" pitchFamily="18" charset="0"/>
              </a:rPr>
              <a:t>Отдельные целевые показатели муниципальной программы </a:t>
            </a:r>
            <a:endParaRPr kumimoji="0" lang="ru-RU" sz="1700" b="1" u="none" strike="noStrike" cap="none" normalizeH="0" baseline="0" dirty="0" smtClean="0">
              <a:ln>
                <a:noFill/>
              </a:ln>
              <a:solidFill>
                <a:srgbClr val="002060"/>
              </a:solidFill>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700" b="1" u="none" strike="noStrike" cap="none" normalizeH="0" baseline="0" dirty="0" smtClean="0">
                <a:ln>
                  <a:noFill/>
                </a:ln>
                <a:solidFill>
                  <a:srgbClr val="002060"/>
                </a:solidFill>
                <a:latin typeface="Times New Roman" pitchFamily="18" charset="0"/>
                <a:ea typeface="Times New Roman" pitchFamily="18" charset="0"/>
                <a:cs typeface="Times New Roman" pitchFamily="18" charset="0"/>
              </a:rPr>
              <a:t>муниципального образования Кавказский район </a:t>
            </a:r>
            <a:r>
              <a:rPr kumimoji="0" lang="ru-RU" sz="1700" b="1" u="none" strike="noStrike" cap="none" normalizeH="0" baseline="0" dirty="0" smtClean="0">
                <a:ln>
                  <a:noFill/>
                </a:ln>
                <a:solidFill>
                  <a:srgbClr val="002060"/>
                </a:solidFill>
                <a:latin typeface="Calibri"/>
                <a:ea typeface="Times New Roman" pitchFamily="18" charset="0"/>
                <a:cs typeface="Times New Roman" pitchFamily="18" charset="0"/>
              </a:rPr>
              <a:t>«</a:t>
            </a:r>
            <a:r>
              <a:rPr kumimoji="0" lang="ru-RU" sz="1700" b="1" u="none" strike="noStrike" cap="none" normalizeH="0" baseline="0" dirty="0" smtClean="0">
                <a:ln>
                  <a:noFill/>
                </a:ln>
                <a:solidFill>
                  <a:srgbClr val="002060"/>
                </a:solidFill>
                <a:latin typeface="Times New Roman" pitchFamily="18" charset="0"/>
                <a:ea typeface="Times New Roman" pitchFamily="18" charset="0"/>
                <a:cs typeface="Times New Roman" pitchFamily="18" charset="0"/>
              </a:rPr>
              <a:t>Молодежь Кавказского района</a:t>
            </a:r>
            <a:r>
              <a:rPr kumimoji="0" lang="ru-RU" sz="1700" b="1" u="none" strike="noStrike" cap="none" normalizeH="0" baseline="0" dirty="0" smtClean="0">
                <a:ln>
                  <a:noFill/>
                </a:ln>
                <a:solidFill>
                  <a:srgbClr val="002060"/>
                </a:solidFill>
                <a:latin typeface="Calibri"/>
                <a:ea typeface="Times New Roman" pitchFamily="18" charset="0"/>
                <a:cs typeface="Times New Roman" pitchFamily="18" charset="0"/>
              </a:rPr>
              <a:t>»</a:t>
            </a:r>
            <a:endParaRPr kumimoji="0" lang="ru-RU" sz="1700" b="1" u="none" strike="noStrike" cap="none" normalizeH="0" baseline="0" dirty="0" smtClean="0">
              <a:ln>
                <a:noFill/>
              </a:ln>
              <a:solidFill>
                <a:srgbClr val="002060"/>
              </a:solidFill>
              <a:latin typeface="Arial" pitchFamily="34" charset="0"/>
              <a:cs typeface="Arial" pitchFamily="34" charset="0"/>
            </a:endParaRPr>
          </a:p>
        </p:txBody>
      </p:sp>
    </p:spTree>
    <p:extLst>
      <p:ext uri="{BB962C8B-B14F-4D97-AF65-F5344CB8AC3E}">
        <p14:creationId xmlns:p14="http://schemas.microsoft.com/office/powerpoint/2010/main" val="126471482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327377266"/>
              </p:ext>
            </p:extLst>
          </p:nvPr>
        </p:nvGraphicFramePr>
        <p:xfrm>
          <a:off x="506506" y="1196751"/>
          <a:ext cx="9049005" cy="5165862"/>
        </p:xfrm>
        <a:graphic>
          <a:graphicData uri="http://schemas.openxmlformats.org/drawingml/2006/table">
            <a:tbl>
              <a:tblPr firstRow="1" firstCol="1" bandRow="1">
                <a:tableStyleId>{5940675A-B579-460E-94D1-54222C63F5DA}</a:tableStyleId>
              </a:tblPr>
              <a:tblGrid>
                <a:gridCol w="9049005"/>
              </a:tblGrid>
              <a:tr h="936105">
                <a:tc>
                  <a:txBody>
                    <a:bodyPr/>
                    <a:lstStyle/>
                    <a:p>
                      <a:pPr algn="ctr">
                        <a:lnSpc>
                          <a:spcPct val="100000"/>
                        </a:lnSpc>
                        <a:spcAft>
                          <a:spcPts val="0"/>
                        </a:spcAft>
                      </a:pPr>
                      <a:r>
                        <a:rPr lang="ru-RU" sz="1400" b="1" i="0" dirty="0">
                          <a:solidFill>
                            <a:schemeClr val="tx1"/>
                          </a:solidFill>
                          <a:effectLst/>
                          <a:latin typeface="Times New Roman" pitchFamily="18" charset="0"/>
                          <a:cs typeface="Times New Roman" pitchFamily="18" charset="0"/>
                        </a:rPr>
                        <a:t>Основное мероприятие №1 </a:t>
                      </a:r>
                      <a:r>
                        <a:rPr lang="ru-RU" sz="1400" b="1" i="0" dirty="0" smtClean="0">
                          <a:solidFill>
                            <a:schemeClr val="tx1"/>
                          </a:solidFill>
                          <a:effectLst/>
                          <a:latin typeface="Times New Roman" pitchFamily="18" charset="0"/>
                          <a:cs typeface="Times New Roman" pitchFamily="18" charset="0"/>
                        </a:rPr>
                        <a:t>                                                                                                                                                            </a:t>
                      </a:r>
                      <a:r>
                        <a:rPr lang="ru-RU" sz="1400" b="1" i="0" dirty="0">
                          <a:solidFill>
                            <a:schemeClr val="tx1"/>
                          </a:solidFill>
                          <a:effectLst/>
                          <a:latin typeface="Times New Roman" pitchFamily="18" charset="0"/>
                          <a:cs typeface="Times New Roman" pitchFamily="18" charset="0"/>
                        </a:rPr>
                        <a:t>«Организация работы </a:t>
                      </a:r>
                      <a:r>
                        <a:rPr lang="ru-RU" sz="1400" b="1" i="0" dirty="0" smtClean="0">
                          <a:solidFill>
                            <a:schemeClr val="tx1"/>
                          </a:solidFill>
                          <a:effectLst/>
                          <a:latin typeface="Times New Roman" pitchFamily="18" charset="0"/>
                          <a:cs typeface="Times New Roman" pitchFamily="18" charset="0"/>
                        </a:rPr>
                        <a:t>профильных лагерей , организованных муниципальными образовательными организациями,</a:t>
                      </a:r>
                      <a:r>
                        <a:rPr lang="ru-RU" sz="1400" b="1" i="0" baseline="0" dirty="0" smtClean="0">
                          <a:solidFill>
                            <a:schemeClr val="tx1"/>
                          </a:solidFill>
                          <a:effectLst/>
                          <a:latin typeface="Times New Roman" pitchFamily="18" charset="0"/>
                          <a:cs typeface="Times New Roman" pitchFamily="18" charset="0"/>
                        </a:rPr>
                        <a:t> осуществляющими </a:t>
                      </a:r>
                      <a:r>
                        <a:rPr lang="ru-RU" sz="1400" b="1" i="0" dirty="0" smtClean="0">
                          <a:solidFill>
                            <a:schemeClr val="tx1"/>
                          </a:solidFill>
                          <a:effectLst/>
                          <a:latin typeface="Times New Roman" pitchFamily="18" charset="0"/>
                          <a:cs typeface="Times New Roman" pitchFamily="18" charset="0"/>
                        </a:rPr>
                        <a:t>организацию отдыха и оздоровления обучающихся в каникулярное время с дневным пребыванием с обязательной организацией</a:t>
                      </a:r>
                      <a:r>
                        <a:rPr lang="ru-RU" sz="1400" b="1" i="0" baseline="0" dirty="0" smtClean="0">
                          <a:solidFill>
                            <a:schemeClr val="tx1"/>
                          </a:solidFill>
                          <a:effectLst/>
                          <a:latin typeface="Times New Roman" pitchFamily="18" charset="0"/>
                          <a:cs typeface="Times New Roman" pitchFamily="18" charset="0"/>
                        </a:rPr>
                        <a:t> их питания</a:t>
                      </a:r>
                      <a:r>
                        <a:rPr lang="ru-RU" sz="1400" b="1" i="0" dirty="0" smtClean="0">
                          <a:solidFill>
                            <a:schemeClr val="tx1"/>
                          </a:solidFill>
                          <a:effectLst/>
                          <a:latin typeface="Times New Roman" pitchFamily="18" charset="0"/>
                          <a:cs typeface="Times New Roman" pitchFamily="18" charset="0"/>
                        </a:rPr>
                        <a:t>» </a:t>
                      </a:r>
                      <a:r>
                        <a:rPr lang="ru-RU" sz="1400" b="1" i="0" dirty="0">
                          <a:solidFill>
                            <a:schemeClr val="tx1"/>
                          </a:solidFill>
                          <a:effectLst/>
                          <a:latin typeface="Times New Roman" pitchFamily="18" charset="0"/>
                          <a:cs typeface="Times New Roman" pitchFamily="18" charset="0"/>
                        </a:rPr>
                        <a:t>- </a:t>
                      </a:r>
                      <a:r>
                        <a:rPr lang="ru-RU" sz="1400" b="1" i="0" dirty="0" smtClean="0">
                          <a:solidFill>
                            <a:schemeClr val="tx1"/>
                          </a:solidFill>
                          <a:effectLst/>
                          <a:latin typeface="Times New Roman" pitchFamily="18" charset="0"/>
                          <a:cs typeface="Times New Roman" pitchFamily="18" charset="0"/>
                        </a:rPr>
                        <a:t>2,7 </a:t>
                      </a:r>
                      <a:r>
                        <a:rPr lang="ru-RU" sz="1400" b="1" i="0" dirty="0">
                          <a:solidFill>
                            <a:schemeClr val="tx1"/>
                          </a:solidFill>
                          <a:effectLst/>
                          <a:latin typeface="Times New Roman" pitchFamily="18" charset="0"/>
                          <a:cs typeface="Times New Roman" pitchFamily="18" charset="0"/>
                        </a:rPr>
                        <a:t>млн. руб</a:t>
                      </a:r>
                      <a:r>
                        <a:rPr lang="ru-RU" sz="1400" b="1" i="0" dirty="0" smtClean="0">
                          <a:solidFill>
                            <a:schemeClr val="tx1"/>
                          </a:solidFill>
                          <a:effectLst/>
                          <a:latin typeface="Times New Roman" pitchFamily="18" charset="0"/>
                          <a:cs typeface="Times New Roman" pitchFamily="18" charset="0"/>
                        </a:rPr>
                        <a:t>.</a:t>
                      </a:r>
                      <a:endParaRPr lang="ru-RU" sz="1400" b="1" i="0" dirty="0">
                        <a:solidFill>
                          <a:schemeClr val="tx1"/>
                        </a:solidFill>
                        <a:effectLst/>
                        <a:latin typeface="Times New Roman" pitchFamily="18" charset="0"/>
                        <a:ea typeface="Times New Roman"/>
                        <a:cs typeface="Times New Roman" pitchFamily="18" charset="0"/>
                      </a:endParaRPr>
                    </a:p>
                  </a:txBody>
                  <a:tcPr marL="61990" marR="61990" marT="0" marB="0" anchor="ctr"/>
                </a:tc>
              </a:tr>
              <a:tr h="1041906">
                <a:tc>
                  <a:txBody>
                    <a:bodyPr/>
                    <a:lstStyle/>
                    <a:p>
                      <a:pPr marL="355600" lvl="0" indent="-355600" algn="just">
                        <a:lnSpc>
                          <a:spcPct val="100000"/>
                        </a:lnSpc>
                        <a:spcAft>
                          <a:spcPts val="0"/>
                        </a:spcAft>
                        <a:buClr>
                          <a:srgbClr val="C00000"/>
                        </a:buClr>
                        <a:buSzPts val="1200"/>
                        <a:buFont typeface="Wingdings" pitchFamily="2" charset="2"/>
                        <a:buChar char="Ø"/>
                      </a:pPr>
                      <a:r>
                        <a:rPr lang="ru-RU" sz="1400" i="0" dirty="0" smtClean="0">
                          <a:solidFill>
                            <a:schemeClr val="tx1"/>
                          </a:solidFill>
                          <a:effectLst/>
                          <a:latin typeface="Times New Roman" pitchFamily="18" charset="0"/>
                          <a:cs typeface="Times New Roman" pitchFamily="18" charset="0"/>
                        </a:rPr>
                        <a:t>Приобретение </a:t>
                      </a:r>
                      <a:r>
                        <a:rPr lang="ru-RU" sz="1400" i="0" dirty="0">
                          <a:solidFill>
                            <a:schemeClr val="tx1"/>
                          </a:solidFill>
                          <a:effectLst/>
                          <a:latin typeface="Times New Roman" pitchFamily="18" charset="0"/>
                          <a:cs typeface="Times New Roman" pitchFamily="18" charset="0"/>
                        </a:rPr>
                        <a:t>продуктов питания для детей </a:t>
                      </a:r>
                      <a:r>
                        <a:rPr lang="ru-RU" sz="1400" i="0" dirty="0" smtClean="0">
                          <a:solidFill>
                            <a:schemeClr val="tx1"/>
                          </a:solidFill>
                          <a:effectLst/>
                          <a:latin typeface="Times New Roman" pitchFamily="18" charset="0"/>
                          <a:cs typeface="Times New Roman" pitchFamily="18" charset="0"/>
                        </a:rPr>
                        <a:t>в профильных лагерях, организованных муниципальными образовательными организациями,</a:t>
                      </a:r>
                      <a:r>
                        <a:rPr lang="ru-RU" sz="1400" i="0" baseline="0" dirty="0" smtClean="0">
                          <a:solidFill>
                            <a:schemeClr val="tx1"/>
                          </a:solidFill>
                          <a:effectLst/>
                          <a:latin typeface="Times New Roman" pitchFamily="18" charset="0"/>
                          <a:cs typeface="Times New Roman" pitchFamily="18" charset="0"/>
                        </a:rPr>
                        <a:t> осуществляющими </a:t>
                      </a:r>
                      <a:r>
                        <a:rPr lang="ru-RU" sz="1400" i="0" dirty="0" smtClean="0">
                          <a:solidFill>
                            <a:schemeClr val="tx1"/>
                          </a:solidFill>
                          <a:effectLst/>
                          <a:latin typeface="Times New Roman" pitchFamily="18" charset="0"/>
                          <a:cs typeface="Times New Roman" pitchFamily="18" charset="0"/>
                        </a:rPr>
                        <a:t>организацию отдыха и оздоровления обучающихся в каникулярное время с дневным пребыванием с обязательной организацией</a:t>
                      </a:r>
                      <a:r>
                        <a:rPr lang="ru-RU" sz="1400" i="0" baseline="0" dirty="0" smtClean="0">
                          <a:solidFill>
                            <a:schemeClr val="tx1"/>
                          </a:solidFill>
                          <a:effectLst/>
                          <a:latin typeface="Times New Roman" pitchFamily="18" charset="0"/>
                          <a:cs typeface="Times New Roman" pitchFamily="18" charset="0"/>
                        </a:rPr>
                        <a:t> их питания</a:t>
                      </a:r>
                      <a:r>
                        <a:rPr lang="ru-RU" sz="1400" i="0" dirty="0" smtClean="0">
                          <a:solidFill>
                            <a:schemeClr val="tx1"/>
                          </a:solidFill>
                          <a:effectLst/>
                          <a:latin typeface="Times New Roman" pitchFamily="18" charset="0"/>
                          <a:cs typeface="Times New Roman" pitchFamily="18" charset="0"/>
                        </a:rPr>
                        <a:t>, </a:t>
                      </a:r>
                      <a:r>
                        <a:rPr lang="ru-RU" sz="1400" i="0" dirty="0">
                          <a:solidFill>
                            <a:schemeClr val="tx1"/>
                          </a:solidFill>
                          <a:effectLst/>
                          <a:latin typeface="Times New Roman" pitchFamily="18" charset="0"/>
                          <a:cs typeface="Times New Roman" pitchFamily="18" charset="0"/>
                        </a:rPr>
                        <a:t>оплата поставщику </a:t>
                      </a:r>
                      <a:r>
                        <a:rPr lang="ru-RU" sz="1400" i="0" dirty="0" smtClean="0">
                          <a:solidFill>
                            <a:schemeClr val="tx1"/>
                          </a:solidFill>
                          <a:effectLst/>
                          <a:latin typeface="Times New Roman" pitchFamily="18" charset="0"/>
                          <a:cs typeface="Times New Roman" pitchFamily="18" charset="0"/>
                        </a:rPr>
                        <a:t>за </a:t>
                      </a:r>
                      <a:r>
                        <a:rPr lang="ru-RU" sz="1400" i="0" dirty="0">
                          <a:solidFill>
                            <a:schemeClr val="tx1"/>
                          </a:solidFill>
                          <a:effectLst/>
                          <a:latin typeface="Times New Roman" pitchFamily="18" charset="0"/>
                          <a:cs typeface="Times New Roman" pitchFamily="18" charset="0"/>
                        </a:rPr>
                        <a:t>организацию горячего питания в </a:t>
                      </a:r>
                      <a:r>
                        <a:rPr lang="ru-RU" sz="1400" i="0" dirty="0" smtClean="0">
                          <a:solidFill>
                            <a:schemeClr val="tx1"/>
                          </a:solidFill>
                          <a:effectLst/>
                          <a:latin typeface="Times New Roman" pitchFamily="18" charset="0"/>
                          <a:cs typeface="Times New Roman" pitchFamily="18" charset="0"/>
                        </a:rPr>
                        <a:t>профильных лагерях  </a:t>
                      </a:r>
                      <a:r>
                        <a:rPr lang="ru-RU" sz="1400" i="0" dirty="0">
                          <a:solidFill>
                            <a:schemeClr val="tx1"/>
                          </a:solidFill>
                          <a:effectLst/>
                          <a:latin typeface="Times New Roman" pitchFamily="18" charset="0"/>
                          <a:cs typeface="Times New Roman" pitchFamily="18" charset="0"/>
                        </a:rPr>
                        <a:t>- </a:t>
                      </a:r>
                      <a:r>
                        <a:rPr lang="ru-RU" sz="1400" i="0" dirty="0" smtClean="0">
                          <a:solidFill>
                            <a:schemeClr val="tx1"/>
                          </a:solidFill>
                          <a:effectLst/>
                          <a:latin typeface="Times New Roman" pitchFamily="18" charset="0"/>
                          <a:cs typeface="Times New Roman" pitchFamily="18" charset="0"/>
                        </a:rPr>
                        <a:t>2,7  </a:t>
                      </a:r>
                      <a:r>
                        <a:rPr lang="ru-RU" sz="1400" i="0" dirty="0">
                          <a:solidFill>
                            <a:schemeClr val="tx1"/>
                          </a:solidFill>
                          <a:effectLst/>
                          <a:latin typeface="Times New Roman" pitchFamily="18" charset="0"/>
                          <a:cs typeface="Times New Roman" pitchFamily="18" charset="0"/>
                        </a:rPr>
                        <a:t>млн. руб.</a:t>
                      </a:r>
                      <a:endParaRPr lang="ru-RU" sz="1400" i="0" dirty="0">
                        <a:solidFill>
                          <a:schemeClr val="tx1"/>
                        </a:solidFill>
                        <a:effectLst/>
                        <a:latin typeface="Times New Roman" pitchFamily="18" charset="0"/>
                        <a:ea typeface="Times New Roman"/>
                        <a:cs typeface="Times New Roman" pitchFamily="18" charset="0"/>
                      </a:endParaRPr>
                    </a:p>
                  </a:txBody>
                  <a:tcPr marL="61990" marR="61990" marT="0" marB="0" anchor="ctr"/>
                </a:tc>
              </a:tr>
              <a:tr h="520953">
                <a:tc>
                  <a:txBody>
                    <a:bodyPr/>
                    <a:lstStyle/>
                    <a:p>
                      <a:pPr marL="0" indent="0" algn="ctr">
                        <a:lnSpc>
                          <a:spcPct val="100000"/>
                        </a:lnSpc>
                        <a:spcAft>
                          <a:spcPts val="0"/>
                        </a:spcAft>
                        <a:buClr>
                          <a:srgbClr val="FF0000"/>
                        </a:buClr>
                        <a:buFont typeface="Wingdings" pitchFamily="2" charset="2"/>
                        <a:buNone/>
                      </a:pPr>
                      <a:r>
                        <a:rPr lang="ru-RU" sz="1400" b="1" i="0" dirty="0" smtClean="0">
                          <a:solidFill>
                            <a:schemeClr val="tx1"/>
                          </a:solidFill>
                          <a:effectLst/>
                          <a:latin typeface="Times New Roman" pitchFamily="18" charset="0"/>
                          <a:ea typeface="Times New Roman"/>
                          <a:cs typeface="Times New Roman" pitchFamily="18" charset="0"/>
                        </a:rPr>
                        <a:t>Основное мероприятие №2                                                                                                                                                             «Организация   работы «Лагерей труда и отдыха  дневного  и круглосуточного пребывания»  - 0,1 млн. руб.</a:t>
                      </a:r>
                      <a:endParaRPr lang="ru-RU" sz="1400" b="1" i="0" dirty="0">
                        <a:solidFill>
                          <a:schemeClr val="tx1"/>
                        </a:solidFill>
                        <a:effectLst/>
                        <a:latin typeface="Times New Roman" pitchFamily="18" charset="0"/>
                        <a:ea typeface="Times New Roman"/>
                        <a:cs typeface="Times New Roman" pitchFamily="18" charset="0"/>
                      </a:endParaRPr>
                    </a:p>
                  </a:txBody>
                  <a:tcPr marL="61990" marR="61990" marT="0" marB="0" anchor="ctr"/>
                </a:tc>
              </a:tr>
              <a:tr h="520953">
                <a:tc>
                  <a:txBody>
                    <a:bodyPr/>
                    <a:lstStyle/>
                    <a:p>
                      <a:pPr marL="171450" marR="0" lvl="0" indent="-171450" algn="just" defTabSz="914400" rtl="0" eaLnBrk="1" fontAlgn="auto" latinLnBrk="0" hangingPunct="1">
                        <a:lnSpc>
                          <a:spcPct val="100000"/>
                        </a:lnSpc>
                        <a:spcBef>
                          <a:spcPts val="0"/>
                        </a:spcBef>
                        <a:spcAft>
                          <a:spcPts val="0"/>
                        </a:spcAft>
                        <a:buClr>
                          <a:srgbClr val="C00000"/>
                        </a:buClr>
                        <a:buSzTx/>
                        <a:buFont typeface="Wingdings" pitchFamily="2" charset="2"/>
                        <a:buChar char="Ø"/>
                        <a:tabLst/>
                        <a:defRPr/>
                      </a:pPr>
                      <a:r>
                        <a:rPr lang="ru-RU" sz="1400" b="0" i="0" dirty="0" smtClean="0">
                          <a:solidFill>
                            <a:schemeClr val="tx1"/>
                          </a:solidFill>
                          <a:effectLst/>
                          <a:latin typeface="Times New Roman" pitchFamily="18" charset="0"/>
                          <a:ea typeface="Times New Roman"/>
                          <a:cs typeface="Times New Roman" pitchFamily="18" charset="0"/>
                        </a:rPr>
                        <a:t>Приобретение путевок в  «Лагерь труда и отдыха» круглосуточного  пребывания в оздоровительных учреждениях Краснодарского края </a:t>
                      </a:r>
                      <a:r>
                        <a:rPr lang="ru-RU" sz="1400" b="1" i="0" dirty="0" smtClean="0">
                          <a:solidFill>
                            <a:schemeClr val="tx1"/>
                          </a:solidFill>
                          <a:effectLst/>
                          <a:latin typeface="Times New Roman" pitchFamily="18" charset="0"/>
                          <a:ea typeface="Times New Roman"/>
                          <a:cs typeface="Times New Roman" pitchFamily="18" charset="0"/>
                        </a:rPr>
                        <a:t>- </a:t>
                      </a:r>
                      <a:r>
                        <a:rPr lang="ru-RU" sz="1400" b="0" i="0" dirty="0" smtClean="0">
                          <a:solidFill>
                            <a:schemeClr val="tx1"/>
                          </a:solidFill>
                          <a:effectLst/>
                          <a:latin typeface="Times New Roman" pitchFamily="18" charset="0"/>
                          <a:ea typeface="Times New Roman"/>
                          <a:cs typeface="Times New Roman" pitchFamily="18" charset="0"/>
                        </a:rPr>
                        <a:t>0,1 млн. руб.</a:t>
                      </a:r>
                    </a:p>
                  </a:txBody>
                  <a:tcPr marL="61990" marR="61990" marT="0" marB="0" anchor="ctr"/>
                </a:tc>
              </a:tr>
              <a:tr h="652492">
                <a:tc>
                  <a:txBody>
                    <a:bodyPr/>
                    <a:lstStyle/>
                    <a:p>
                      <a:pPr algn="ctr">
                        <a:lnSpc>
                          <a:spcPct val="100000"/>
                        </a:lnSpc>
                        <a:spcAft>
                          <a:spcPts val="0"/>
                        </a:spcAft>
                      </a:pPr>
                      <a:r>
                        <a:rPr lang="ru-RU" sz="1400" b="1" i="0" dirty="0">
                          <a:solidFill>
                            <a:schemeClr val="tx1"/>
                          </a:solidFill>
                          <a:effectLst/>
                          <a:latin typeface="Times New Roman" pitchFamily="18" charset="0"/>
                          <a:cs typeface="Times New Roman" pitchFamily="18" charset="0"/>
                        </a:rPr>
                        <a:t>Основное мероприятие №</a:t>
                      </a:r>
                      <a:r>
                        <a:rPr lang="ru-RU" sz="1400" b="1" i="0" dirty="0" smtClean="0">
                          <a:solidFill>
                            <a:schemeClr val="tx1"/>
                          </a:solidFill>
                          <a:effectLst/>
                          <a:latin typeface="Times New Roman" pitchFamily="18" charset="0"/>
                          <a:cs typeface="Times New Roman" pitchFamily="18" charset="0"/>
                        </a:rPr>
                        <a:t>3                                                                                                                                                             </a:t>
                      </a:r>
                      <a:r>
                        <a:rPr lang="ru-RU" sz="1400" b="1" i="0" dirty="0">
                          <a:solidFill>
                            <a:schemeClr val="tx1"/>
                          </a:solidFill>
                          <a:effectLst/>
                          <a:latin typeface="Times New Roman" pitchFamily="18" charset="0"/>
                          <a:cs typeface="Times New Roman" pitchFamily="18" charset="0"/>
                        </a:rPr>
                        <a:t>«Организация отдыха детей в краевых и муниципальных профильных сменах   в оздоровительных учреждениях Краснодарского края» - </a:t>
                      </a:r>
                      <a:r>
                        <a:rPr lang="ru-RU" sz="1400" b="1" i="0" dirty="0" smtClean="0">
                          <a:solidFill>
                            <a:schemeClr val="tx1"/>
                          </a:solidFill>
                          <a:effectLst/>
                          <a:latin typeface="Times New Roman" pitchFamily="18" charset="0"/>
                          <a:cs typeface="Times New Roman" pitchFamily="18" charset="0"/>
                        </a:rPr>
                        <a:t>0,4 </a:t>
                      </a:r>
                      <a:r>
                        <a:rPr lang="ru-RU" sz="1400" b="1" i="0" dirty="0">
                          <a:solidFill>
                            <a:schemeClr val="tx1"/>
                          </a:solidFill>
                          <a:effectLst/>
                          <a:latin typeface="Times New Roman" pitchFamily="18" charset="0"/>
                          <a:cs typeface="Times New Roman" pitchFamily="18" charset="0"/>
                        </a:rPr>
                        <a:t>млн. руб.</a:t>
                      </a:r>
                      <a:endParaRPr lang="ru-RU" sz="1400" b="1" i="0" dirty="0">
                        <a:solidFill>
                          <a:schemeClr val="tx1"/>
                        </a:solidFill>
                        <a:effectLst/>
                        <a:latin typeface="Times New Roman" pitchFamily="18" charset="0"/>
                        <a:ea typeface="Times New Roman"/>
                        <a:cs typeface="Times New Roman" pitchFamily="18" charset="0"/>
                      </a:endParaRPr>
                    </a:p>
                  </a:txBody>
                  <a:tcPr marL="61990" marR="61990" marT="0" marB="0" anchor="ctr"/>
                </a:tc>
              </a:tr>
              <a:tr h="597381">
                <a:tc>
                  <a:txBody>
                    <a:bodyPr/>
                    <a:lstStyle/>
                    <a:p>
                      <a:pPr marL="342900" lvl="0" indent="-342900" algn="just">
                        <a:lnSpc>
                          <a:spcPct val="115000"/>
                        </a:lnSpc>
                        <a:spcAft>
                          <a:spcPts val="0"/>
                        </a:spcAft>
                        <a:buClr>
                          <a:srgbClr val="C00000"/>
                        </a:buClr>
                        <a:buSzPts val="1200"/>
                        <a:buFont typeface="Wingdings" pitchFamily="2" charset="2"/>
                        <a:buChar char="Ø"/>
                      </a:pPr>
                      <a:r>
                        <a:rPr lang="ru-RU" sz="1400" b="0" i="0" dirty="0" smtClean="0">
                          <a:solidFill>
                            <a:schemeClr val="tx1"/>
                          </a:solidFill>
                          <a:effectLst/>
                          <a:latin typeface="Times New Roman" pitchFamily="18" charset="0"/>
                          <a:ea typeface="Times New Roman"/>
                          <a:cs typeface="Times New Roman" pitchFamily="18" charset="0"/>
                        </a:rPr>
                        <a:t>Приобретение  </a:t>
                      </a:r>
                      <a:r>
                        <a:rPr lang="ru-RU" sz="1400" b="0" i="0" dirty="0">
                          <a:solidFill>
                            <a:schemeClr val="tx1"/>
                          </a:solidFill>
                          <a:effectLst/>
                          <a:latin typeface="Times New Roman" pitchFamily="18" charset="0"/>
                          <a:ea typeface="Times New Roman"/>
                          <a:cs typeface="Times New Roman" pitchFamily="18" charset="0"/>
                        </a:rPr>
                        <a:t>путевок в муниципальные профильные смены, приобретение туристической услуги для проведения муниципальной тематической смены для подростков  в возрасте от 14 до 17 лет -</a:t>
                      </a:r>
                      <a:r>
                        <a:rPr lang="ru-RU" sz="1400" b="0" i="0" dirty="0" smtClean="0">
                          <a:solidFill>
                            <a:schemeClr val="tx1"/>
                          </a:solidFill>
                          <a:effectLst/>
                          <a:latin typeface="Times New Roman" pitchFamily="18" charset="0"/>
                          <a:ea typeface="Times New Roman"/>
                          <a:cs typeface="Times New Roman" pitchFamily="18" charset="0"/>
                        </a:rPr>
                        <a:t>0,35  </a:t>
                      </a:r>
                      <a:r>
                        <a:rPr lang="ru-RU" sz="1400" b="0" i="0" dirty="0">
                          <a:solidFill>
                            <a:schemeClr val="tx1"/>
                          </a:solidFill>
                          <a:effectLst/>
                          <a:latin typeface="Times New Roman" pitchFamily="18" charset="0"/>
                          <a:ea typeface="Times New Roman"/>
                          <a:cs typeface="Times New Roman" pitchFamily="18" charset="0"/>
                        </a:rPr>
                        <a:t>млн. руб.</a:t>
                      </a:r>
                    </a:p>
                  </a:txBody>
                  <a:tcPr marL="68580" marR="68580" marT="0" marB="0"/>
                </a:tc>
              </a:tr>
              <a:tr h="896072">
                <a:tc>
                  <a:txBody>
                    <a:bodyPr/>
                    <a:lstStyle/>
                    <a:p>
                      <a:pPr marL="342900" lvl="0" indent="-342900" algn="just">
                        <a:lnSpc>
                          <a:spcPct val="115000"/>
                        </a:lnSpc>
                        <a:spcAft>
                          <a:spcPts val="0"/>
                        </a:spcAft>
                        <a:buClr>
                          <a:srgbClr val="C00000"/>
                        </a:buClr>
                        <a:buSzPts val="1200"/>
                        <a:buFont typeface="Wingdings" pitchFamily="2" charset="2"/>
                        <a:buChar char="Ø"/>
                      </a:pPr>
                      <a:r>
                        <a:rPr lang="ru-RU" sz="1400" i="0" dirty="0" smtClean="0">
                          <a:solidFill>
                            <a:schemeClr val="tx1"/>
                          </a:solidFill>
                          <a:effectLst/>
                          <a:latin typeface="Times New Roman" pitchFamily="18" charset="0"/>
                          <a:ea typeface="Times New Roman"/>
                          <a:cs typeface="Times New Roman" pitchFamily="18" charset="0"/>
                        </a:rPr>
                        <a:t>оплата проезда детей-сирот и детей, оставшихся без попечения родителей, находящихся под опекой (попечительством), включая предварительную опеку (попечительство), переданных на воспитание в приёмную семью  или на патронатное воспитание, к месту лечения и обратно- 0,05 </a:t>
                      </a:r>
                      <a:r>
                        <a:rPr lang="ru-RU" sz="1400" i="0" dirty="0">
                          <a:solidFill>
                            <a:schemeClr val="tx1"/>
                          </a:solidFill>
                          <a:effectLst/>
                          <a:latin typeface="Times New Roman" pitchFamily="18" charset="0"/>
                          <a:ea typeface="Times New Roman"/>
                          <a:cs typeface="Times New Roman" pitchFamily="18" charset="0"/>
                        </a:rPr>
                        <a:t>млн. руб.</a:t>
                      </a:r>
                    </a:p>
                  </a:txBody>
                  <a:tcPr marL="68580" marR="68580" marT="0" marB="0"/>
                </a:tc>
              </a:tr>
            </a:tbl>
          </a:graphicData>
        </a:graphic>
      </p:graphicFrame>
      <p:sp>
        <p:nvSpPr>
          <p:cNvPr id="3" name="Номер слайда 2"/>
          <p:cNvSpPr>
            <a:spLocks noGrp="1"/>
          </p:cNvSpPr>
          <p:nvPr>
            <p:ph type="sldNum" sz="quarter" idx="12"/>
          </p:nvPr>
        </p:nvSpPr>
        <p:spPr>
          <a:xfrm>
            <a:off x="4754880" y="6407945"/>
            <a:ext cx="396240" cy="365125"/>
          </a:xfrm>
        </p:spPr>
        <p:txBody>
          <a:bodyPr/>
          <a:lstStyle/>
          <a:p>
            <a:fld id="{DCD830A9-5F17-466D-9E40-1E5E06F64CC0}" type="slidenum">
              <a:rPr lang="ru-RU" smtClean="0"/>
              <a:pPr/>
              <a:t>43</a:t>
            </a:fld>
            <a:endParaRPr lang="ru-RU" dirty="0"/>
          </a:p>
        </p:txBody>
      </p:sp>
      <p:sp>
        <p:nvSpPr>
          <p:cNvPr id="5" name="Rectangle 1"/>
          <p:cNvSpPr>
            <a:spLocks noChangeArrowheads="1"/>
          </p:cNvSpPr>
          <p:nvPr/>
        </p:nvSpPr>
        <p:spPr bwMode="auto">
          <a:xfrm>
            <a:off x="272480" y="19363"/>
            <a:ext cx="9283031" cy="1077218"/>
          </a:xfrm>
          <a:prstGeom prst="rect">
            <a:avLst/>
          </a:prstGeom>
          <a:noFill/>
          <a:ln>
            <a:noFill/>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600" b="1" u="none" strike="noStrike" cap="none" normalizeH="0" baseline="0" dirty="0" smtClean="0">
                <a:ln>
                  <a:noFill/>
                </a:ln>
                <a:solidFill>
                  <a:srgbClr val="002060"/>
                </a:solidFill>
                <a:latin typeface="Times New Roman" pitchFamily="18" charset="0"/>
                <a:ea typeface="Times New Roman" pitchFamily="18" charset="0"/>
                <a:cs typeface="Times New Roman" pitchFamily="18" charset="0"/>
              </a:rPr>
              <a:t>Мероприятия муниципальной программы муниципального образования Кавказский район «Организация отдыха, оздоровления и занятости детей и подростков» за 2019 год</a:t>
            </a:r>
            <a:endParaRPr kumimoji="0" lang="ru-RU" sz="1600" b="1" u="none" strike="noStrike" cap="none" normalizeH="0" baseline="0" dirty="0" smtClean="0">
              <a:ln>
                <a:noFill/>
              </a:ln>
              <a:solidFill>
                <a:srgbClr val="002060"/>
              </a:solidFill>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600" b="1" u="none" strike="noStrike" cap="none" normalizeH="0" baseline="0" dirty="0" smtClean="0">
                <a:ln>
                  <a:noFill/>
                </a:ln>
                <a:solidFill>
                  <a:srgbClr val="002060"/>
                </a:solidFill>
                <a:latin typeface="Times New Roman" pitchFamily="18" charset="0"/>
                <a:ea typeface="Times New Roman" pitchFamily="18" charset="0"/>
                <a:cs typeface="Times New Roman" pitchFamily="18" charset="0"/>
              </a:rPr>
              <a:t>Общий объем финансирования муниципальной программы – 4,6 млн. руб.,                                                   из них по мероприятиям:</a:t>
            </a:r>
            <a:endParaRPr kumimoji="0" lang="ru-RU" sz="1600" b="1" u="none" strike="noStrike" cap="none" normalizeH="0" baseline="0" dirty="0" smtClean="0">
              <a:ln>
                <a:noFill/>
              </a:ln>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97054022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3661290134"/>
              </p:ext>
            </p:extLst>
          </p:nvPr>
        </p:nvGraphicFramePr>
        <p:xfrm>
          <a:off x="506506" y="332655"/>
          <a:ext cx="9049005" cy="5904656"/>
        </p:xfrm>
        <a:graphic>
          <a:graphicData uri="http://schemas.openxmlformats.org/drawingml/2006/table">
            <a:tbl>
              <a:tblPr firstRow="1" firstCol="1" bandRow="1">
                <a:tableStyleId>{5940675A-B579-460E-94D1-54222C63F5DA}</a:tableStyleId>
              </a:tblPr>
              <a:tblGrid>
                <a:gridCol w="9049005"/>
              </a:tblGrid>
              <a:tr h="988792">
                <a:tc>
                  <a:txBody>
                    <a:bodyPr/>
                    <a:lstStyle/>
                    <a:p>
                      <a:pPr algn="ctr">
                        <a:lnSpc>
                          <a:spcPct val="100000"/>
                        </a:lnSpc>
                        <a:spcAft>
                          <a:spcPts val="0"/>
                        </a:spcAft>
                      </a:pPr>
                      <a:r>
                        <a:rPr lang="ru-RU" sz="1400" b="1" i="0" dirty="0">
                          <a:solidFill>
                            <a:schemeClr val="tx1"/>
                          </a:solidFill>
                          <a:effectLst/>
                          <a:latin typeface="Times New Roman" pitchFamily="18" charset="0"/>
                          <a:cs typeface="Times New Roman" pitchFamily="18" charset="0"/>
                        </a:rPr>
                        <a:t>Основное мероприятие №</a:t>
                      </a:r>
                      <a:r>
                        <a:rPr lang="ru-RU" sz="1400" b="1" i="0" dirty="0" smtClean="0">
                          <a:solidFill>
                            <a:schemeClr val="tx1"/>
                          </a:solidFill>
                          <a:effectLst/>
                          <a:latin typeface="Times New Roman" pitchFamily="18" charset="0"/>
                          <a:cs typeface="Times New Roman" pitchFamily="18" charset="0"/>
                        </a:rPr>
                        <a:t>4                                                                                                                                                  </a:t>
                      </a:r>
                      <a:r>
                        <a:rPr lang="ru-RU" sz="1400" b="1" i="0" dirty="0">
                          <a:solidFill>
                            <a:schemeClr val="tx1"/>
                          </a:solidFill>
                          <a:effectLst/>
                          <a:latin typeface="Times New Roman" pitchFamily="18" charset="0"/>
                          <a:cs typeface="Times New Roman" pitchFamily="18" charset="0"/>
                        </a:rPr>
                        <a:t>«Организация </a:t>
                      </a:r>
                      <a:r>
                        <a:rPr lang="ru-RU" sz="1400" b="1" i="0" dirty="0" err="1">
                          <a:solidFill>
                            <a:schemeClr val="tx1"/>
                          </a:solidFill>
                          <a:effectLst/>
                          <a:latin typeface="Times New Roman" pitchFamily="18" charset="0"/>
                          <a:cs typeface="Times New Roman" pitchFamily="18" charset="0"/>
                        </a:rPr>
                        <a:t>малозатратных</a:t>
                      </a:r>
                      <a:r>
                        <a:rPr lang="ru-RU" sz="1400" b="1" i="0" dirty="0">
                          <a:solidFill>
                            <a:schemeClr val="tx1"/>
                          </a:solidFill>
                          <a:effectLst/>
                          <a:latin typeface="Times New Roman" pitchFamily="18" charset="0"/>
                          <a:cs typeface="Times New Roman" pitchFamily="18" charset="0"/>
                        </a:rPr>
                        <a:t> форм отдыха:  туристических слётов, палаточных лагерей,  многодневных и однодневных походов, многодневных и однодневных  экспедиций,  участие в соревнованиях, конкурсах и мероприятиях туристско-краеведческой направленности (круглогодично</a:t>
                      </a:r>
                      <a:r>
                        <a:rPr lang="ru-RU" sz="1400" b="1" i="0" dirty="0" smtClean="0">
                          <a:solidFill>
                            <a:schemeClr val="tx1"/>
                          </a:solidFill>
                          <a:effectLst/>
                          <a:latin typeface="Times New Roman" pitchFamily="18" charset="0"/>
                          <a:cs typeface="Times New Roman" pitchFamily="18" charset="0"/>
                        </a:rPr>
                        <a:t>)»   </a:t>
                      </a:r>
                      <a:r>
                        <a:rPr lang="ru-RU" sz="1400" b="1" i="0" dirty="0">
                          <a:solidFill>
                            <a:schemeClr val="tx1"/>
                          </a:solidFill>
                          <a:effectLst/>
                          <a:latin typeface="Times New Roman" pitchFamily="18" charset="0"/>
                          <a:cs typeface="Times New Roman" pitchFamily="18" charset="0"/>
                        </a:rPr>
                        <a:t>- </a:t>
                      </a:r>
                      <a:r>
                        <a:rPr lang="ru-RU" sz="1400" b="1" i="0" dirty="0" smtClean="0">
                          <a:solidFill>
                            <a:schemeClr val="tx1"/>
                          </a:solidFill>
                          <a:effectLst/>
                          <a:latin typeface="Times New Roman" pitchFamily="18" charset="0"/>
                          <a:cs typeface="Times New Roman" pitchFamily="18" charset="0"/>
                        </a:rPr>
                        <a:t>1,2 млн</a:t>
                      </a:r>
                      <a:r>
                        <a:rPr lang="ru-RU" sz="1400" b="1" i="0" dirty="0">
                          <a:solidFill>
                            <a:schemeClr val="tx1"/>
                          </a:solidFill>
                          <a:effectLst/>
                          <a:latin typeface="Times New Roman" pitchFamily="18" charset="0"/>
                          <a:cs typeface="Times New Roman" pitchFamily="18" charset="0"/>
                        </a:rPr>
                        <a:t>. руб.</a:t>
                      </a:r>
                      <a:endParaRPr lang="ru-RU" sz="1400" b="1" i="0" dirty="0">
                        <a:solidFill>
                          <a:schemeClr val="tx1"/>
                        </a:solidFill>
                        <a:effectLst/>
                        <a:latin typeface="Times New Roman" pitchFamily="18" charset="0"/>
                        <a:ea typeface="Times New Roman"/>
                        <a:cs typeface="Times New Roman" pitchFamily="18" charset="0"/>
                      </a:endParaRPr>
                    </a:p>
                  </a:txBody>
                  <a:tcPr marL="61990" marR="61990" marT="0" marB="0" anchor="ctr"/>
                </a:tc>
              </a:tr>
              <a:tr h="1483189">
                <a:tc>
                  <a:txBody>
                    <a:bodyPr/>
                    <a:lstStyle/>
                    <a:p>
                      <a:pPr marL="355600" lvl="0" indent="-355600" algn="just">
                        <a:lnSpc>
                          <a:spcPct val="100000"/>
                        </a:lnSpc>
                        <a:spcAft>
                          <a:spcPts val="0"/>
                        </a:spcAft>
                        <a:buClr>
                          <a:srgbClr val="C00000"/>
                        </a:buClr>
                        <a:buSzPts val="1200"/>
                        <a:buFont typeface="Wingdings" pitchFamily="2" charset="2"/>
                        <a:buChar char="Ø"/>
                      </a:pPr>
                      <a:r>
                        <a:rPr lang="ru-RU" sz="1400" i="0" dirty="0" smtClean="0">
                          <a:solidFill>
                            <a:schemeClr val="tx1"/>
                          </a:solidFill>
                          <a:effectLst/>
                          <a:latin typeface="Times New Roman" pitchFamily="18" charset="0"/>
                          <a:cs typeface="Times New Roman" pitchFamily="18" charset="0"/>
                        </a:rPr>
                        <a:t>Приобретение </a:t>
                      </a:r>
                      <a:r>
                        <a:rPr lang="ru-RU" sz="1400" i="0" dirty="0">
                          <a:solidFill>
                            <a:schemeClr val="tx1"/>
                          </a:solidFill>
                          <a:effectLst/>
                          <a:latin typeface="Times New Roman" pitchFamily="18" charset="0"/>
                          <a:cs typeface="Times New Roman" pitchFamily="18" charset="0"/>
                        </a:rPr>
                        <a:t>набора продуктов питания для участия в </a:t>
                      </a:r>
                      <a:r>
                        <a:rPr lang="ru-RU" sz="1400" i="0" dirty="0" smtClean="0">
                          <a:solidFill>
                            <a:schemeClr val="tx1"/>
                          </a:solidFill>
                          <a:effectLst/>
                          <a:latin typeface="Times New Roman" pitchFamily="18" charset="0"/>
                          <a:cs typeface="Times New Roman" pitchFamily="18" charset="0"/>
                        </a:rPr>
                        <a:t>туристических </a:t>
                      </a:r>
                      <a:r>
                        <a:rPr lang="ru-RU" sz="1400" i="0" dirty="0">
                          <a:solidFill>
                            <a:schemeClr val="tx1"/>
                          </a:solidFill>
                          <a:effectLst/>
                          <a:latin typeface="Times New Roman" pitchFamily="18" charset="0"/>
                          <a:cs typeface="Times New Roman" pitchFamily="18" charset="0"/>
                        </a:rPr>
                        <a:t>слетах, палаточных лагерях мероприятиях туристско – краеведческой направленности» (круглогодично), оплата аренды автотранспортных средств сторонним поставщикам за организацию доставки детей  к местам отдыха и обратно, к местам проведения  массовых мероприятий, приобретение билетов (круглогодично),  услуги аквапарка, оплата ГСМ, </a:t>
                      </a:r>
                      <a:r>
                        <a:rPr lang="ru-RU" sz="1400" i="0" dirty="0" smtClean="0">
                          <a:solidFill>
                            <a:schemeClr val="tx1"/>
                          </a:solidFill>
                          <a:effectLst/>
                          <a:latin typeface="Times New Roman" pitchFamily="18" charset="0"/>
                          <a:cs typeface="Times New Roman" pitchFamily="18" charset="0"/>
                        </a:rPr>
                        <a:t> оплата транспортных услуг по доставке детей к месту отдыха и обратно,  </a:t>
                      </a:r>
                      <a:r>
                        <a:rPr lang="ru-RU" sz="1400" i="0" dirty="0">
                          <a:solidFill>
                            <a:schemeClr val="tx1"/>
                          </a:solidFill>
                          <a:effectLst/>
                          <a:latin typeface="Times New Roman" pitchFamily="18" charset="0"/>
                          <a:cs typeface="Times New Roman" pitchFamily="18" charset="0"/>
                        </a:rPr>
                        <a:t>приобретение грамот, кубков, призов победителей  спортивных </a:t>
                      </a:r>
                      <a:r>
                        <a:rPr lang="ru-RU" sz="1400" i="0" dirty="0" smtClean="0">
                          <a:solidFill>
                            <a:schemeClr val="tx1"/>
                          </a:solidFill>
                          <a:effectLst/>
                          <a:latin typeface="Times New Roman" pitchFamily="18" charset="0"/>
                          <a:cs typeface="Times New Roman" pitchFamily="18" charset="0"/>
                        </a:rPr>
                        <a:t>соревнований </a:t>
                      </a:r>
                      <a:r>
                        <a:rPr lang="ru-RU" sz="1400" i="0" dirty="0">
                          <a:solidFill>
                            <a:schemeClr val="tx1"/>
                          </a:solidFill>
                          <a:effectLst/>
                          <a:latin typeface="Times New Roman" pitchFamily="18" charset="0"/>
                          <a:cs typeface="Times New Roman" pitchFamily="18" charset="0"/>
                        </a:rPr>
                        <a:t>– </a:t>
                      </a:r>
                      <a:r>
                        <a:rPr lang="ru-RU" sz="1400" i="0" dirty="0" smtClean="0">
                          <a:solidFill>
                            <a:schemeClr val="tx1"/>
                          </a:solidFill>
                          <a:effectLst/>
                          <a:latin typeface="Times New Roman" pitchFamily="18" charset="0"/>
                          <a:cs typeface="Times New Roman" pitchFamily="18" charset="0"/>
                        </a:rPr>
                        <a:t>1,2 </a:t>
                      </a:r>
                      <a:r>
                        <a:rPr lang="ru-RU" sz="1400" i="0" dirty="0">
                          <a:solidFill>
                            <a:schemeClr val="tx1"/>
                          </a:solidFill>
                          <a:effectLst/>
                          <a:latin typeface="Times New Roman" pitchFamily="18" charset="0"/>
                          <a:cs typeface="Times New Roman" pitchFamily="18" charset="0"/>
                        </a:rPr>
                        <a:t>млн. руб.</a:t>
                      </a:r>
                      <a:endParaRPr lang="ru-RU" sz="1400" i="0" dirty="0">
                        <a:solidFill>
                          <a:schemeClr val="tx1"/>
                        </a:solidFill>
                        <a:effectLst/>
                        <a:latin typeface="Times New Roman" pitchFamily="18" charset="0"/>
                        <a:ea typeface="Times New Roman"/>
                        <a:cs typeface="Times New Roman" pitchFamily="18" charset="0"/>
                      </a:endParaRPr>
                    </a:p>
                  </a:txBody>
                  <a:tcPr marL="51438" marR="51438" marT="0" marB="0" anchor="ctr"/>
                </a:tc>
              </a:tr>
              <a:tr h="545823">
                <a:tc>
                  <a:txBody>
                    <a:bodyPr/>
                    <a:lstStyle/>
                    <a:p>
                      <a:pPr algn="ctr">
                        <a:lnSpc>
                          <a:spcPct val="115000"/>
                        </a:lnSpc>
                        <a:spcAft>
                          <a:spcPts val="0"/>
                        </a:spcAft>
                      </a:pPr>
                      <a:r>
                        <a:rPr lang="ru-RU" sz="1400" b="1" i="0" dirty="0">
                          <a:solidFill>
                            <a:schemeClr val="tx1"/>
                          </a:solidFill>
                          <a:effectLst/>
                          <a:latin typeface="Times New Roman" pitchFamily="18" charset="0"/>
                          <a:ea typeface="Times New Roman"/>
                          <a:cs typeface="Times New Roman" pitchFamily="18" charset="0"/>
                        </a:rPr>
                        <a:t>Основное мероприятие № </a:t>
                      </a:r>
                      <a:r>
                        <a:rPr lang="ru-RU" sz="1400" b="1" i="0" dirty="0" smtClean="0">
                          <a:solidFill>
                            <a:schemeClr val="tx1"/>
                          </a:solidFill>
                          <a:effectLst/>
                          <a:latin typeface="Times New Roman" pitchFamily="18" charset="0"/>
                          <a:ea typeface="Times New Roman"/>
                          <a:cs typeface="Times New Roman" pitchFamily="18" charset="0"/>
                        </a:rPr>
                        <a:t>5                                                                                                                                                  </a:t>
                      </a:r>
                      <a:r>
                        <a:rPr lang="ru-RU" sz="1400" b="1" i="0" dirty="0">
                          <a:solidFill>
                            <a:schemeClr val="tx1"/>
                          </a:solidFill>
                          <a:effectLst/>
                          <a:latin typeface="Times New Roman" pitchFamily="18" charset="0"/>
                          <a:ea typeface="Times New Roman"/>
                          <a:cs typeface="Times New Roman" pitchFamily="18" charset="0"/>
                        </a:rPr>
                        <a:t>«Организация  экскурсий по краю, за пределами края, за пределами РФ» - </a:t>
                      </a:r>
                      <a:r>
                        <a:rPr lang="ru-RU" sz="1400" b="1" i="0" dirty="0" smtClean="0">
                          <a:solidFill>
                            <a:schemeClr val="tx1"/>
                          </a:solidFill>
                          <a:effectLst/>
                          <a:latin typeface="Times New Roman" pitchFamily="18" charset="0"/>
                          <a:ea typeface="Times New Roman"/>
                          <a:cs typeface="Times New Roman" pitchFamily="18" charset="0"/>
                        </a:rPr>
                        <a:t>0,1 </a:t>
                      </a:r>
                      <a:r>
                        <a:rPr lang="ru-RU" sz="1400" b="1" i="0" dirty="0">
                          <a:solidFill>
                            <a:schemeClr val="tx1"/>
                          </a:solidFill>
                          <a:effectLst/>
                          <a:latin typeface="Times New Roman" pitchFamily="18" charset="0"/>
                          <a:ea typeface="Times New Roman"/>
                          <a:cs typeface="Times New Roman" pitchFamily="18" charset="0"/>
                        </a:rPr>
                        <a:t>млн. руб.</a:t>
                      </a:r>
                    </a:p>
                  </a:txBody>
                  <a:tcPr marL="68580" marR="68580" marT="0" marB="0"/>
                </a:tc>
              </a:tr>
              <a:tr h="545823">
                <a:tc>
                  <a:txBody>
                    <a:bodyPr/>
                    <a:lstStyle/>
                    <a:p>
                      <a:pPr marL="342900" lvl="0" indent="-342900" algn="just">
                        <a:lnSpc>
                          <a:spcPct val="115000"/>
                        </a:lnSpc>
                        <a:spcAft>
                          <a:spcPts val="0"/>
                        </a:spcAft>
                        <a:buClr>
                          <a:srgbClr val="C00000"/>
                        </a:buClr>
                        <a:buSzPts val="1200"/>
                        <a:buFont typeface="Wingdings" pitchFamily="2" charset="2"/>
                        <a:buChar char="Ø"/>
                      </a:pPr>
                      <a:r>
                        <a:rPr lang="ru-RU" sz="1400" i="0" baseline="0" dirty="0" smtClean="0">
                          <a:solidFill>
                            <a:schemeClr val="tx1"/>
                          </a:solidFill>
                          <a:effectLst/>
                          <a:latin typeface="Times New Roman" pitchFamily="18" charset="0"/>
                          <a:ea typeface="Times New Roman"/>
                          <a:cs typeface="Times New Roman" pitchFamily="18" charset="0"/>
                        </a:rPr>
                        <a:t> </a:t>
                      </a:r>
                      <a:r>
                        <a:rPr lang="ru-RU" sz="1400" i="0" dirty="0" smtClean="0">
                          <a:solidFill>
                            <a:schemeClr val="tx1"/>
                          </a:solidFill>
                          <a:effectLst/>
                          <a:latin typeface="Times New Roman" pitchFamily="18" charset="0"/>
                          <a:ea typeface="Times New Roman"/>
                          <a:cs typeface="Times New Roman" pitchFamily="18" charset="0"/>
                        </a:rPr>
                        <a:t>«Приобретение транспортных билетов, оплата ГСМ, оплата питания и проживания организованных групп  детей  - 0,1 </a:t>
                      </a:r>
                      <a:r>
                        <a:rPr lang="ru-RU" sz="1400" i="0" dirty="0">
                          <a:solidFill>
                            <a:schemeClr val="tx1"/>
                          </a:solidFill>
                          <a:effectLst/>
                          <a:latin typeface="Times New Roman" pitchFamily="18" charset="0"/>
                          <a:ea typeface="Times New Roman"/>
                          <a:cs typeface="Times New Roman" pitchFamily="18" charset="0"/>
                        </a:rPr>
                        <a:t>млн. руб.</a:t>
                      </a:r>
                    </a:p>
                  </a:txBody>
                  <a:tcPr marL="68580" marR="68580" marT="0" marB="0"/>
                </a:tc>
              </a:tr>
              <a:tr h="545823">
                <a:tc>
                  <a:txBody>
                    <a:bodyPr/>
                    <a:lstStyle/>
                    <a:p>
                      <a:pPr algn="ctr">
                        <a:lnSpc>
                          <a:spcPct val="115000"/>
                        </a:lnSpc>
                        <a:spcAft>
                          <a:spcPts val="0"/>
                        </a:spcAft>
                      </a:pPr>
                      <a:r>
                        <a:rPr lang="ru-RU" sz="1400" b="1" i="0" dirty="0">
                          <a:solidFill>
                            <a:schemeClr val="tx1"/>
                          </a:solidFill>
                          <a:effectLst/>
                          <a:latin typeface="Times New Roman" pitchFamily="18" charset="0"/>
                          <a:ea typeface="Times New Roman"/>
                          <a:cs typeface="Times New Roman" pitchFamily="18" charset="0"/>
                        </a:rPr>
                        <a:t>Основное мероприятие № </a:t>
                      </a:r>
                      <a:r>
                        <a:rPr lang="ru-RU" sz="1400" b="1" i="0" dirty="0" smtClean="0">
                          <a:solidFill>
                            <a:schemeClr val="tx1"/>
                          </a:solidFill>
                          <a:effectLst/>
                          <a:latin typeface="Times New Roman" pitchFamily="18" charset="0"/>
                          <a:ea typeface="Times New Roman"/>
                          <a:cs typeface="Times New Roman" pitchFamily="18" charset="0"/>
                        </a:rPr>
                        <a:t>6                                                                                                                                                         </a:t>
                      </a:r>
                      <a:r>
                        <a:rPr lang="ru-RU" sz="1400" b="1" i="0" dirty="0">
                          <a:solidFill>
                            <a:schemeClr val="tx1"/>
                          </a:solidFill>
                          <a:effectLst/>
                          <a:latin typeface="Times New Roman" pitchFamily="18" charset="0"/>
                          <a:ea typeface="Times New Roman"/>
                          <a:cs typeface="Times New Roman" pitchFamily="18" charset="0"/>
                        </a:rPr>
                        <a:t>«Работа дневных тематических площадок   и  вечерних спортивных площадок» - </a:t>
                      </a:r>
                      <a:r>
                        <a:rPr lang="ru-RU" sz="1400" b="1" i="0" dirty="0" smtClean="0">
                          <a:solidFill>
                            <a:schemeClr val="tx1"/>
                          </a:solidFill>
                          <a:effectLst/>
                          <a:latin typeface="Times New Roman" pitchFamily="18" charset="0"/>
                          <a:ea typeface="Times New Roman"/>
                          <a:cs typeface="Times New Roman" pitchFamily="18" charset="0"/>
                        </a:rPr>
                        <a:t>0,01 </a:t>
                      </a:r>
                      <a:r>
                        <a:rPr lang="ru-RU" sz="1400" b="1" i="0" dirty="0">
                          <a:solidFill>
                            <a:schemeClr val="tx1"/>
                          </a:solidFill>
                          <a:effectLst/>
                          <a:latin typeface="Times New Roman" pitchFamily="18" charset="0"/>
                          <a:ea typeface="Times New Roman"/>
                          <a:cs typeface="Times New Roman" pitchFamily="18" charset="0"/>
                        </a:rPr>
                        <a:t>млн. руб.</a:t>
                      </a:r>
                    </a:p>
                  </a:txBody>
                  <a:tcPr marL="68580" marR="68580" marT="0" marB="0"/>
                </a:tc>
              </a:tr>
              <a:tr h="547187">
                <a:tc>
                  <a:txBody>
                    <a:bodyPr/>
                    <a:lstStyle/>
                    <a:p>
                      <a:pPr marL="342900" lvl="0" indent="-342900" algn="just">
                        <a:lnSpc>
                          <a:spcPct val="115000"/>
                        </a:lnSpc>
                        <a:spcAft>
                          <a:spcPts val="0"/>
                        </a:spcAft>
                        <a:buClr>
                          <a:srgbClr val="C00000"/>
                        </a:buClr>
                        <a:buSzPts val="1200"/>
                        <a:buFont typeface="Wingdings" pitchFamily="2" charset="2"/>
                        <a:buChar char="Ø"/>
                      </a:pPr>
                      <a:r>
                        <a:rPr lang="ru-RU" sz="1400" b="0" i="0" dirty="0" smtClean="0">
                          <a:solidFill>
                            <a:schemeClr val="tx1"/>
                          </a:solidFill>
                          <a:effectLst/>
                          <a:latin typeface="Times New Roman" pitchFamily="18" charset="0"/>
                          <a:ea typeface="Times New Roman"/>
                          <a:cs typeface="Times New Roman" pitchFamily="18" charset="0"/>
                        </a:rPr>
                        <a:t> Приобретение </a:t>
                      </a:r>
                      <a:r>
                        <a:rPr lang="ru-RU" sz="1400" b="0" i="0" dirty="0">
                          <a:solidFill>
                            <a:schemeClr val="tx1"/>
                          </a:solidFill>
                          <a:effectLst/>
                          <a:latin typeface="Times New Roman" pitchFamily="18" charset="0"/>
                          <a:ea typeface="Times New Roman"/>
                          <a:cs typeface="Times New Roman" pitchFamily="18" charset="0"/>
                        </a:rPr>
                        <a:t>грамот, кубков, призов для </a:t>
                      </a:r>
                      <a:r>
                        <a:rPr lang="ru-RU" sz="1400" b="0" i="0" dirty="0" smtClean="0">
                          <a:solidFill>
                            <a:schemeClr val="tx1"/>
                          </a:solidFill>
                          <a:effectLst/>
                          <a:latin typeface="Times New Roman" pitchFamily="18" charset="0"/>
                          <a:ea typeface="Times New Roman"/>
                          <a:cs typeface="Times New Roman" pitchFamily="18" charset="0"/>
                        </a:rPr>
                        <a:t>проведения </a:t>
                      </a:r>
                      <a:r>
                        <a:rPr lang="ru-RU" sz="1400" b="0" i="0" dirty="0">
                          <a:solidFill>
                            <a:schemeClr val="tx1"/>
                          </a:solidFill>
                          <a:effectLst/>
                          <a:latin typeface="Times New Roman" pitchFamily="18" charset="0"/>
                          <a:ea typeface="Times New Roman"/>
                          <a:cs typeface="Times New Roman" pitchFamily="18" charset="0"/>
                        </a:rPr>
                        <a:t>культурно-массовых мероприятий в период организации досуговой занятости </a:t>
                      </a:r>
                      <a:r>
                        <a:rPr lang="ru-RU" sz="1400" b="0" i="0" dirty="0" smtClean="0">
                          <a:solidFill>
                            <a:schemeClr val="tx1"/>
                          </a:solidFill>
                          <a:effectLst/>
                          <a:latin typeface="Times New Roman" pitchFamily="18" charset="0"/>
                          <a:ea typeface="Times New Roman"/>
                          <a:cs typeface="Times New Roman" pitchFamily="18" charset="0"/>
                        </a:rPr>
                        <a:t>детей </a:t>
                      </a:r>
                      <a:r>
                        <a:rPr lang="ru-RU" sz="1400" b="0" i="0" dirty="0">
                          <a:solidFill>
                            <a:schemeClr val="tx1"/>
                          </a:solidFill>
                          <a:effectLst/>
                          <a:latin typeface="Times New Roman" pitchFamily="18" charset="0"/>
                          <a:ea typeface="Times New Roman"/>
                          <a:cs typeface="Times New Roman" pitchFamily="18" charset="0"/>
                        </a:rPr>
                        <a:t>(круглогодично) – </a:t>
                      </a:r>
                      <a:r>
                        <a:rPr lang="ru-RU" sz="1400" b="0" i="0" dirty="0" smtClean="0">
                          <a:solidFill>
                            <a:schemeClr val="tx1"/>
                          </a:solidFill>
                          <a:effectLst/>
                          <a:latin typeface="Times New Roman" pitchFamily="18" charset="0"/>
                          <a:ea typeface="Times New Roman"/>
                          <a:cs typeface="Times New Roman" pitchFamily="18" charset="0"/>
                        </a:rPr>
                        <a:t>0,01 </a:t>
                      </a:r>
                      <a:r>
                        <a:rPr lang="ru-RU" sz="1400" b="0" i="0" dirty="0">
                          <a:solidFill>
                            <a:schemeClr val="tx1"/>
                          </a:solidFill>
                          <a:effectLst/>
                          <a:latin typeface="Times New Roman" pitchFamily="18" charset="0"/>
                          <a:ea typeface="Times New Roman"/>
                          <a:cs typeface="Times New Roman" pitchFamily="18" charset="0"/>
                        </a:rPr>
                        <a:t>млн. руб.</a:t>
                      </a:r>
                    </a:p>
                  </a:txBody>
                  <a:tcPr marL="68580" marR="68580" marT="0" marB="0"/>
                </a:tc>
              </a:tr>
              <a:tr h="988792">
                <a:tc>
                  <a:txBody>
                    <a:bodyPr/>
                    <a:lstStyle/>
                    <a:p>
                      <a:pPr algn="ctr">
                        <a:lnSpc>
                          <a:spcPct val="100000"/>
                        </a:lnSpc>
                        <a:spcAft>
                          <a:spcPts val="0"/>
                        </a:spcAft>
                      </a:pPr>
                      <a:r>
                        <a:rPr lang="ru-RU" sz="1400" b="1" i="0" dirty="0">
                          <a:solidFill>
                            <a:schemeClr val="tx1"/>
                          </a:solidFill>
                          <a:effectLst/>
                          <a:latin typeface="Times New Roman" pitchFamily="18" charset="0"/>
                          <a:cs typeface="Times New Roman" pitchFamily="18" charset="0"/>
                        </a:rPr>
                        <a:t>Основное мероприятие № 7 </a:t>
                      </a:r>
                      <a:r>
                        <a:rPr lang="ru-RU" sz="1400" b="1" i="0" dirty="0" smtClean="0">
                          <a:solidFill>
                            <a:schemeClr val="tx1"/>
                          </a:solidFill>
                          <a:effectLst/>
                          <a:latin typeface="Times New Roman" pitchFamily="18" charset="0"/>
                          <a:cs typeface="Times New Roman" pitchFamily="18" charset="0"/>
                        </a:rPr>
                        <a:t>                                                                                                                                             «Оздоровление под-ростков в возрасте от 14 до 17 лет в профильных сменах, проводимых министерством образования, науки и молодежной политики Краснодарского края, подведомственными учреждениями министерства образования, науки и молодежной политики Краснодарского края</a:t>
                      </a:r>
                      <a:r>
                        <a:rPr lang="ru-RU" sz="1400" b="1" i="0" baseline="0" dirty="0" smtClean="0">
                          <a:solidFill>
                            <a:schemeClr val="tx1"/>
                          </a:solidFill>
                          <a:effectLst/>
                          <a:latin typeface="Times New Roman" pitchFamily="18" charset="0"/>
                          <a:cs typeface="Times New Roman" pitchFamily="18" charset="0"/>
                        </a:rPr>
                        <a:t>»  0,1 млн. руб.</a:t>
                      </a:r>
                      <a:endParaRPr lang="ru-RU" sz="1400" b="1" i="0" dirty="0">
                        <a:solidFill>
                          <a:schemeClr val="tx1"/>
                        </a:solidFill>
                        <a:effectLst/>
                        <a:latin typeface="Times New Roman" pitchFamily="18" charset="0"/>
                        <a:ea typeface="Times New Roman"/>
                        <a:cs typeface="Times New Roman" pitchFamily="18" charset="0"/>
                      </a:endParaRPr>
                    </a:p>
                  </a:txBody>
                  <a:tcPr marL="51438" marR="51438" marT="0" marB="0" anchor="ctr"/>
                </a:tc>
              </a:tr>
              <a:tr h="259227">
                <a:tc>
                  <a:txBody>
                    <a:bodyPr/>
                    <a:lstStyle/>
                    <a:p>
                      <a:pPr marL="0" lvl="0" indent="15875" algn="just">
                        <a:lnSpc>
                          <a:spcPct val="100000"/>
                        </a:lnSpc>
                        <a:spcAft>
                          <a:spcPts val="0"/>
                        </a:spcAft>
                        <a:buClr>
                          <a:srgbClr val="C00000"/>
                        </a:buClr>
                        <a:buSzPts val="1200"/>
                        <a:buFont typeface="Wingdings" pitchFamily="2" charset="2"/>
                        <a:buChar char="Ø"/>
                      </a:pPr>
                      <a:r>
                        <a:rPr lang="ru-RU" sz="1400" i="0" dirty="0" smtClean="0">
                          <a:solidFill>
                            <a:schemeClr val="tx1"/>
                          </a:solidFill>
                          <a:effectLst/>
                          <a:latin typeface="Times New Roman" pitchFamily="18" charset="0"/>
                          <a:cs typeface="Times New Roman" pitchFamily="18" charset="0"/>
                        </a:rPr>
                        <a:t> </a:t>
                      </a:r>
                      <a:r>
                        <a:rPr lang="ru-RU" sz="1400" i="0" baseline="0" dirty="0" smtClean="0">
                          <a:solidFill>
                            <a:schemeClr val="tx1"/>
                          </a:solidFill>
                          <a:effectLst/>
                          <a:latin typeface="Times New Roman" pitchFamily="18" charset="0"/>
                          <a:cs typeface="Times New Roman" pitchFamily="18" charset="0"/>
                        </a:rPr>
                        <a:t>   </a:t>
                      </a:r>
                      <a:r>
                        <a:rPr lang="ru-RU" sz="1400" i="0" dirty="0" smtClean="0">
                          <a:solidFill>
                            <a:schemeClr val="tx1"/>
                          </a:solidFill>
                          <a:effectLst/>
                          <a:latin typeface="Times New Roman" pitchFamily="18" charset="0"/>
                          <a:cs typeface="Times New Roman" pitchFamily="18" charset="0"/>
                        </a:rPr>
                        <a:t>Приобретение </a:t>
                      </a:r>
                      <a:r>
                        <a:rPr lang="ru-RU" sz="1400" i="0" dirty="0">
                          <a:solidFill>
                            <a:schemeClr val="tx1"/>
                          </a:solidFill>
                          <a:effectLst/>
                          <a:latin typeface="Times New Roman" pitchFamily="18" charset="0"/>
                          <a:cs typeface="Times New Roman" pitchFamily="18" charset="0"/>
                        </a:rPr>
                        <a:t>транспортной услуги для доставки подростков в профильные смены </a:t>
                      </a:r>
                      <a:r>
                        <a:rPr lang="ru-RU" sz="1400" i="0" dirty="0" smtClean="0">
                          <a:solidFill>
                            <a:schemeClr val="tx1"/>
                          </a:solidFill>
                          <a:effectLst/>
                          <a:latin typeface="Times New Roman" pitchFamily="18" charset="0"/>
                          <a:cs typeface="Times New Roman" pitchFamily="18" charset="0"/>
                        </a:rPr>
                        <a:t>- 0,1 </a:t>
                      </a:r>
                      <a:r>
                        <a:rPr lang="ru-RU" sz="1400" i="0" dirty="0">
                          <a:solidFill>
                            <a:schemeClr val="tx1"/>
                          </a:solidFill>
                          <a:effectLst/>
                          <a:latin typeface="Times New Roman" pitchFamily="18" charset="0"/>
                          <a:cs typeface="Times New Roman" pitchFamily="18" charset="0"/>
                        </a:rPr>
                        <a:t>млн. руб.</a:t>
                      </a:r>
                      <a:endParaRPr lang="ru-RU" sz="1400" i="0" dirty="0">
                        <a:solidFill>
                          <a:schemeClr val="tx1"/>
                        </a:solidFill>
                        <a:effectLst/>
                        <a:latin typeface="Times New Roman" pitchFamily="18" charset="0"/>
                        <a:ea typeface="Times New Roman"/>
                        <a:cs typeface="Times New Roman" pitchFamily="18" charset="0"/>
                      </a:endParaRPr>
                    </a:p>
                  </a:txBody>
                  <a:tcPr marL="51438" marR="51438" marT="0" marB="0" anchor="ctr"/>
                </a:tc>
              </a:tr>
            </a:tbl>
          </a:graphicData>
        </a:graphic>
      </p:graphicFrame>
      <p:sp>
        <p:nvSpPr>
          <p:cNvPr id="3" name="Номер слайда 2"/>
          <p:cNvSpPr>
            <a:spLocks noGrp="1"/>
          </p:cNvSpPr>
          <p:nvPr>
            <p:ph type="sldNum" sz="quarter" idx="12"/>
          </p:nvPr>
        </p:nvSpPr>
        <p:spPr>
          <a:xfrm>
            <a:off x="4754880" y="6407945"/>
            <a:ext cx="396240" cy="365125"/>
          </a:xfrm>
        </p:spPr>
        <p:txBody>
          <a:bodyPr/>
          <a:lstStyle/>
          <a:p>
            <a:fld id="{DCD830A9-5F17-466D-9E40-1E5E06F64CC0}" type="slidenum">
              <a:rPr lang="ru-RU" smtClean="0"/>
              <a:pPr/>
              <a:t>44</a:t>
            </a:fld>
            <a:endParaRPr lang="ru-RU" dirty="0"/>
          </a:p>
        </p:txBody>
      </p:sp>
    </p:spTree>
    <p:extLst>
      <p:ext uri="{BB962C8B-B14F-4D97-AF65-F5344CB8AC3E}">
        <p14:creationId xmlns:p14="http://schemas.microsoft.com/office/powerpoint/2010/main" val="301585211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1552605257"/>
              </p:ext>
            </p:extLst>
          </p:nvPr>
        </p:nvGraphicFramePr>
        <p:xfrm>
          <a:off x="584514" y="1191370"/>
          <a:ext cx="8814980" cy="5189958"/>
        </p:xfrm>
        <a:graphic>
          <a:graphicData uri="http://schemas.openxmlformats.org/drawingml/2006/table">
            <a:tbl>
              <a:tblPr firstRow="1" firstCol="1" bandRow="1">
                <a:tableStyleId>{5940675A-B579-460E-94D1-54222C63F5DA}</a:tableStyleId>
              </a:tblPr>
              <a:tblGrid>
                <a:gridCol w="6750735"/>
                <a:gridCol w="825930"/>
                <a:gridCol w="1238315"/>
              </a:tblGrid>
              <a:tr h="806369">
                <a:tc>
                  <a:txBody>
                    <a:bodyPr/>
                    <a:lstStyle/>
                    <a:p>
                      <a:pPr algn="ctr">
                        <a:lnSpc>
                          <a:spcPct val="115000"/>
                        </a:lnSpc>
                        <a:spcAft>
                          <a:spcPts val="0"/>
                        </a:spcAft>
                      </a:pPr>
                      <a:r>
                        <a:rPr lang="ru-RU" sz="1000" dirty="0">
                          <a:effectLst/>
                        </a:rPr>
                        <a:t> Наименование целевого показателя</a:t>
                      </a:r>
                      <a:endParaRPr lang="ru-RU" sz="1000" b="0" dirty="0">
                        <a:solidFill>
                          <a:schemeClr val="accent5">
                            <a:lumMod val="50000"/>
                          </a:schemeClr>
                        </a:solidFill>
                        <a:effectLst/>
                        <a:latin typeface="Times New Roman" pitchFamily="18" charset="0"/>
                        <a:ea typeface="Times New Roman"/>
                        <a:cs typeface="Times New Roman" pitchFamily="18" charset="0"/>
                      </a:endParaRPr>
                    </a:p>
                  </a:txBody>
                  <a:tcPr marL="55853" marR="55853" marT="0" marB="0" anchor="ctr"/>
                </a:tc>
                <a:tc>
                  <a:txBody>
                    <a:bodyPr/>
                    <a:lstStyle/>
                    <a:p>
                      <a:pPr algn="ctr">
                        <a:lnSpc>
                          <a:spcPct val="115000"/>
                        </a:lnSpc>
                        <a:spcAft>
                          <a:spcPts val="0"/>
                        </a:spcAft>
                      </a:pPr>
                      <a:r>
                        <a:rPr lang="ru-RU" sz="1000" dirty="0">
                          <a:effectLst/>
                        </a:rPr>
                        <a:t>Единица</a:t>
                      </a:r>
                    </a:p>
                    <a:p>
                      <a:pPr algn="ctr">
                        <a:lnSpc>
                          <a:spcPct val="115000"/>
                        </a:lnSpc>
                        <a:spcAft>
                          <a:spcPts val="0"/>
                        </a:spcAft>
                      </a:pPr>
                      <a:r>
                        <a:rPr lang="ru-RU" sz="1000" dirty="0" smtClean="0">
                          <a:effectLst/>
                        </a:rPr>
                        <a:t>изм.</a:t>
                      </a:r>
                      <a:endParaRPr lang="ru-RU" sz="1000" b="0" dirty="0">
                        <a:solidFill>
                          <a:schemeClr val="accent5">
                            <a:lumMod val="50000"/>
                          </a:schemeClr>
                        </a:solidFill>
                        <a:effectLst/>
                        <a:latin typeface="Times New Roman" pitchFamily="18" charset="0"/>
                        <a:ea typeface="Times New Roman"/>
                        <a:cs typeface="Times New Roman" pitchFamily="18" charset="0"/>
                      </a:endParaRPr>
                    </a:p>
                  </a:txBody>
                  <a:tcPr marL="55853" marR="55853" marT="0" marB="0" anchor="ctr"/>
                </a:tc>
                <a:tc>
                  <a:txBody>
                    <a:bodyPr/>
                    <a:lstStyle/>
                    <a:p>
                      <a:pPr algn="ctr">
                        <a:lnSpc>
                          <a:spcPct val="115000"/>
                        </a:lnSpc>
                        <a:spcAft>
                          <a:spcPts val="0"/>
                        </a:spcAft>
                      </a:pPr>
                      <a:r>
                        <a:rPr lang="ru-RU" sz="1000" dirty="0">
                          <a:effectLst/>
                        </a:rPr>
                        <a:t>Значение  выполненных показателей </a:t>
                      </a:r>
                    </a:p>
                    <a:p>
                      <a:pPr algn="ctr">
                        <a:lnSpc>
                          <a:spcPct val="115000"/>
                        </a:lnSpc>
                        <a:spcAft>
                          <a:spcPts val="0"/>
                        </a:spcAft>
                      </a:pPr>
                      <a:r>
                        <a:rPr lang="ru-RU" sz="1000" dirty="0">
                          <a:effectLst/>
                        </a:rPr>
                        <a:t>за </a:t>
                      </a:r>
                      <a:r>
                        <a:rPr lang="ru-RU" sz="1000" dirty="0" smtClean="0">
                          <a:effectLst/>
                        </a:rPr>
                        <a:t>2019 </a:t>
                      </a:r>
                      <a:r>
                        <a:rPr lang="ru-RU" sz="1000" dirty="0">
                          <a:effectLst/>
                        </a:rPr>
                        <a:t>год</a:t>
                      </a:r>
                      <a:endParaRPr lang="ru-RU" sz="1000" b="0" dirty="0">
                        <a:solidFill>
                          <a:schemeClr val="accent5">
                            <a:lumMod val="50000"/>
                          </a:schemeClr>
                        </a:solidFill>
                        <a:effectLst/>
                        <a:latin typeface="Times New Roman" pitchFamily="18" charset="0"/>
                        <a:ea typeface="Times New Roman"/>
                        <a:cs typeface="Times New Roman" pitchFamily="18" charset="0"/>
                      </a:endParaRPr>
                    </a:p>
                  </a:txBody>
                  <a:tcPr marL="55853" marR="55853" marT="0" marB="0" anchor="ctr"/>
                </a:tc>
              </a:tr>
              <a:tr h="819706">
                <a:tc>
                  <a:txBody>
                    <a:bodyPr/>
                    <a:lstStyle/>
                    <a:p>
                      <a:pPr algn="just">
                        <a:lnSpc>
                          <a:spcPct val="115000"/>
                        </a:lnSpc>
                        <a:spcAft>
                          <a:spcPts val="0"/>
                        </a:spcAft>
                      </a:pPr>
                      <a:r>
                        <a:rPr lang="ru-RU" sz="1150" kern="1200" dirty="0" smtClean="0"/>
                        <a:t>Число детей, отдохнувших в каникулярное время в профильных лагерях, организованных муниципальными образовательными организациями, осуществляющими организацию отдыха и оздоровления обучающихся в каникулярное время с дневным пребыванием с обязательной организацией их питания</a:t>
                      </a:r>
                      <a:endParaRPr lang="ru-RU" sz="1150" b="0" dirty="0">
                        <a:solidFill>
                          <a:schemeClr val="accent5">
                            <a:lumMod val="50000"/>
                          </a:schemeClr>
                        </a:solidFill>
                        <a:effectLst/>
                        <a:latin typeface="Times New Roman" pitchFamily="18" charset="0"/>
                        <a:ea typeface="Times New Roman"/>
                        <a:cs typeface="Times New Roman" pitchFamily="18" charset="0"/>
                      </a:endParaRPr>
                    </a:p>
                  </a:txBody>
                  <a:tcPr marL="55853" marR="55853" marT="0" marB="0" anchor="ctr"/>
                </a:tc>
                <a:tc>
                  <a:txBody>
                    <a:bodyPr/>
                    <a:lstStyle/>
                    <a:p>
                      <a:pPr algn="ctr">
                        <a:lnSpc>
                          <a:spcPct val="115000"/>
                        </a:lnSpc>
                        <a:spcAft>
                          <a:spcPts val="0"/>
                        </a:spcAft>
                      </a:pPr>
                      <a:r>
                        <a:rPr lang="ru-RU" sz="1150" dirty="0">
                          <a:effectLst/>
                        </a:rPr>
                        <a:t>чел.</a:t>
                      </a:r>
                      <a:endParaRPr lang="ru-RU" sz="1150" b="0" dirty="0">
                        <a:solidFill>
                          <a:schemeClr val="accent5">
                            <a:lumMod val="50000"/>
                          </a:schemeClr>
                        </a:solidFill>
                        <a:effectLst/>
                        <a:latin typeface="Times New Roman" pitchFamily="18" charset="0"/>
                        <a:ea typeface="Times New Roman"/>
                        <a:cs typeface="Times New Roman" pitchFamily="18" charset="0"/>
                      </a:endParaRPr>
                    </a:p>
                  </a:txBody>
                  <a:tcPr marL="55853" marR="55853" marT="0" marB="0" anchor="ctr"/>
                </a:tc>
                <a:tc>
                  <a:txBody>
                    <a:bodyPr/>
                    <a:lstStyle/>
                    <a:p>
                      <a:pPr algn="ctr">
                        <a:lnSpc>
                          <a:spcPct val="115000"/>
                        </a:lnSpc>
                        <a:spcAft>
                          <a:spcPts val="0"/>
                        </a:spcAft>
                      </a:pPr>
                      <a:r>
                        <a:rPr lang="ru-RU" sz="1150" dirty="0" smtClean="0">
                          <a:effectLst/>
                        </a:rPr>
                        <a:t>1 550</a:t>
                      </a:r>
                      <a:endParaRPr lang="ru-RU" sz="1150" b="0" dirty="0">
                        <a:solidFill>
                          <a:schemeClr val="accent5">
                            <a:lumMod val="50000"/>
                          </a:schemeClr>
                        </a:solidFill>
                        <a:effectLst/>
                        <a:latin typeface="Times New Roman" pitchFamily="18" charset="0"/>
                        <a:ea typeface="Times New Roman"/>
                        <a:cs typeface="Times New Roman" pitchFamily="18" charset="0"/>
                      </a:endParaRPr>
                    </a:p>
                  </a:txBody>
                  <a:tcPr marL="55853" marR="55853" marT="0" marB="0" anchor="ctr"/>
                </a:tc>
              </a:tr>
              <a:tr h="314537">
                <a:tc>
                  <a:txBody>
                    <a:bodyPr/>
                    <a:lstStyle/>
                    <a:p>
                      <a:pPr algn="just">
                        <a:lnSpc>
                          <a:spcPct val="115000"/>
                        </a:lnSpc>
                        <a:spcAft>
                          <a:spcPts val="0"/>
                        </a:spcAft>
                      </a:pPr>
                      <a:r>
                        <a:rPr lang="ru-RU" sz="1150" dirty="0">
                          <a:effectLst/>
                        </a:rPr>
                        <a:t>Число детей, </a:t>
                      </a:r>
                      <a:r>
                        <a:rPr lang="ru-RU" sz="1150" dirty="0" smtClean="0">
                          <a:effectLst/>
                        </a:rPr>
                        <a:t>посещающих лагеря труда и отдыха</a:t>
                      </a:r>
                      <a:endParaRPr lang="ru-RU" sz="1150" b="0" dirty="0">
                        <a:solidFill>
                          <a:schemeClr val="accent5">
                            <a:lumMod val="50000"/>
                          </a:schemeClr>
                        </a:solidFill>
                        <a:effectLst/>
                        <a:latin typeface="Times New Roman" pitchFamily="18" charset="0"/>
                        <a:ea typeface="Times New Roman"/>
                        <a:cs typeface="Times New Roman" pitchFamily="18" charset="0"/>
                      </a:endParaRPr>
                    </a:p>
                  </a:txBody>
                  <a:tcPr marL="55853" marR="55853" marT="0" marB="0" anchor="ctr"/>
                </a:tc>
                <a:tc>
                  <a:txBody>
                    <a:bodyPr/>
                    <a:lstStyle/>
                    <a:p>
                      <a:pPr algn="ctr">
                        <a:lnSpc>
                          <a:spcPct val="115000"/>
                        </a:lnSpc>
                        <a:spcAft>
                          <a:spcPts val="0"/>
                        </a:spcAft>
                      </a:pPr>
                      <a:r>
                        <a:rPr lang="ru-RU" sz="1150" dirty="0">
                          <a:effectLst/>
                        </a:rPr>
                        <a:t>чел.</a:t>
                      </a:r>
                      <a:endParaRPr lang="ru-RU" sz="1150" b="0" dirty="0">
                        <a:solidFill>
                          <a:schemeClr val="accent5">
                            <a:lumMod val="50000"/>
                          </a:schemeClr>
                        </a:solidFill>
                        <a:effectLst/>
                        <a:latin typeface="Times New Roman" pitchFamily="18" charset="0"/>
                        <a:ea typeface="Times New Roman"/>
                        <a:cs typeface="Times New Roman" pitchFamily="18" charset="0"/>
                      </a:endParaRPr>
                    </a:p>
                  </a:txBody>
                  <a:tcPr marL="55853" marR="55853" marT="0" marB="0" anchor="ctr"/>
                </a:tc>
                <a:tc>
                  <a:txBody>
                    <a:bodyPr/>
                    <a:lstStyle/>
                    <a:p>
                      <a:pPr algn="ctr">
                        <a:lnSpc>
                          <a:spcPct val="115000"/>
                        </a:lnSpc>
                        <a:spcAft>
                          <a:spcPts val="0"/>
                        </a:spcAft>
                      </a:pPr>
                      <a:r>
                        <a:rPr lang="ru-RU" sz="1150" dirty="0" smtClean="0">
                          <a:effectLst/>
                        </a:rPr>
                        <a:t>50</a:t>
                      </a:r>
                      <a:endParaRPr lang="ru-RU" sz="1150" b="0" dirty="0">
                        <a:solidFill>
                          <a:schemeClr val="accent5">
                            <a:lumMod val="50000"/>
                          </a:schemeClr>
                        </a:solidFill>
                        <a:effectLst/>
                        <a:latin typeface="Times New Roman" pitchFamily="18" charset="0"/>
                        <a:ea typeface="Times New Roman"/>
                        <a:cs typeface="Times New Roman" pitchFamily="18" charset="0"/>
                      </a:endParaRPr>
                    </a:p>
                  </a:txBody>
                  <a:tcPr marL="55853" marR="55853" marT="0" marB="0" anchor="ctr"/>
                </a:tc>
              </a:tr>
              <a:tr h="444708">
                <a:tc>
                  <a:txBody>
                    <a:bodyPr/>
                    <a:lstStyle/>
                    <a:p>
                      <a:pPr algn="just">
                        <a:lnSpc>
                          <a:spcPct val="115000"/>
                        </a:lnSpc>
                        <a:spcAft>
                          <a:spcPts val="0"/>
                        </a:spcAft>
                      </a:pPr>
                      <a:r>
                        <a:rPr lang="ru-RU" sz="1150"/>
                        <a:t>Число детей, отдохнувших в профильных сменах на базе оздоровительных учреждений, расположенных на территории Краснодарского края</a:t>
                      </a:r>
                      <a:endParaRPr lang="ru-RU" sz="1150" b="0">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ru-RU" sz="1150" dirty="0"/>
                        <a:t>чел.</a:t>
                      </a:r>
                      <a:endParaRPr lang="ru-RU" sz="1150" b="0" dirty="0">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ru-RU" sz="1150" dirty="0" smtClean="0"/>
                        <a:t>61</a:t>
                      </a:r>
                      <a:endParaRPr lang="ru-RU" sz="1150" b="0" dirty="0">
                        <a:latin typeface="Times New Roman" pitchFamily="18" charset="0"/>
                        <a:ea typeface="Times New Roman"/>
                        <a:cs typeface="Times New Roman" pitchFamily="18" charset="0"/>
                      </a:endParaRPr>
                    </a:p>
                  </a:txBody>
                  <a:tcPr marL="68580" marR="68580" marT="0" marB="0" anchor="ctr"/>
                </a:tc>
              </a:tr>
              <a:tr h="627330">
                <a:tc>
                  <a:txBody>
                    <a:bodyPr/>
                    <a:lstStyle/>
                    <a:p>
                      <a:pPr algn="just">
                        <a:lnSpc>
                          <a:spcPct val="115000"/>
                        </a:lnSpc>
                        <a:spcAft>
                          <a:spcPts val="0"/>
                        </a:spcAft>
                      </a:pPr>
                      <a:r>
                        <a:rPr lang="ru-RU" sz="1150" dirty="0"/>
                        <a:t>Число </a:t>
                      </a:r>
                      <a:r>
                        <a:rPr lang="ru-RU" sz="1150" dirty="0" smtClean="0"/>
                        <a:t>детей-сирот </a:t>
                      </a:r>
                      <a:r>
                        <a:rPr lang="ru-RU" sz="1150" dirty="0"/>
                        <a:t>и детей, оставшихся без попечения родителей, находящихся под опекой (попечительством), в приёмных или патронатных семьях (в том числе кровных детей), доставленных к месту отдыха и обратно</a:t>
                      </a:r>
                      <a:endParaRPr lang="ru-RU" sz="1150" b="0" dirty="0">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ru-RU" sz="1150" dirty="0"/>
                        <a:t>чел.</a:t>
                      </a:r>
                      <a:endParaRPr lang="ru-RU" sz="1150" b="0" dirty="0">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ru-RU" sz="1150" dirty="0" smtClean="0"/>
                        <a:t>37</a:t>
                      </a:r>
                      <a:endParaRPr lang="ru-RU" sz="1150" b="0" dirty="0">
                        <a:latin typeface="Times New Roman" pitchFamily="18" charset="0"/>
                        <a:ea typeface="Times New Roman"/>
                        <a:cs typeface="Times New Roman" pitchFamily="18" charset="0"/>
                      </a:endParaRPr>
                    </a:p>
                  </a:txBody>
                  <a:tcPr marL="68580" marR="68580" marT="0" marB="0" anchor="ctr"/>
                </a:tc>
              </a:tr>
              <a:tr h="240060">
                <a:tc>
                  <a:txBody>
                    <a:bodyPr/>
                    <a:lstStyle/>
                    <a:p>
                      <a:pPr algn="just">
                        <a:lnSpc>
                          <a:spcPct val="115000"/>
                        </a:lnSpc>
                        <a:spcAft>
                          <a:spcPts val="0"/>
                        </a:spcAft>
                      </a:pPr>
                      <a:r>
                        <a:rPr lang="ru-RU" sz="1150" dirty="0"/>
                        <a:t>Число школьников, охваченных малозатратными формами отдыха и оздоровления</a:t>
                      </a:r>
                      <a:endParaRPr lang="ru-RU" sz="1150" b="0" dirty="0">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ru-RU" sz="1150"/>
                        <a:t>чел.</a:t>
                      </a:r>
                      <a:endParaRPr lang="ru-RU" sz="1150" b="0">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ru-RU" sz="1150" dirty="0" smtClean="0"/>
                        <a:t>12 100</a:t>
                      </a:r>
                      <a:endParaRPr lang="ru-RU" sz="1150" b="0" dirty="0">
                        <a:latin typeface="Times New Roman" pitchFamily="18" charset="0"/>
                        <a:ea typeface="Times New Roman"/>
                        <a:cs typeface="Times New Roman" pitchFamily="18" charset="0"/>
                      </a:endParaRPr>
                    </a:p>
                  </a:txBody>
                  <a:tcPr marL="68580" marR="68580" marT="0" marB="0" anchor="ctr"/>
                </a:tc>
              </a:tr>
              <a:tr h="671408">
                <a:tc>
                  <a:txBody>
                    <a:bodyPr/>
                    <a:lstStyle/>
                    <a:p>
                      <a:pPr algn="just">
                        <a:lnSpc>
                          <a:spcPct val="115000"/>
                        </a:lnSpc>
                        <a:spcAft>
                          <a:spcPts val="0"/>
                        </a:spcAft>
                      </a:pPr>
                      <a:r>
                        <a:rPr lang="ru-RU" sz="1150" dirty="0"/>
                        <a:t> Число участников творческих коллективов учреждений культуры, учащихся школ дополнительного образования, воспитанников военно-патриотических клубов, посетивших досуговые и зрелищные, культурно-массовые мероприятия</a:t>
                      </a:r>
                      <a:endParaRPr lang="ru-RU" sz="1150" b="0" dirty="0">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ru-RU" sz="1150"/>
                        <a:t>чел.</a:t>
                      </a:r>
                      <a:endParaRPr lang="ru-RU" sz="1150" b="0">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ru-RU" sz="1150" dirty="0" smtClean="0"/>
                        <a:t>471</a:t>
                      </a:r>
                      <a:endParaRPr lang="ru-RU" sz="1150" b="0" dirty="0">
                        <a:latin typeface="Times New Roman" pitchFamily="18" charset="0"/>
                        <a:ea typeface="Times New Roman"/>
                        <a:cs typeface="Times New Roman" pitchFamily="18" charset="0"/>
                      </a:endParaRPr>
                    </a:p>
                  </a:txBody>
                  <a:tcPr marL="68580" marR="68580" marT="0" marB="0" anchor="ctr"/>
                </a:tc>
              </a:tr>
              <a:tr h="434293">
                <a:tc>
                  <a:txBody>
                    <a:bodyPr/>
                    <a:lstStyle/>
                    <a:p>
                      <a:pPr algn="just">
                        <a:lnSpc>
                          <a:spcPct val="115000"/>
                        </a:lnSpc>
                        <a:spcAft>
                          <a:spcPts val="0"/>
                        </a:spcAft>
                      </a:pPr>
                      <a:r>
                        <a:rPr lang="ru-RU" sz="1150" dirty="0"/>
                        <a:t>Число  </a:t>
                      </a:r>
                      <a:r>
                        <a:rPr lang="ru-RU" sz="1150" dirty="0" smtClean="0"/>
                        <a:t>подростков </a:t>
                      </a:r>
                      <a:r>
                        <a:rPr lang="ru-RU" sz="1150" dirty="0"/>
                        <a:t>в возрасте от 14 до 17 лет, доставленных на оздоровление в профильные смены, проводимых </a:t>
                      </a:r>
                      <a:r>
                        <a:rPr lang="ru-RU" sz="1150" dirty="0" smtClean="0"/>
                        <a:t>министерством образования, науки и молодежной политики Краснодарского </a:t>
                      </a:r>
                      <a:r>
                        <a:rPr lang="ru-RU" sz="1150" dirty="0"/>
                        <a:t>края</a:t>
                      </a:r>
                      <a:endParaRPr lang="ru-RU" sz="1150" b="0" dirty="0">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ru-RU" sz="1150"/>
                        <a:t>чел.</a:t>
                      </a:r>
                      <a:endParaRPr lang="ru-RU" sz="1150" b="0">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ru-RU" sz="1150" dirty="0" smtClean="0"/>
                        <a:t>112</a:t>
                      </a:r>
                      <a:endParaRPr lang="ru-RU" sz="1150" b="0" dirty="0">
                        <a:latin typeface="Times New Roman" pitchFamily="18" charset="0"/>
                        <a:ea typeface="Times New Roman"/>
                        <a:cs typeface="Times New Roman" pitchFamily="18" charset="0"/>
                      </a:endParaRPr>
                    </a:p>
                  </a:txBody>
                  <a:tcPr marL="68580" marR="68580" marT="0" marB="0" anchor="ctr"/>
                </a:tc>
              </a:tr>
              <a:tr h="418220">
                <a:tc>
                  <a:txBody>
                    <a:bodyPr/>
                    <a:lstStyle/>
                    <a:p>
                      <a:pPr algn="just">
                        <a:lnSpc>
                          <a:spcPct val="115000"/>
                        </a:lnSpc>
                        <a:spcAft>
                          <a:spcPts val="0"/>
                        </a:spcAft>
                      </a:pPr>
                      <a:r>
                        <a:rPr lang="ru-RU" sz="1150" dirty="0"/>
                        <a:t>Число подростков, охваченных организацией досуга на дворовых площадках по месту жительства, </a:t>
                      </a:r>
                      <a:r>
                        <a:rPr lang="ru-RU" sz="1150" dirty="0" smtClean="0"/>
                        <a:t>в </a:t>
                      </a:r>
                      <a:r>
                        <a:rPr lang="ru-RU" sz="1150" dirty="0"/>
                        <a:t>клубах по месту жительства</a:t>
                      </a:r>
                      <a:endParaRPr lang="ru-RU" sz="1150" b="0" dirty="0">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ru-RU" sz="1150"/>
                        <a:t>чел.</a:t>
                      </a:r>
                      <a:endParaRPr lang="ru-RU" sz="1150" b="0">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ru-RU" sz="1150" dirty="0" smtClean="0"/>
                        <a:t>4 613</a:t>
                      </a:r>
                      <a:endParaRPr lang="ru-RU" sz="1150" b="0" dirty="0">
                        <a:latin typeface="Times New Roman" pitchFamily="18" charset="0"/>
                        <a:ea typeface="Times New Roman"/>
                        <a:cs typeface="Times New Roman" pitchFamily="18" charset="0"/>
                      </a:endParaRPr>
                    </a:p>
                  </a:txBody>
                  <a:tcPr marL="68580" marR="68580" marT="0" marB="0" anchor="ctr"/>
                </a:tc>
              </a:tr>
              <a:tr h="413327">
                <a:tc>
                  <a:txBody>
                    <a:bodyPr/>
                    <a:lstStyle/>
                    <a:p>
                      <a:pPr algn="just">
                        <a:lnSpc>
                          <a:spcPct val="115000"/>
                        </a:lnSpc>
                        <a:spcAft>
                          <a:spcPts val="0"/>
                        </a:spcAft>
                      </a:pPr>
                      <a:r>
                        <a:rPr lang="ru-RU" sz="1150" dirty="0" smtClean="0"/>
                        <a:t>Доля занятости учащихся в дневных тематических площадках   и  вечерних спортивных площадках</a:t>
                      </a:r>
                      <a:endParaRPr lang="ru-RU" sz="1150" b="0" dirty="0">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ru-RU" sz="1150" dirty="0" smtClean="0"/>
                        <a:t>%</a:t>
                      </a:r>
                      <a:endParaRPr lang="ru-RU" sz="1150" b="0" dirty="0">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ru-RU" sz="1150" dirty="0" smtClean="0"/>
                        <a:t>99</a:t>
                      </a:r>
                      <a:endParaRPr lang="ru-RU" sz="1150" b="0" dirty="0">
                        <a:latin typeface="Times New Roman" pitchFamily="18" charset="0"/>
                        <a:ea typeface="Times New Roman"/>
                        <a:cs typeface="Times New Roman" pitchFamily="18" charset="0"/>
                      </a:endParaRPr>
                    </a:p>
                  </a:txBody>
                  <a:tcPr marL="68580" marR="68580" marT="0" marB="0" anchor="ctr"/>
                </a:tc>
              </a:tr>
            </a:tbl>
          </a:graphicData>
        </a:graphic>
      </p:graphicFrame>
      <p:sp>
        <p:nvSpPr>
          <p:cNvPr id="3" name="Номер слайда 2"/>
          <p:cNvSpPr>
            <a:spLocks noGrp="1"/>
          </p:cNvSpPr>
          <p:nvPr>
            <p:ph type="sldNum" sz="quarter" idx="12"/>
          </p:nvPr>
        </p:nvSpPr>
        <p:spPr>
          <a:xfrm>
            <a:off x="4754880" y="6407945"/>
            <a:ext cx="396240" cy="365125"/>
          </a:xfrm>
        </p:spPr>
        <p:txBody>
          <a:bodyPr/>
          <a:lstStyle/>
          <a:p>
            <a:fld id="{DCD830A9-5F17-466D-9E40-1E5E06F64CC0}" type="slidenum">
              <a:rPr lang="ru-RU" smtClean="0"/>
              <a:pPr/>
              <a:t>45</a:t>
            </a:fld>
            <a:endParaRPr lang="ru-RU" dirty="0"/>
          </a:p>
        </p:txBody>
      </p:sp>
      <p:sp>
        <p:nvSpPr>
          <p:cNvPr id="5" name="Rectangle 1"/>
          <p:cNvSpPr>
            <a:spLocks noChangeArrowheads="1"/>
          </p:cNvSpPr>
          <p:nvPr/>
        </p:nvSpPr>
        <p:spPr bwMode="auto">
          <a:xfrm>
            <a:off x="272480" y="306815"/>
            <a:ext cx="9361040" cy="830997"/>
          </a:xfrm>
          <a:prstGeom prst="rect">
            <a:avLst/>
          </a:prstGeom>
          <a:noFill/>
          <a:ln>
            <a:noFill/>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600" b="1"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Отдельные целевые показатели реализации муниципальной программы</a:t>
            </a:r>
          </a:p>
          <a:p>
            <a:pPr marL="0" marR="0" lvl="0" indent="0" algn="ctr" defTabSz="914400" rtl="0" eaLnBrk="1" fontAlgn="base" latinLnBrk="0" hangingPunct="1">
              <a:lnSpc>
                <a:spcPct val="100000"/>
              </a:lnSpc>
              <a:spcBef>
                <a:spcPct val="0"/>
              </a:spcBef>
              <a:spcAft>
                <a:spcPct val="0"/>
              </a:spcAft>
              <a:buClrTx/>
              <a:buSzTx/>
              <a:buFontTx/>
              <a:buNone/>
              <a:tabLst/>
            </a:pPr>
            <a:r>
              <a:rPr kumimoji="0" lang="ru-RU" sz="1600" b="1"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муниципального образования Кавказский район «Организация отдыха, </a:t>
            </a:r>
          </a:p>
          <a:p>
            <a:pPr marL="0" marR="0" lvl="0" indent="0" algn="ctr" defTabSz="914400" rtl="0" eaLnBrk="1" fontAlgn="base" latinLnBrk="0" hangingPunct="1">
              <a:lnSpc>
                <a:spcPct val="100000"/>
              </a:lnSpc>
              <a:spcBef>
                <a:spcPct val="0"/>
              </a:spcBef>
              <a:spcAft>
                <a:spcPct val="0"/>
              </a:spcAft>
              <a:buClrTx/>
              <a:buSzTx/>
              <a:buFontTx/>
              <a:buNone/>
              <a:tabLst/>
            </a:pPr>
            <a:r>
              <a:rPr kumimoji="0" lang="ru-RU" sz="1600" b="1"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оздоровления и занятости детей и подростков» за 2019 год  </a:t>
            </a:r>
            <a:endParaRPr kumimoji="0" lang="ru-RU" sz="1600" b="0" u="none" strike="noStrike" cap="none" normalizeH="0" baseline="0" dirty="0" smtClean="0">
              <a:ln>
                <a:noFill/>
              </a:ln>
              <a:solidFill>
                <a:srgbClr val="002060"/>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354861979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189673919"/>
              </p:ext>
            </p:extLst>
          </p:nvPr>
        </p:nvGraphicFramePr>
        <p:xfrm>
          <a:off x="452407" y="1571611"/>
          <a:ext cx="8860865" cy="4786346"/>
        </p:xfrm>
        <a:graphic>
          <a:graphicData uri="http://schemas.openxmlformats.org/drawingml/2006/table">
            <a:tbl>
              <a:tblPr firstRow="1" firstCol="1" bandRow="1">
                <a:tableStyleId>{5940675A-B579-460E-94D1-54222C63F5DA}</a:tableStyleId>
              </a:tblPr>
              <a:tblGrid>
                <a:gridCol w="8860865"/>
              </a:tblGrid>
              <a:tr h="285167">
                <a:tc>
                  <a:txBody>
                    <a:bodyPr/>
                    <a:lstStyle/>
                    <a:p>
                      <a:pPr algn="ctr">
                        <a:lnSpc>
                          <a:spcPct val="115000"/>
                        </a:lnSpc>
                        <a:spcAft>
                          <a:spcPts val="0"/>
                        </a:spcAft>
                      </a:pPr>
                      <a:r>
                        <a:rPr lang="ru-RU" sz="1600" b="1" i="0" dirty="0">
                          <a:solidFill>
                            <a:schemeClr val="tx1"/>
                          </a:solidFill>
                          <a:effectLst/>
                          <a:latin typeface="Times New Roman" pitchFamily="18" charset="0"/>
                          <a:cs typeface="Times New Roman" pitchFamily="18" charset="0"/>
                        </a:rPr>
                        <a:t>Общий объем расходов  муниципальной программы </a:t>
                      </a:r>
                      <a:r>
                        <a:rPr lang="ru-RU" sz="1600" b="1" i="0" dirty="0" smtClean="0">
                          <a:solidFill>
                            <a:schemeClr val="tx1"/>
                          </a:solidFill>
                          <a:effectLst/>
                          <a:latin typeface="Times New Roman" pitchFamily="18" charset="0"/>
                          <a:cs typeface="Times New Roman" pitchFamily="18" charset="0"/>
                        </a:rPr>
                        <a:t>в 2019</a:t>
                      </a:r>
                      <a:r>
                        <a:rPr lang="ru-RU" sz="1600" b="1" i="0" baseline="0" dirty="0" smtClean="0">
                          <a:solidFill>
                            <a:schemeClr val="tx1"/>
                          </a:solidFill>
                          <a:effectLst/>
                          <a:latin typeface="Times New Roman" pitchFamily="18" charset="0"/>
                          <a:cs typeface="Times New Roman" pitchFamily="18" charset="0"/>
                        </a:rPr>
                        <a:t> </a:t>
                      </a:r>
                      <a:r>
                        <a:rPr lang="ru-RU" sz="1600" b="1" i="0" dirty="0" smtClean="0">
                          <a:solidFill>
                            <a:schemeClr val="tx1"/>
                          </a:solidFill>
                          <a:effectLst/>
                          <a:latin typeface="Times New Roman" pitchFamily="18" charset="0"/>
                          <a:cs typeface="Times New Roman" pitchFamily="18" charset="0"/>
                        </a:rPr>
                        <a:t>году </a:t>
                      </a:r>
                      <a:r>
                        <a:rPr lang="ru-RU" sz="1600" b="1" i="0" dirty="0">
                          <a:solidFill>
                            <a:schemeClr val="tx1"/>
                          </a:solidFill>
                          <a:effectLst/>
                          <a:latin typeface="Times New Roman" pitchFamily="18" charset="0"/>
                          <a:cs typeface="Times New Roman" pitchFamily="18" charset="0"/>
                        </a:rPr>
                        <a:t>– </a:t>
                      </a:r>
                      <a:r>
                        <a:rPr lang="ru-RU" sz="1600" b="1" i="0" dirty="0" smtClean="0">
                          <a:solidFill>
                            <a:schemeClr val="tx1"/>
                          </a:solidFill>
                          <a:effectLst/>
                          <a:latin typeface="Times New Roman" pitchFamily="18" charset="0"/>
                          <a:cs typeface="Times New Roman" pitchFamily="18" charset="0"/>
                        </a:rPr>
                        <a:t>12,7 </a:t>
                      </a:r>
                      <a:r>
                        <a:rPr lang="ru-RU" sz="1600" b="1" i="0" dirty="0">
                          <a:solidFill>
                            <a:schemeClr val="tx1"/>
                          </a:solidFill>
                          <a:effectLst/>
                          <a:latin typeface="Times New Roman" pitchFamily="18" charset="0"/>
                          <a:cs typeface="Times New Roman" pitchFamily="18" charset="0"/>
                        </a:rPr>
                        <a:t>млн. руб</a:t>
                      </a:r>
                      <a:r>
                        <a:rPr lang="ru-RU" sz="1600" b="1" i="0" dirty="0" smtClean="0">
                          <a:solidFill>
                            <a:schemeClr val="tx1"/>
                          </a:solidFill>
                          <a:effectLst/>
                          <a:latin typeface="Times New Roman" pitchFamily="18" charset="0"/>
                          <a:cs typeface="Times New Roman" pitchFamily="18" charset="0"/>
                        </a:rPr>
                        <a:t>., в том числе:</a:t>
                      </a:r>
                      <a:endParaRPr lang="ru-RU" sz="1600" b="1" i="0" dirty="0">
                        <a:solidFill>
                          <a:schemeClr val="tx1"/>
                        </a:solidFill>
                        <a:effectLst/>
                        <a:latin typeface="Times New Roman" pitchFamily="18" charset="0"/>
                        <a:ea typeface="Times New Roman"/>
                        <a:cs typeface="Times New Roman" pitchFamily="18" charset="0"/>
                      </a:endParaRPr>
                    </a:p>
                  </a:txBody>
                  <a:tcPr marL="50094" marR="50094" marT="0" marB="0"/>
                </a:tc>
              </a:tr>
              <a:tr h="285167">
                <a:tc>
                  <a:txBody>
                    <a:bodyPr/>
                    <a:lstStyle/>
                    <a:p>
                      <a:pPr algn="ctr">
                        <a:lnSpc>
                          <a:spcPct val="115000"/>
                        </a:lnSpc>
                        <a:spcAft>
                          <a:spcPts val="0"/>
                        </a:spcAft>
                      </a:pPr>
                      <a:r>
                        <a:rPr lang="ru-RU" sz="1600" b="1" i="0" kern="1600" dirty="0">
                          <a:solidFill>
                            <a:schemeClr val="tx1"/>
                          </a:solidFill>
                          <a:effectLst/>
                          <a:latin typeface="Times New Roman" pitchFamily="18" charset="0"/>
                          <a:cs typeface="Times New Roman" pitchFamily="18" charset="0"/>
                        </a:rPr>
                        <a:t>Основное мероприятие № </a:t>
                      </a:r>
                      <a:r>
                        <a:rPr lang="ru-RU" sz="1600" b="1" i="0" kern="1600" dirty="0" smtClean="0">
                          <a:solidFill>
                            <a:schemeClr val="tx1"/>
                          </a:solidFill>
                          <a:effectLst/>
                          <a:latin typeface="Times New Roman" pitchFamily="18" charset="0"/>
                          <a:cs typeface="Times New Roman" pitchFamily="18" charset="0"/>
                        </a:rPr>
                        <a:t>1.</a:t>
                      </a:r>
                      <a:r>
                        <a:rPr lang="ru-RU" sz="1600" b="1" i="0" u="none" kern="1600" baseline="0" dirty="0">
                          <a:solidFill>
                            <a:schemeClr val="tx1"/>
                          </a:solidFill>
                          <a:effectLst/>
                          <a:latin typeface="Times New Roman" pitchFamily="18" charset="0"/>
                          <a:cs typeface="Times New Roman" pitchFamily="18" charset="0"/>
                        </a:rPr>
                        <a:t> </a:t>
                      </a:r>
                      <a:r>
                        <a:rPr lang="ru-RU" sz="1600" b="1" i="0" u="none" kern="1600" baseline="0" dirty="0" smtClean="0">
                          <a:solidFill>
                            <a:schemeClr val="tx1"/>
                          </a:solidFill>
                          <a:effectLst/>
                          <a:latin typeface="Times New Roman" pitchFamily="18" charset="0"/>
                          <a:cs typeface="Times New Roman" pitchFamily="18" charset="0"/>
                        </a:rPr>
                        <a:t>«</a:t>
                      </a:r>
                      <a:r>
                        <a:rPr lang="ru-RU" sz="1600" b="1" i="0" kern="1600" dirty="0" smtClean="0">
                          <a:solidFill>
                            <a:schemeClr val="tx1"/>
                          </a:solidFill>
                          <a:effectLst/>
                          <a:latin typeface="Times New Roman" pitchFamily="18" charset="0"/>
                          <a:cs typeface="Times New Roman" pitchFamily="18" charset="0"/>
                        </a:rPr>
                        <a:t>Поддержка </a:t>
                      </a:r>
                      <a:r>
                        <a:rPr lang="ru-RU" sz="1600" b="1" i="0" kern="1600" dirty="0">
                          <a:solidFill>
                            <a:schemeClr val="tx1"/>
                          </a:solidFill>
                          <a:effectLst/>
                          <a:latin typeface="Times New Roman" pitchFamily="18" charset="0"/>
                          <a:cs typeface="Times New Roman" pitchFamily="18" charset="0"/>
                        </a:rPr>
                        <a:t>сельскохозяйственного </a:t>
                      </a:r>
                      <a:r>
                        <a:rPr lang="ru-RU" sz="1600" b="1" i="0" kern="1600" dirty="0" smtClean="0">
                          <a:solidFill>
                            <a:schemeClr val="tx1"/>
                          </a:solidFill>
                          <a:effectLst/>
                          <a:latin typeface="Times New Roman" pitchFamily="18" charset="0"/>
                          <a:cs typeface="Times New Roman" pitchFamily="18" charset="0"/>
                        </a:rPr>
                        <a:t>производства» </a:t>
                      </a:r>
                      <a:r>
                        <a:rPr lang="ru-RU" sz="1600" b="1" i="0" kern="1600" dirty="0">
                          <a:solidFill>
                            <a:schemeClr val="tx1"/>
                          </a:solidFill>
                          <a:effectLst/>
                          <a:latin typeface="Times New Roman" pitchFamily="18" charset="0"/>
                          <a:cs typeface="Times New Roman" pitchFamily="18" charset="0"/>
                        </a:rPr>
                        <a:t>– </a:t>
                      </a:r>
                      <a:r>
                        <a:rPr lang="ru-RU" sz="1600" b="1" i="0" kern="1600" dirty="0" smtClean="0">
                          <a:solidFill>
                            <a:schemeClr val="tx1"/>
                          </a:solidFill>
                          <a:effectLst/>
                          <a:latin typeface="Times New Roman" pitchFamily="18" charset="0"/>
                          <a:cs typeface="Times New Roman" pitchFamily="18" charset="0"/>
                        </a:rPr>
                        <a:t>5,0 </a:t>
                      </a:r>
                      <a:r>
                        <a:rPr lang="ru-RU" sz="1600" b="1" i="0" kern="1600" dirty="0">
                          <a:solidFill>
                            <a:schemeClr val="tx1"/>
                          </a:solidFill>
                          <a:effectLst/>
                          <a:latin typeface="Times New Roman" pitchFamily="18" charset="0"/>
                          <a:cs typeface="Times New Roman" pitchFamily="18" charset="0"/>
                        </a:rPr>
                        <a:t>млн. руб.</a:t>
                      </a:r>
                      <a:endParaRPr lang="ru-RU" sz="1600" b="1" i="0" dirty="0">
                        <a:solidFill>
                          <a:schemeClr val="tx1"/>
                        </a:solidFill>
                        <a:effectLst/>
                        <a:latin typeface="Times New Roman" pitchFamily="18" charset="0"/>
                        <a:ea typeface="Times New Roman"/>
                        <a:cs typeface="Times New Roman" pitchFamily="18" charset="0"/>
                      </a:endParaRPr>
                    </a:p>
                  </a:txBody>
                  <a:tcPr marL="50094" marR="50094" marT="0" marB="0"/>
                </a:tc>
              </a:tr>
              <a:tr h="595187">
                <a:tc>
                  <a:txBody>
                    <a:bodyPr/>
                    <a:lstStyle/>
                    <a:p>
                      <a:pPr marL="342900" lvl="0" indent="-342900" algn="just">
                        <a:lnSpc>
                          <a:spcPct val="115000"/>
                        </a:lnSpc>
                        <a:spcAft>
                          <a:spcPts val="0"/>
                        </a:spcAft>
                        <a:buClr>
                          <a:srgbClr val="C00000"/>
                        </a:buClr>
                        <a:buSzPts val="1100"/>
                        <a:buFont typeface="Wingdings" pitchFamily="2" charset="2"/>
                        <a:buChar char="Ø"/>
                      </a:pPr>
                      <a:r>
                        <a:rPr lang="ru-RU" sz="1600" i="0" dirty="0" smtClean="0">
                          <a:solidFill>
                            <a:schemeClr val="tx1"/>
                          </a:solidFill>
                          <a:effectLst/>
                          <a:latin typeface="Times New Roman" pitchFamily="18" charset="0"/>
                          <a:cs typeface="Times New Roman" pitchFamily="18" charset="0"/>
                        </a:rPr>
                        <a:t>Обеспечение </a:t>
                      </a:r>
                      <a:r>
                        <a:rPr lang="ru-RU" sz="1600" i="0" dirty="0">
                          <a:solidFill>
                            <a:schemeClr val="tx1"/>
                          </a:solidFill>
                          <a:effectLst/>
                          <a:latin typeface="Times New Roman" pitchFamily="18" charset="0"/>
                          <a:cs typeface="Times New Roman" pitchFamily="18" charset="0"/>
                        </a:rPr>
                        <a:t>органов местного самоуправления, осуществление отдельных полномочий по поддержке сельскохозяйственного производства в Краснодарском крае  – </a:t>
                      </a:r>
                      <a:r>
                        <a:rPr lang="ru-RU" sz="1600" i="0" dirty="0" smtClean="0">
                          <a:solidFill>
                            <a:schemeClr val="tx1"/>
                          </a:solidFill>
                          <a:effectLst/>
                          <a:latin typeface="Times New Roman" pitchFamily="18" charset="0"/>
                          <a:cs typeface="Times New Roman" pitchFamily="18" charset="0"/>
                        </a:rPr>
                        <a:t>5,0 </a:t>
                      </a:r>
                      <a:r>
                        <a:rPr lang="ru-RU" sz="1600" i="0" dirty="0">
                          <a:solidFill>
                            <a:schemeClr val="tx1"/>
                          </a:solidFill>
                          <a:effectLst/>
                          <a:latin typeface="Times New Roman" pitchFamily="18" charset="0"/>
                          <a:cs typeface="Times New Roman" pitchFamily="18" charset="0"/>
                        </a:rPr>
                        <a:t>млн. руб.</a:t>
                      </a:r>
                      <a:endParaRPr lang="ru-RU" sz="1600" i="0" dirty="0">
                        <a:solidFill>
                          <a:schemeClr val="tx1"/>
                        </a:solidFill>
                        <a:effectLst/>
                        <a:latin typeface="Times New Roman" pitchFamily="18" charset="0"/>
                        <a:ea typeface="Times New Roman"/>
                        <a:cs typeface="Times New Roman" pitchFamily="18" charset="0"/>
                      </a:endParaRPr>
                    </a:p>
                  </a:txBody>
                  <a:tcPr marL="50094" marR="50094" marT="0" marB="0"/>
                </a:tc>
              </a:tr>
              <a:tr h="595187">
                <a:tc>
                  <a:txBody>
                    <a:bodyPr/>
                    <a:lstStyle/>
                    <a:p>
                      <a:pPr algn="ctr">
                        <a:lnSpc>
                          <a:spcPct val="115000"/>
                        </a:lnSpc>
                        <a:spcAft>
                          <a:spcPts val="0"/>
                        </a:spcAft>
                      </a:pPr>
                      <a:r>
                        <a:rPr lang="ru-RU" sz="1600" b="1" i="0" dirty="0">
                          <a:solidFill>
                            <a:schemeClr val="tx1"/>
                          </a:solidFill>
                          <a:effectLst/>
                          <a:latin typeface="Times New Roman" pitchFamily="18" charset="0"/>
                          <a:cs typeface="Times New Roman" pitchFamily="18" charset="0"/>
                        </a:rPr>
                        <a:t>Основное мероприятие № 2 </a:t>
                      </a:r>
                      <a:r>
                        <a:rPr lang="ru-RU" sz="1600" b="1" i="0" dirty="0" smtClean="0">
                          <a:solidFill>
                            <a:schemeClr val="tx1"/>
                          </a:solidFill>
                          <a:effectLst/>
                          <a:latin typeface="Times New Roman" pitchFamily="18" charset="0"/>
                          <a:cs typeface="Times New Roman" pitchFamily="18" charset="0"/>
                        </a:rPr>
                        <a:t>«Развитие </a:t>
                      </a:r>
                      <a:r>
                        <a:rPr lang="ru-RU" sz="1600" b="1" i="0" dirty="0">
                          <a:solidFill>
                            <a:schemeClr val="tx1"/>
                          </a:solidFill>
                          <a:effectLst/>
                          <a:latin typeface="Times New Roman" pitchFamily="18" charset="0"/>
                          <a:cs typeface="Times New Roman" pitchFamily="18" charset="0"/>
                        </a:rPr>
                        <a:t>малых форм хозяйствования в АПК на территории муниципального образования Кавказский </a:t>
                      </a:r>
                      <a:r>
                        <a:rPr lang="ru-RU" sz="1600" b="1" i="0" dirty="0" smtClean="0">
                          <a:solidFill>
                            <a:schemeClr val="tx1"/>
                          </a:solidFill>
                          <a:effectLst/>
                          <a:latin typeface="Times New Roman" pitchFamily="18" charset="0"/>
                          <a:cs typeface="Times New Roman" pitchFamily="18" charset="0"/>
                        </a:rPr>
                        <a:t>район»  - 7,5  млн</a:t>
                      </a:r>
                      <a:r>
                        <a:rPr lang="ru-RU" sz="1600" b="1" i="0" dirty="0">
                          <a:solidFill>
                            <a:schemeClr val="tx1"/>
                          </a:solidFill>
                          <a:effectLst/>
                          <a:latin typeface="Times New Roman" pitchFamily="18" charset="0"/>
                          <a:cs typeface="Times New Roman" pitchFamily="18" charset="0"/>
                        </a:rPr>
                        <a:t>. руб.</a:t>
                      </a:r>
                      <a:endParaRPr lang="ru-RU" sz="1600" b="1" i="0" dirty="0">
                        <a:solidFill>
                          <a:schemeClr val="tx1"/>
                        </a:solidFill>
                        <a:effectLst/>
                        <a:latin typeface="Times New Roman" pitchFamily="18" charset="0"/>
                        <a:ea typeface="Times New Roman"/>
                        <a:cs typeface="Times New Roman" pitchFamily="18" charset="0"/>
                      </a:endParaRPr>
                    </a:p>
                  </a:txBody>
                  <a:tcPr marL="50094" marR="50094" marT="0" marB="0"/>
                </a:tc>
              </a:tr>
              <a:tr h="1525245">
                <a:tc>
                  <a:txBody>
                    <a:bodyPr/>
                    <a:lstStyle/>
                    <a:p>
                      <a:pPr marL="342900" lvl="0" indent="-342900" algn="just">
                        <a:lnSpc>
                          <a:spcPct val="115000"/>
                        </a:lnSpc>
                        <a:spcAft>
                          <a:spcPts val="0"/>
                        </a:spcAft>
                        <a:buClr>
                          <a:srgbClr val="C00000"/>
                        </a:buClr>
                        <a:buSzPts val="1100"/>
                        <a:buFont typeface="Wingdings" pitchFamily="2" charset="2"/>
                        <a:buChar char="Ø"/>
                      </a:pPr>
                      <a:r>
                        <a:rPr lang="ru-RU" sz="1600" i="0" kern="1600" dirty="0">
                          <a:solidFill>
                            <a:schemeClr val="tx1"/>
                          </a:solidFill>
                          <a:effectLst/>
                          <a:latin typeface="Times New Roman" pitchFamily="18" charset="0"/>
                          <a:cs typeface="Times New Roman" pitchFamily="18" charset="0"/>
                        </a:rPr>
                        <a:t>Осуществление отдельных государственных полномочий по поддержке сельскохозяйственного производства в Краснодарском крае в частности предоставление субсидий гражданам, ведущим личное подсобное хозяйство, крестьянским фермерским хозяйствам, индивидуальным предпринимателям ведущим деятельность в области сельскохозяйственного производства  - </a:t>
                      </a:r>
                      <a:r>
                        <a:rPr lang="ru-RU" sz="1600" i="0" kern="1600" dirty="0" smtClean="0">
                          <a:solidFill>
                            <a:schemeClr val="tx1"/>
                          </a:solidFill>
                          <a:effectLst/>
                          <a:latin typeface="Times New Roman" pitchFamily="18" charset="0"/>
                          <a:cs typeface="Times New Roman" pitchFamily="18" charset="0"/>
                        </a:rPr>
                        <a:t> 7,5 млн</a:t>
                      </a:r>
                      <a:r>
                        <a:rPr lang="ru-RU" sz="1600" i="0" kern="1600" dirty="0">
                          <a:solidFill>
                            <a:schemeClr val="tx1"/>
                          </a:solidFill>
                          <a:effectLst/>
                          <a:latin typeface="Times New Roman" pitchFamily="18" charset="0"/>
                          <a:cs typeface="Times New Roman" pitchFamily="18" charset="0"/>
                        </a:rPr>
                        <a:t>. руб.</a:t>
                      </a:r>
                      <a:endParaRPr lang="ru-RU" sz="1600" i="0" dirty="0">
                        <a:solidFill>
                          <a:schemeClr val="tx1"/>
                        </a:solidFill>
                        <a:effectLst/>
                        <a:latin typeface="Times New Roman" pitchFamily="18" charset="0"/>
                        <a:ea typeface="Times New Roman"/>
                        <a:cs typeface="Times New Roman" pitchFamily="18" charset="0"/>
                      </a:endParaRPr>
                    </a:p>
                  </a:txBody>
                  <a:tcPr marL="50094" marR="50094" marT="0" marB="0"/>
                </a:tc>
              </a:tr>
              <a:tr h="595187">
                <a:tc>
                  <a:txBody>
                    <a:bodyPr/>
                    <a:lstStyle/>
                    <a:p>
                      <a:pPr algn="ctr">
                        <a:lnSpc>
                          <a:spcPct val="115000"/>
                        </a:lnSpc>
                        <a:spcAft>
                          <a:spcPts val="0"/>
                        </a:spcAft>
                      </a:pPr>
                      <a:r>
                        <a:rPr lang="ru-RU" sz="1600" b="1" i="0" dirty="0">
                          <a:solidFill>
                            <a:schemeClr val="tx1"/>
                          </a:solidFill>
                          <a:effectLst/>
                          <a:latin typeface="Times New Roman" pitchFamily="18" charset="0"/>
                          <a:cs typeface="Times New Roman" pitchFamily="18" charset="0"/>
                        </a:rPr>
                        <a:t>Подпрограмма «Стимулирование и повышение эффективности труда в сельскохозяйственном производстве» - 0,2 млн. руб.</a:t>
                      </a:r>
                      <a:endParaRPr lang="ru-RU" sz="1600" b="1" i="0" dirty="0">
                        <a:solidFill>
                          <a:schemeClr val="tx1"/>
                        </a:solidFill>
                        <a:effectLst/>
                        <a:latin typeface="Times New Roman" pitchFamily="18" charset="0"/>
                        <a:ea typeface="Times New Roman"/>
                        <a:cs typeface="Times New Roman" pitchFamily="18" charset="0"/>
                      </a:endParaRPr>
                    </a:p>
                  </a:txBody>
                  <a:tcPr marL="50094" marR="50094" marT="0" marB="0"/>
                </a:tc>
              </a:tr>
              <a:tr h="905206">
                <a:tc>
                  <a:txBody>
                    <a:bodyPr/>
                    <a:lstStyle/>
                    <a:p>
                      <a:pPr marL="342900" lvl="0" indent="-342900" algn="just">
                        <a:lnSpc>
                          <a:spcPct val="115000"/>
                        </a:lnSpc>
                        <a:spcAft>
                          <a:spcPts val="0"/>
                        </a:spcAft>
                        <a:buClr>
                          <a:srgbClr val="C00000"/>
                        </a:buClr>
                        <a:buSzPts val="1100"/>
                        <a:buFont typeface="Wingdings" pitchFamily="2" charset="2"/>
                        <a:buChar char="Ø"/>
                      </a:pPr>
                      <a:r>
                        <a:rPr lang="ru-RU" sz="1600" i="0" dirty="0">
                          <a:solidFill>
                            <a:schemeClr val="tx1"/>
                          </a:solidFill>
                          <a:effectLst/>
                          <a:latin typeface="Times New Roman" pitchFamily="18" charset="0"/>
                          <a:cs typeface="Times New Roman" pitchFamily="18" charset="0"/>
                        </a:rPr>
                        <a:t>Увеличение производства сельскохозяйственной продукции за счёт стимулирования эффективности и производительности труда в животноводстве, полеводстве, механизации, малых формах хозяйствования - 0,2 млн. руб.</a:t>
                      </a:r>
                      <a:endParaRPr lang="ru-RU" sz="1600" i="0" dirty="0">
                        <a:solidFill>
                          <a:schemeClr val="tx1"/>
                        </a:solidFill>
                        <a:effectLst/>
                        <a:latin typeface="Times New Roman" pitchFamily="18" charset="0"/>
                        <a:ea typeface="Times New Roman"/>
                        <a:cs typeface="Times New Roman" pitchFamily="18" charset="0"/>
                      </a:endParaRPr>
                    </a:p>
                  </a:txBody>
                  <a:tcPr marL="50094" marR="50094" marT="0" marB="0"/>
                </a:tc>
              </a:tr>
            </a:tbl>
          </a:graphicData>
        </a:graphic>
      </p:graphicFrame>
      <p:sp>
        <p:nvSpPr>
          <p:cNvPr id="3" name="Номер слайда 2"/>
          <p:cNvSpPr>
            <a:spLocks noGrp="1"/>
          </p:cNvSpPr>
          <p:nvPr>
            <p:ph type="sldNum" sz="quarter" idx="12"/>
          </p:nvPr>
        </p:nvSpPr>
        <p:spPr>
          <a:xfrm>
            <a:off x="4754880" y="6407945"/>
            <a:ext cx="396240" cy="365125"/>
          </a:xfrm>
        </p:spPr>
        <p:txBody>
          <a:bodyPr/>
          <a:lstStyle/>
          <a:p>
            <a:fld id="{DCD830A9-5F17-466D-9E40-1E5E06F64CC0}" type="slidenum">
              <a:rPr lang="ru-RU" smtClean="0"/>
              <a:pPr/>
              <a:t>46</a:t>
            </a:fld>
            <a:endParaRPr lang="ru-RU" dirty="0"/>
          </a:p>
        </p:txBody>
      </p:sp>
      <p:sp>
        <p:nvSpPr>
          <p:cNvPr id="5" name="Rectangle 1"/>
          <p:cNvSpPr>
            <a:spLocks noChangeArrowheads="1"/>
          </p:cNvSpPr>
          <p:nvPr/>
        </p:nvSpPr>
        <p:spPr bwMode="auto">
          <a:xfrm>
            <a:off x="776536" y="260648"/>
            <a:ext cx="8280854"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b="1" u="none" strike="noStrike" cap="none" normalizeH="0" baseline="0" dirty="0" smtClean="0">
                <a:ln>
                  <a:noFill/>
                </a:ln>
                <a:solidFill>
                  <a:srgbClr val="002060"/>
                </a:solidFill>
                <a:latin typeface="Times New Roman" pitchFamily="18" charset="0"/>
                <a:ea typeface="Times New Roman" pitchFamily="18" charset="0"/>
                <a:cs typeface="Times New Roman" pitchFamily="18" charset="0"/>
              </a:rPr>
              <a:t>Мероприятия муниципальной программы муниципального образования Кавказский район «Развитие сельского хозяйства и регулирование рынков сельскохозяйственной продукции, сырья и продовольствия»                                   за 2019 год </a:t>
            </a:r>
            <a:endParaRPr kumimoji="0" lang="ru-RU" sz="1600" b="0" u="none" strike="noStrike" cap="none" normalizeH="0" baseline="0" dirty="0" smtClean="0">
              <a:ln>
                <a:noFill/>
              </a:ln>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53599829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3701763608"/>
              </p:ext>
            </p:extLst>
          </p:nvPr>
        </p:nvGraphicFramePr>
        <p:xfrm>
          <a:off x="584514" y="1214421"/>
          <a:ext cx="8892989" cy="5022890"/>
        </p:xfrm>
        <a:graphic>
          <a:graphicData uri="http://schemas.openxmlformats.org/drawingml/2006/table">
            <a:tbl>
              <a:tblPr firstRow="1" firstCol="1" bandRow="1">
                <a:tableStyleId>{5940675A-B579-460E-94D1-54222C63F5DA}</a:tableStyleId>
              </a:tblPr>
              <a:tblGrid>
                <a:gridCol w="6511626"/>
                <a:gridCol w="1071570"/>
                <a:gridCol w="1309793"/>
              </a:tblGrid>
              <a:tr h="1140361">
                <a:tc>
                  <a:txBody>
                    <a:bodyPr/>
                    <a:lstStyle/>
                    <a:p>
                      <a:pPr algn="ctr">
                        <a:lnSpc>
                          <a:spcPct val="115000"/>
                        </a:lnSpc>
                        <a:spcAft>
                          <a:spcPts val="0"/>
                        </a:spcAft>
                      </a:pPr>
                      <a:r>
                        <a:rPr lang="ru-RU" sz="1400" kern="1600" dirty="0">
                          <a:effectLst/>
                        </a:rPr>
                        <a:t>Наименование целевого показателя</a:t>
                      </a:r>
                      <a:endParaRPr lang="ru-RU" sz="1400" b="0" dirty="0">
                        <a:effectLst/>
                        <a:latin typeface="Times New Roman" pitchFamily="18" charset="0"/>
                        <a:ea typeface="Times New Roman"/>
                        <a:cs typeface="Times New Roman" pitchFamily="18" charset="0"/>
                      </a:endParaRPr>
                    </a:p>
                  </a:txBody>
                  <a:tcPr marL="54506" marR="54506" marT="0" marB="0" anchor="ctr"/>
                </a:tc>
                <a:tc>
                  <a:txBody>
                    <a:bodyPr/>
                    <a:lstStyle/>
                    <a:p>
                      <a:pPr algn="ctr">
                        <a:lnSpc>
                          <a:spcPct val="115000"/>
                        </a:lnSpc>
                        <a:spcAft>
                          <a:spcPts val="0"/>
                        </a:spcAft>
                      </a:pPr>
                      <a:r>
                        <a:rPr lang="ru-RU" sz="1400" kern="1600" dirty="0">
                          <a:effectLst/>
                        </a:rPr>
                        <a:t>Единица измерения</a:t>
                      </a:r>
                      <a:endParaRPr lang="ru-RU" sz="1400" b="0" dirty="0">
                        <a:effectLst/>
                        <a:latin typeface="Times New Roman" pitchFamily="18" charset="0"/>
                        <a:ea typeface="Times New Roman"/>
                        <a:cs typeface="Times New Roman" pitchFamily="18" charset="0"/>
                      </a:endParaRPr>
                    </a:p>
                  </a:txBody>
                  <a:tcPr marL="54506" marR="54506" marT="0" marB="0" anchor="ctr"/>
                </a:tc>
                <a:tc>
                  <a:txBody>
                    <a:bodyPr/>
                    <a:lstStyle/>
                    <a:p>
                      <a:pPr algn="ctr">
                        <a:lnSpc>
                          <a:spcPct val="115000"/>
                        </a:lnSpc>
                        <a:spcAft>
                          <a:spcPts val="0"/>
                        </a:spcAft>
                      </a:pPr>
                      <a:r>
                        <a:rPr lang="ru-RU" sz="1400" kern="1600" dirty="0">
                          <a:effectLst/>
                        </a:rPr>
                        <a:t>Значение </a:t>
                      </a:r>
                      <a:r>
                        <a:rPr lang="ru-RU" sz="1400" kern="1600" dirty="0" smtClean="0">
                          <a:effectLst/>
                        </a:rPr>
                        <a:t>выполненных </a:t>
                      </a:r>
                      <a:r>
                        <a:rPr lang="ru-RU" sz="1400" kern="1600" dirty="0">
                          <a:effectLst/>
                        </a:rPr>
                        <a:t>показателей </a:t>
                      </a:r>
                      <a:endParaRPr lang="ru-RU" sz="1400" dirty="0">
                        <a:effectLst/>
                      </a:endParaRPr>
                    </a:p>
                    <a:p>
                      <a:pPr algn="ctr">
                        <a:lnSpc>
                          <a:spcPct val="115000"/>
                        </a:lnSpc>
                        <a:spcAft>
                          <a:spcPts val="0"/>
                        </a:spcAft>
                      </a:pPr>
                      <a:r>
                        <a:rPr lang="ru-RU" sz="1400" kern="1600" dirty="0">
                          <a:effectLst/>
                        </a:rPr>
                        <a:t>за </a:t>
                      </a:r>
                      <a:r>
                        <a:rPr lang="ru-RU" sz="1400" kern="1600" dirty="0" smtClean="0">
                          <a:effectLst/>
                        </a:rPr>
                        <a:t>2019 </a:t>
                      </a:r>
                      <a:r>
                        <a:rPr lang="ru-RU" sz="1400" kern="1600" dirty="0">
                          <a:effectLst/>
                        </a:rPr>
                        <a:t>год</a:t>
                      </a:r>
                      <a:endParaRPr lang="ru-RU" sz="1400" b="0" dirty="0">
                        <a:effectLst/>
                        <a:latin typeface="Times New Roman" pitchFamily="18" charset="0"/>
                        <a:ea typeface="Times New Roman"/>
                        <a:cs typeface="Times New Roman" pitchFamily="18" charset="0"/>
                      </a:endParaRPr>
                    </a:p>
                  </a:txBody>
                  <a:tcPr marL="54506" marR="54506" marT="0" marB="0" anchor="ctr"/>
                </a:tc>
              </a:tr>
              <a:tr h="277813">
                <a:tc>
                  <a:txBody>
                    <a:bodyPr/>
                    <a:lstStyle/>
                    <a:p>
                      <a:pPr algn="just">
                        <a:lnSpc>
                          <a:spcPct val="115000"/>
                        </a:lnSpc>
                        <a:spcAft>
                          <a:spcPts val="0"/>
                        </a:spcAft>
                      </a:pPr>
                      <a:r>
                        <a:rPr lang="ru-RU" sz="1400" kern="1600" dirty="0"/>
                        <a:t>Объем производства мяса в малых формах хозяйствования</a:t>
                      </a:r>
                      <a:endParaRPr lang="ru-RU" sz="1400" b="0" dirty="0">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ru-RU" sz="1400" kern="1600" dirty="0"/>
                        <a:t>тыс. тонн</a:t>
                      </a:r>
                      <a:endParaRPr lang="ru-RU" sz="1400" b="0" dirty="0">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ru-RU" sz="1400" kern="1600" dirty="0" smtClean="0"/>
                        <a:t>2,9</a:t>
                      </a:r>
                      <a:endParaRPr lang="ru-RU" sz="1400" b="0" dirty="0">
                        <a:latin typeface="Times New Roman" pitchFamily="18" charset="0"/>
                        <a:ea typeface="Times New Roman"/>
                        <a:cs typeface="Times New Roman" pitchFamily="18" charset="0"/>
                      </a:endParaRPr>
                    </a:p>
                  </a:txBody>
                  <a:tcPr marL="68580" marR="68580" marT="0" marB="0" anchor="ctr"/>
                </a:tc>
              </a:tr>
              <a:tr h="294731">
                <a:tc>
                  <a:txBody>
                    <a:bodyPr/>
                    <a:lstStyle/>
                    <a:p>
                      <a:pPr algn="just">
                        <a:lnSpc>
                          <a:spcPct val="115000"/>
                        </a:lnSpc>
                        <a:spcAft>
                          <a:spcPts val="0"/>
                        </a:spcAft>
                      </a:pPr>
                      <a:r>
                        <a:rPr lang="ru-RU" sz="1400" kern="1600"/>
                        <a:t>Объем производства молока в малых формах хозяйствования</a:t>
                      </a:r>
                      <a:endParaRPr lang="ru-RU" sz="1400" b="0">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ru-RU" sz="1400" kern="1600"/>
                        <a:t>тыс. тонн</a:t>
                      </a:r>
                      <a:endParaRPr lang="ru-RU" sz="1400" b="0">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ru-RU" sz="1400" kern="1600" dirty="0" smtClean="0"/>
                        <a:t>5,6</a:t>
                      </a:r>
                      <a:endParaRPr lang="ru-RU" sz="1400" b="0" dirty="0">
                        <a:latin typeface="Times New Roman" pitchFamily="18" charset="0"/>
                        <a:ea typeface="Times New Roman"/>
                        <a:cs typeface="Times New Roman" pitchFamily="18" charset="0"/>
                      </a:endParaRPr>
                    </a:p>
                  </a:txBody>
                  <a:tcPr marL="68580" marR="68580" marT="0" marB="0" anchor="ctr"/>
                </a:tc>
              </a:tr>
              <a:tr h="401815">
                <a:tc>
                  <a:txBody>
                    <a:bodyPr/>
                    <a:lstStyle/>
                    <a:p>
                      <a:pPr algn="just">
                        <a:lnSpc>
                          <a:spcPct val="115000"/>
                        </a:lnSpc>
                        <a:spcAft>
                          <a:spcPts val="0"/>
                        </a:spcAft>
                      </a:pPr>
                      <a:r>
                        <a:rPr lang="ru-RU" sz="1400" kern="1600" dirty="0"/>
                        <a:t>Объем производства овощей в малых формах хозяйствования</a:t>
                      </a:r>
                      <a:endParaRPr lang="ru-RU" sz="1400" b="0" dirty="0">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ru-RU" sz="1400" kern="1600"/>
                        <a:t>тыс. тонн</a:t>
                      </a:r>
                      <a:endParaRPr lang="ru-RU" sz="1400" b="0">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ru-RU" sz="1400" kern="1600" dirty="0"/>
                        <a:t>10,8</a:t>
                      </a:r>
                      <a:endParaRPr lang="ru-RU" sz="1400" b="0" dirty="0">
                        <a:latin typeface="Times New Roman" pitchFamily="18" charset="0"/>
                        <a:ea typeface="Times New Roman"/>
                        <a:cs typeface="Times New Roman" pitchFamily="18" charset="0"/>
                      </a:endParaRPr>
                    </a:p>
                  </a:txBody>
                  <a:tcPr marL="68580" marR="68580" marT="0" marB="0" anchor="ctr"/>
                </a:tc>
              </a:tr>
              <a:tr h="558549">
                <a:tc>
                  <a:txBody>
                    <a:bodyPr/>
                    <a:lstStyle/>
                    <a:p>
                      <a:pPr algn="l">
                        <a:lnSpc>
                          <a:spcPct val="115000"/>
                        </a:lnSpc>
                        <a:spcAft>
                          <a:spcPts val="0"/>
                        </a:spcAft>
                      </a:pPr>
                      <a:r>
                        <a:rPr lang="ru-RU" sz="1400" kern="1600" dirty="0"/>
                        <a:t>Количество принятых к субсидированию документов по малым формам хозяйствования</a:t>
                      </a:r>
                      <a:endParaRPr lang="ru-RU" sz="1400" b="0" dirty="0">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ru-RU" sz="1400" kern="1600"/>
                        <a:t>ед.</a:t>
                      </a:r>
                      <a:endParaRPr lang="ru-RU" sz="1400" b="0">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ru-RU" sz="1400" kern="1600" dirty="0" smtClean="0"/>
                        <a:t>530</a:t>
                      </a:r>
                      <a:endParaRPr lang="ru-RU" sz="1400" b="0" dirty="0">
                        <a:latin typeface="Times New Roman" pitchFamily="18" charset="0"/>
                        <a:ea typeface="Times New Roman"/>
                        <a:cs typeface="Times New Roman" pitchFamily="18" charset="0"/>
                      </a:endParaRPr>
                    </a:p>
                  </a:txBody>
                  <a:tcPr marL="68580" marR="68580" marT="0" marB="0" anchor="ctr"/>
                </a:tc>
              </a:tr>
              <a:tr h="294731">
                <a:tc>
                  <a:txBody>
                    <a:bodyPr/>
                    <a:lstStyle/>
                    <a:p>
                      <a:pPr algn="just">
                        <a:lnSpc>
                          <a:spcPct val="115000"/>
                        </a:lnSpc>
                        <a:spcAft>
                          <a:spcPts val="0"/>
                        </a:spcAft>
                      </a:pPr>
                      <a:r>
                        <a:rPr lang="ru-RU" sz="1400" kern="1600" dirty="0"/>
                        <a:t>Производство  зерновых и зернобобовых</a:t>
                      </a:r>
                      <a:endParaRPr lang="ru-RU" sz="1400" b="0" dirty="0">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ru-RU" sz="1400" kern="1600"/>
                        <a:t>тыс. тонн</a:t>
                      </a:r>
                      <a:endParaRPr lang="ru-RU" sz="1400" b="0">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ru-RU" sz="1400" kern="1600" dirty="0" smtClean="0"/>
                        <a:t>387</a:t>
                      </a:r>
                      <a:endParaRPr lang="ru-RU" sz="1400" b="0" dirty="0">
                        <a:latin typeface="Times New Roman" pitchFamily="18" charset="0"/>
                        <a:ea typeface="Times New Roman"/>
                        <a:cs typeface="Times New Roman" pitchFamily="18" charset="0"/>
                      </a:endParaRPr>
                    </a:p>
                  </a:txBody>
                  <a:tcPr marL="68580" marR="68580" marT="0" marB="0" anchor="ctr"/>
                </a:tc>
              </a:tr>
              <a:tr h="294731">
                <a:tc>
                  <a:txBody>
                    <a:bodyPr/>
                    <a:lstStyle/>
                    <a:p>
                      <a:pPr algn="just">
                        <a:lnSpc>
                          <a:spcPct val="115000"/>
                        </a:lnSpc>
                        <a:spcAft>
                          <a:spcPts val="0"/>
                        </a:spcAft>
                      </a:pPr>
                      <a:r>
                        <a:rPr lang="ru-RU" sz="1400" kern="1600"/>
                        <a:t>Производство  сахарной свеклы</a:t>
                      </a:r>
                      <a:endParaRPr lang="ru-RU" sz="1400" b="0">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ru-RU" sz="1400" kern="1600"/>
                        <a:t>тыс. тонн</a:t>
                      </a:r>
                      <a:endParaRPr lang="ru-RU" sz="1400" b="0">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ru-RU" sz="1400" kern="1600" dirty="0" smtClean="0"/>
                        <a:t>290,3</a:t>
                      </a:r>
                      <a:endParaRPr lang="ru-RU" sz="1400" b="0" dirty="0">
                        <a:latin typeface="Times New Roman" pitchFamily="18" charset="0"/>
                        <a:ea typeface="Times New Roman"/>
                        <a:cs typeface="Times New Roman" pitchFamily="18" charset="0"/>
                      </a:endParaRPr>
                    </a:p>
                  </a:txBody>
                  <a:tcPr marL="68580" marR="68580" marT="0" marB="0" anchor="ctr"/>
                </a:tc>
              </a:tr>
              <a:tr h="286504">
                <a:tc>
                  <a:txBody>
                    <a:bodyPr/>
                    <a:lstStyle/>
                    <a:p>
                      <a:pPr algn="just">
                        <a:lnSpc>
                          <a:spcPct val="115000"/>
                        </a:lnSpc>
                        <a:spcAft>
                          <a:spcPts val="0"/>
                        </a:spcAft>
                      </a:pPr>
                      <a:r>
                        <a:rPr lang="ru-RU" sz="1400" kern="1600"/>
                        <a:t>Производство  подсолнечника</a:t>
                      </a:r>
                      <a:endParaRPr lang="ru-RU" sz="1400" b="0">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ru-RU" sz="1400" kern="1600"/>
                        <a:t>тыс. тонн</a:t>
                      </a:r>
                      <a:endParaRPr lang="ru-RU" sz="1400" b="0">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ru-RU" sz="1400" kern="1600" dirty="0" smtClean="0"/>
                        <a:t>30</a:t>
                      </a:r>
                      <a:endParaRPr lang="ru-RU" sz="1400" b="0" dirty="0">
                        <a:latin typeface="Times New Roman" pitchFamily="18" charset="0"/>
                        <a:ea typeface="Times New Roman"/>
                        <a:cs typeface="Times New Roman" pitchFamily="18" charset="0"/>
                      </a:endParaRPr>
                    </a:p>
                  </a:txBody>
                  <a:tcPr marL="68580" marR="68580" marT="0" marB="0" anchor="ctr"/>
                </a:tc>
              </a:tr>
              <a:tr h="294731">
                <a:tc>
                  <a:txBody>
                    <a:bodyPr/>
                    <a:lstStyle/>
                    <a:p>
                      <a:pPr algn="just">
                        <a:lnSpc>
                          <a:spcPct val="115000"/>
                        </a:lnSpc>
                        <a:spcAft>
                          <a:spcPts val="0"/>
                        </a:spcAft>
                      </a:pPr>
                      <a:r>
                        <a:rPr lang="ru-RU" sz="1400" kern="1600" dirty="0"/>
                        <a:t>Производство  сои</a:t>
                      </a:r>
                      <a:endParaRPr lang="ru-RU" sz="1400" b="0" dirty="0">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ru-RU" sz="1400" kern="1600"/>
                        <a:t>тыс. тонн</a:t>
                      </a:r>
                      <a:endParaRPr lang="ru-RU" sz="1400" b="0">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ru-RU" sz="1400" kern="1600" dirty="0" smtClean="0"/>
                        <a:t>6,4</a:t>
                      </a:r>
                      <a:endParaRPr lang="ru-RU" sz="1400" b="0" dirty="0">
                        <a:latin typeface="Times New Roman" pitchFamily="18" charset="0"/>
                        <a:ea typeface="Times New Roman"/>
                        <a:cs typeface="Times New Roman" pitchFamily="18" charset="0"/>
                      </a:endParaRPr>
                    </a:p>
                  </a:txBody>
                  <a:tcPr marL="68580" marR="68580" marT="0" marB="0" anchor="ctr"/>
                </a:tc>
              </a:tr>
              <a:tr h="294731">
                <a:tc>
                  <a:txBody>
                    <a:bodyPr/>
                    <a:lstStyle/>
                    <a:p>
                      <a:pPr algn="just">
                        <a:lnSpc>
                          <a:spcPct val="115000"/>
                        </a:lnSpc>
                        <a:spcAft>
                          <a:spcPts val="0"/>
                        </a:spcAft>
                      </a:pPr>
                      <a:r>
                        <a:rPr lang="ru-RU" sz="1400" kern="1600" dirty="0"/>
                        <a:t>Производство  картофеля</a:t>
                      </a:r>
                      <a:endParaRPr lang="ru-RU" sz="1400" b="0" dirty="0">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ru-RU" sz="1400" kern="1600"/>
                        <a:t>тыс. тонн</a:t>
                      </a:r>
                      <a:endParaRPr lang="ru-RU" sz="1400" b="0">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ru-RU" sz="1400" kern="1600" dirty="0" smtClean="0"/>
                        <a:t>7</a:t>
                      </a:r>
                      <a:endParaRPr lang="ru-RU" sz="1400" b="0" dirty="0">
                        <a:latin typeface="Times New Roman" pitchFamily="18" charset="0"/>
                        <a:ea typeface="Times New Roman"/>
                        <a:cs typeface="Times New Roman" pitchFamily="18" charset="0"/>
                      </a:endParaRPr>
                    </a:p>
                  </a:txBody>
                  <a:tcPr marL="68580" marR="68580" marT="0" marB="0" anchor="ctr"/>
                </a:tc>
              </a:tr>
              <a:tr h="294731">
                <a:tc>
                  <a:txBody>
                    <a:bodyPr/>
                    <a:lstStyle/>
                    <a:p>
                      <a:pPr algn="just">
                        <a:lnSpc>
                          <a:spcPct val="115000"/>
                        </a:lnSpc>
                        <a:spcAft>
                          <a:spcPts val="0"/>
                        </a:spcAft>
                      </a:pPr>
                      <a:r>
                        <a:rPr lang="ru-RU" sz="1400" kern="1600" dirty="0"/>
                        <a:t>Производство овощей</a:t>
                      </a:r>
                      <a:endParaRPr lang="ru-RU" sz="1400" b="0" dirty="0">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ru-RU" sz="1400" kern="1600"/>
                        <a:t>тыс. тонн</a:t>
                      </a:r>
                      <a:endParaRPr lang="ru-RU" sz="1400" b="0">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ru-RU" sz="1400" kern="1600" dirty="0" smtClean="0"/>
                        <a:t>11,5</a:t>
                      </a:r>
                      <a:endParaRPr lang="ru-RU" sz="1400" b="0" dirty="0">
                        <a:latin typeface="Times New Roman" pitchFamily="18" charset="0"/>
                        <a:ea typeface="Times New Roman"/>
                        <a:cs typeface="Times New Roman" pitchFamily="18" charset="0"/>
                      </a:endParaRPr>
                    </a:p>
                  </a:txBody>
                  <a:tcPr marL="68580" marR="68580" marT="0" marB="0" anchor="ctr"/>
                </a:tc>
              </a:tr>
              <a:tr h="294731">
                <a:tc>
                  <a:txBody>
                    <a:bodyPr/>
                    <a:lstStyle/>
                    <a:p>
                      <a:pPr algn="just">
                        <a:lnSpc>
                          <a:spcPct val="115000"/>
                        </a:lnSpc>
                        <a:spcAft>
                          <a:spcPts val="0"/>
                        </a:spcAft>
                      </a:pPr>
                      <a:r>
                        <a:rPr lang="ru-RU" sz="1400" kern="1600"/>
                        <a:t>Производство  мяса</a:t>
                      </a:r>
                      <a:endParaRPr lang="ru-RU" sz="1400" b="0">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ru-RU" sz="1400" kern="1600"/>
                        <a:t>тыс. тонн</a:t>
                      </a:r>
                      <a:endParaRPr lang="ru-RU" sz="1400" b="0">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ru-RU" sz="1400" kern="1600" dirty="0" smtClean="0"/>
                        <a:t>7,7</a:t>
                      </a:r>
                      <a:endParaRPr lang="ru-RU" sz="1400" b="0" dirty="0">
                        <a:latin typeface="Times New Roman" pitchFamily="18" charset="0"/>
                        <a:ea typeface="Times New Roman"/>
                        <a:cs typeface="Times New Roman" pitchFamily="18" charset="0"/>
                      </a:endParaRPr>
                    </a:p>
                  </a:txBody>
                  <a:tcPr marL="68580" marR="68580" marT="0" marB="0" anchor="ctr"/>
                </a:tc>
              </a:tr>
              <a:tr h="294731">
                <a:tc>
                  <a:txBody>
                    <a:bodyPr/>
                    <a:lstStyle/>
                    <a:p>
                      <a:pPr algn="just">
                        <a:lnSpc>
                          <a:spcPct val="115000"/>
                        </a:lnSpc>
                        <a:spcAft>
                          <a:spcPts val="0"/>
                        </a:spcAft>
                      </a:pPr>
                      <a:r>
                        <a:rPr lang="ru-RU" sz="1400" kern="1600"/>
                        <a:t>Производство  молока</a:t>
                      </a:r>
                      <a:endParaRPr lang="ru-RU" sz="1400" b="0">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ru-RU" sz="1400" kern="1600"/>
                        <a:t>тыс. тонн</a:t>
                      </a:r>
                      <a:endParaRPr lang="ru-RU" sz="1400" b="0">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ru-RU" sz="1400" kern="1600" dirty="0" smtClean="0"/>
                        <a:t>10,3</a:t>
                      </a:r>
                      <a:endParaRPr lang="ru-RU" sz="1400" b="0" dirty="0">
                        <a:latin typeface="Times New Roman" pitchFamily="18" charset="0"/>
                        <a:ea typeface="Times New Roman"/>
                        <a:cs typeface="Times New Roman" pitchFamily="18" charset="0"/>
                      </a:endParaRPr>
                    </a:p>
                  </a:txBody>
                  <a:tcPr marL="68580" marR="68580" marT="0" marB="0" anchor="ctr"/>
                </a:tc>
              </a:tr>
            </a:tbl>
          </a:graphicData>
        </a:graphic>
      </p:graphicFrame>
      <p:sp>
        <p:nvSpPr>
          <p:cNvPr id="3" name="Номер слайда 2"/>
          <p:cNvSpPr>
            <a:spLocks noGrp="1"/>
          </p:cNvSpPr>
          <p:nvPr>
            <p:ph type="sldNum" sz="quarter" idx="12"/>
          </p:nvPr>
        </p:nvSpPr>
        <p:spPr>
          <a:xfrm>
            <a:off x="4754880" y="6407945"/>
            <a:ext cx="396240" cy="365125"/>
          </a:xfrm>
        </p:spPr>
        <p:txBody>
          <a:bodyPr/>
          <a:lstStyle/>
          <a:p>
            <a:fld id="{DCD830A9-5F17-466D-9E40-1E5E06F64CC0}" type="slidenum">
              <a:rPr lang="ru-RU" smtClean="0"/>
              <a:pPr/>
              <a:t>47</a:t>
            </a:fld>
            <a:endParaRPr lang="ru-RU" dirty="0"/>
          </a:p>
        </p:txBody>
      </p:sp>
      <p:sp>
        <p:nvSpPr>
          <p:cNvPr id="5" name="Rectangle 1"/>
          <p:cNvSpPr>
            <a:spLocks noChangeArrowheads="1"/>
          </p:cNvSpPr>
          <p:nvPr/>
        </p:nvSpPr>
        <p:spPr bwMode="auto">
          <a:xfrm>
            <a:off x="428497" y="332656"/>
            <a:ext cx="9225312"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342900" algn="ctr" defTabSz="914400" rtl="0" eaLnBrk="1" fontAlgn="base" latinLnBrk="0" hangingPunct="1">
              <a:lnSpc>
                <a:spcPct val="100000"/>
              </a:lnSpc>
              <a:spcBef>
                <a:spcPct val="0"/>
              </a:spcBef>
              <a:spcAft>
                <a:spcPct val="0"/>
              </a:spcAft>
              <a:buClrTx/>
              <a:buSzTx/>
              <a:buFontTx/>
              <a:buNone/>
              <a:tabLst/>
            </a:pPr>
            <a:r>
              <a:rPr kumimoji="0" lang="ru-RU" sz="1600" b="1" u="none" strike="noStrike" cap="none" normalizeH="0" baseline="0" dirty="0" smtClean="0">
                <a:ln>
                  <a:noFill/>
                </a:ln>
                <a:solidFill>
                  <a:srgbClr val="002060"/>
                </a:solidFill>
                <a:latin typeface="Times New Roman" pitchFamily="18" charset="0"/>
                <a:ea typeface="Times New Roman" pitchFamily="18" charset="0"/>
                <a:cs typeface="Times New Roman" pitchFamily="18" charset="0"/>
              </a:rPr>
              <a:t>Отдельные целевые показатели муниципальной программы  </a:t>
            </a:r>
          </a:p>
          <a:p>
            <a:pPr marL="0" marR="0" lvl="0" indent="342900" algn="ctr" defTabSz="914400" rtl="0" eaLnBrk="1" fontAlgn="base" latinLnBrk="0" hangingPunct="1">
              <a:lnSpc>
                <a:spcPct val="100000"/>
              </a:lnSpc>
              <a:spcBef>
                <a:spcPct val="0"/>
              </a:spcBef>
              <a:spcAft>
                <a:spcPct val="0"/>
              </a:spcAft>
              <a:buClrTx/>
              <a:buSzTx/>
              <a:buFontTx/>
              <a:buNone/>
              <a:tabLst/>
            </a:pPr>
            <a:r>
              <a:rPr kumimoji="0" lang="ru-RU" sz="1600" b="1" u="none" strike="noStrike" cap="none" normalizeH="0" baseline="0" dirty="0" smtClean="0">
                <a:ln>
                  <a:noFill/>
                </a:ln>
                <a:solidFill>
                  <a:srgbClr val="002060"/>
                </a:solidFill>
                <a:latin typeface="Times New Roman" pitchFamily="18" charset="0"/>
                <a:ea typeface="Times New Roman" pitchFamily="18" charset="0"/>
                <a:cs typeface="Times New Roman" pitchFamily="18" charset="0"/>
              </a:rPr>
              <a:t>муниципальной программы «Развитие сельского хозяйства и регулирование рынков сельскохозяйственной продукции, сырья и продовольствия» за 2019 год</a:t>
            </a:r>
            <a:endParaRPr kumimoji="0" lang="ru-RU" sz="1600" b="0" u="none" strike="noStrike" cap="none" normalizeH="0" baseline="0" dirty="0" smtClean="0">
              <a:ln>
                <a:noFill/>
              </a:ln>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93890643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595496917"/>
              </p:ext>
            </p:extLst>
          </p:nvPr>
        </p:nvGraphicFramePr>
        <p:xfrm>
          <a:off x="488348" y="1817679"/>
          <a:ext cx="9073008" cy="4563651"/>
        </p:xfrm>
        <a:graphic>
          <a:graphicData uri="http://schemas.openxmlformats.org/drawingml/2006/table">
            <a:tbl>
              <a:tblPr firstRow="1" firstCol="1" bandRow="1">
                <a:tableStyleId>{5940675A-B579-460E-94D1-54222C63F5DA}</a:tableStyleId>
              </a:tblPr>
              <a:tblGrid>
                <a:gridCol w="9073008"/>
              </a:tblGrid>
              <a:tr h="760609">
                <a:tc>
                  <a:txBody>
                    <a:bodyPr/>
                    <a:lstStyle/>
                    <a:p>
                      <a:pPr marL="0" lvl="0" indent="0" algn="ctr">
                        <a:lnSpc>
                          <a:spcPct val="100000"/>
                        </a:lnSpc>
                        <a:spcAft>
                          <a:spcPts val="0"/>
                        </a:spcAft>
                        <a:buSzPts val="1600"/>
                        <a:buFont typeface="Times New Roman"/>
                        <a:buNone/>
                      </a:pPr>
                      <a:r>
                        <a:rPr lang="ru-RU" sz="1500" b="1" i="0" dirty="0" smtClean="0">
                          <a:solidFill>
                            <a:schemeClr val="tx1"/>
                          </a:solidFill>
                          <a:effectLst/>
                          <a:latin typeface="Times New Roman" pitchFamily="18" charset="0"/>
                          <a:cs typeface="Times New Roman" pitchFamily="18" charset="0"/>
                        </a:rPr>
                        <a:t>1.  Подпрограмма                                                                                                                                               «</a:t>
                      </a:r>
                      <a:r>
                        <a:rPr lang="ru-RU" sz="1500" b="1" i="0" dirty="0">
                          <a:solidFill>
                            <a:schemeClr val="tx1"/>
                          </a:solidFill>
                          <a:effectLst/>
                          <a:latin typeface="Times New Roman" pitchFamily="18" charset="0"/>
                          <a:cs typeface="Times New Roman" pitchFamily="18" charset="0"/>
                        </a:rPr>
                        <a:t>Строительство объектов социальной инфраструктуры в муниципальном образовании Кавказский район» - </a:t>
                      </a:r>
                      <a:r>
                        <a:rPr lang="ru-RU" sz="1500" b="1" i="0" dirty="0" smtClean="0">
                          <a:solidFill>
                            <a:schemeClr val="tx1"/>
                          </a:solidFill>
                          <a:effectLst/>
                          <a:latin typeface="Times New Roman" pitchFamily="18" charset="0"/>
                          <a:cs typeface="Times New Roman" pitchFamily="18" charset="0"/>
                        </a:rPr>
                        <a:t>263,9 </a:t>
                      </a:r>
                      <a:r>
                        <a:rPr lang="ru-RU" sz="1500" b="1" i="0" dirty="0">
                          <a:solidFill>
                            <a:schemeClr val="tx1"/>
                          </a:solidFill>
                          <a:effectLst/>
                          <a:latin typeface="Times New Roman" pitchFamily="18" charset="0"/>
                          <a:cs typeface="Times New Roman" pitchFamily="18" charset="0"/>
                        </a:rPr>
                        <a:t>млн. руб.</a:t>
                      </a:r>
                      <a:endParaRPr lang="ru-RU" sz="1500" b="1" i="0" dirty="0">
                        <a:solidFill>
                          <a:schemeClr val="tx1"/>
                        </a:solidFill>
                        <a:effectLst/>
                        <a:latin typeface="Times New Roman" pitchFamily="18" charset="0"/>
                        <a:ea typeface="Calibri"/>
                        <a:cs typeface="Times New Roman" pitchFamily="18" charset="0"/>
                      </a:endParaRPr>
                    </a:p>
                  </a:txBody>
                  <a:tcPr marL="65120" marR="65120" marT="0" marB="0"/>
                </a:tc>
              </a:tr>
              <a:tr h="507072">
                <a:tc>
                  <a:txBody>
                    <a:bodyPr/>
                    <a:lstStyle/>
                    <a:p>
                      <a:pPr marL="342900" lvl="0" indent="-342900" algn="just">
                        <a:lnSpc>
                          <a:spcPct val="100000"/>
                        </a:lnSpc>
                        <a:spcAft>
                          <a:spcPts val="0"/>
                        </a:spcAft>
                        <a:buClr>
                          <a:srgbClr val="C00000"/>
                        </a:buClr>
                        <a:buFont typeface="Wingdings" pitchFamily="2" charset="2"/>
                        <a:buChar char="Ø"/>
                      </a:pPr>
                      <a:r>
                        <a:rPr lang="ru-RU" sz="1500" b="0" i="0" dirty="0" smtClean="0">
                          <a:solidFill>
                            <a:schemeClr val="tx1"/>
                          </a:solidFill>
                          <a:effectLst/>
                          <a:latin typeface="Times New Roman" pitchFamily="18" charset="0"/>
                          <a:ea typeface="Calibri"/>
                          <a:cs typeface="Times New Roman" pitchFamily="18" charset="0"/>
                        </a:rPr>
                        <a:t>Окончание строительства пристройки </a:t>
                      </a:r>
                      <a:r>
                        <a:rPr lang="ru-RU" sz="1500" b="0" i="0" dirty="0">
                          <a:solidFill>
                            <a:schemeClr val="tx1"/>
                          </a:solidFill>
                          <a:effectLst/>
                          <a:latin typeface="Times New Roman" pitchFamily="18" charset="0"/>
                          <a:ea typeface="Calibri"/>
                          <a:cs typeface="Times New Roman" pitchFamily="18" charset="0"/>
                        </a:rPr>
                        <a:t>на 60 мест к существующему </a:t>
                      </a:r>
                      <a:r>
                        <a:rPr lang="ru-RU" sz="1500" b="0" i="0" dirty="0" smtClean="0">
                          <a:solidFill>
                            <a:schemeClr val="tx1"/>
                          </a:solidFill>
                          <a:effectLst/>
                          <a:latin typeface="Times New Roman" pitchFamily="18" charset="0"/>
                          <a:ea typeface="Calibri"/>
                          <a:cs typeface="Times New Roman" pitchFamily="18" charset="0"/>
                        </a:rPr>
                        <a:t>дошкольному </a:t>
                      </a:r>
                      <a:r>
                        <a:rPr lang="ru-RU" sz="1500" b="0" i="0" dirty="0">
                          <a:solidFill>
                            <a:schemeClr val="tx1"/>
                          </a:solidFill>
                          <a:effectLst/>
                          <a:latin typeface="Times New Roman" pitchFamily="18" charset="0"/>
                          <a:ea typeface="Calibri"/>
                          <a:cs typeface="Times New Roman" pitchFamily="18" charset="0"/>
                        </a:rPr>
                        <a:t>учреждению МБДОУ </a:t>
                      </a:r>
                      <a:r>
                        <a:rPr lang="ru-RU" sz="1500" b="0" i="0" dirty="0" smtClean="0">
                          <a:solidFill>
                            <a:schemeClr val="tx1"/>
                          </a:solidFill>
                          <a:effectLst/>
                          <a:latin typeface="Times New Roman" pitchFamily="18" charset="0"/>
                          <a:ea typeface="Calibri"/>
                          <a:cs typeface="Times New Roman" pitchFamily="18" charset="0"/>
                        </a:rPr>
                        <a:t>ЦРР-д/с № </a:t>
                      </a:r>
                      <a:r>
                        <a:rPr lang="ru-RU" sz="1500" b="0" i="0" dirty="0">
                          <a:solidFill>
                            <a:schemeClr val="tx1"/>
                          </a:solidFill>
                          <a:effectLst/>
                          <a:latin typeface="Times New Roman" pitchFamily="18" charset="0"/>
                          <a:ea typeface="Calibri"/>
                          <a:cs typeface="Times New Roman" pitchFamily="18" charset="0"/>
                        </a:rPr>
                        <a:t>21 в </a:t>
                      </a:r>
                      <a:r>
                        <a:rPr lang="ru-RU" sz="1500" b="0" i="0" dirty="0" smtClean="0">
                          <a:solidFill>
                            <a:schemeClr val="tx1"/>
                          </a:solidFill>
                          <a:effectLst/>
                          <a:latin typeface="Times New Roman" pitchFamily="18" charset="0"/>
                          <a:ea typeface="Calibri"/>
                          <a:cs typeface="Times New Roman" pitchFamily="18" charset="0"/>
                        </a:rPr>
                        <a:t>ст</a:t>
                      </a:r>
                      <a:r>
                        <a:rPr lang="ru-RU" sz="1500" b="0" i="0" dirty="0">
                          <a:solidFill>
                            <a:schemeClr val="tx1"/>
                          </a:solidFill>
                          <a:effectLst/>
                          <a:latin typeface="Times New Roman" pitchFamily="18" charset="0"/>
                          <a:ea typeface="Calibri"/>
                          <a:cs typeface="Times New Roman" pitchFamily="18" charset="0"/>
                        </a:rPr>
                        <a:t>. Дмитриевской </a:t>
                      </a:r>
                      <a:r>
                        <a:rPr lang="ru-RU" sz="1500" b="0" i="0" dirty="0" smtClean="0">
                          <a:solidFill>
                            <a:schemeClr val="tx1"/>
                          </a:solidFill>
                          <a:effectLst/>
                          <a:latin typeface="Times New Roman" pitchFamily="18" charset="0"/>
                          <a:ea typeface="Calibri"/>
                          <a:cs typeface="Times New Roman" pitchFamily="18" charset="0"/>
                        </a:rPr>
                        <a:t> (объект введен в эксплуатацию) – 0,2 </a:t>
                      </a:r>
                      <a:r>
                        <a:rPr lang="ru-RU" sz="1500" b="0" i="0" dirty="0">
                          <a:solidFill>
                            <a:schemeClr val="tx1"/>
                          </a:solidFill>
                          <a:effectLst/>
                          <a:latin typeface="Times New Roman" pitchFamily="18" charset="0"/>
                          <a:ea typeface="Calibri"/>
                          <a:cs typeface="Times New Roman" pitchFamily="18" charset="0"/>
                        </a:rPr>
                        <a:t>млн. руб.</a:t>
                      </a:r>
                    </a:p>
                  </a:txBody>
                  <a:tcPr marL="68580" marR="68580" marT="0" marB="0"/>
                </a:tc>
              </a:tr>
              <a:tr h="507072">
                <a:tc>
                  <a:txBody>
                    <a:bodyPr/>
                    <a:lstStyle/>
                    <a:p>
                      <a:pPr marL="342900" lvl="0" indent="-342900" algn="just">
                        <a:lnSpc>
                          <a:spcPct val="100000"/>
                        </a:lnSpc>
                        <a:spcAft>
                          <a:spcPts val="0"/>
                        </a:spcAft>
                        <a:buClr>
                          <a:srgbClr val="C00000"/>
                        </a:buClr>
                        <a:buFont typeface="Wingdings" pitchFamily="2" charset="2"/>
                        <a:buChar char="Ø"/>
                      </a:pPr>
                      <a:r>
                        <a:rPr lang="ru-RU" sz="1500" b="0" i="0" dirty="0">
                          <a:solidFill>
                            <a:schemeClr val="tx1"/>
                          </a:solidFill>
                          <a:effectLst/>
                          <a:latin typeface="Times New Roman" pitchFamily="18" charset="0"/>
                          <a:ea typeface="Calibri"/>
                          <a:cs typeface="Times New Roman" pitchFamily="18" charset="0"/>
                        </a:rPr>
                        <a:t>Реконструкция МБОУ  СОШ № 7  г. Кропоткине, с увеличением вместимости  и выделением  блока начального образования на 400 мест </a:t>
                      </a:r>
                      <a:r>
                        <a:rPr lang="ru-RU" sz="1500" b="0" i="0" dirty="0" smtClean="0">
                          <a:solidFill>
                            <a:schemeClr val="tx1"/>
                          </a:solidFill>
                          <a:effectLst/>
                          <a:latin typeface="Times New Roman" pitchFamily="18" charset="0"/>
                          <a:ea typeface="Calibri"/>
                          <a:cs typeface="Times New Roman" pitchFamily="18" charset="0"/>
                        </a:rPr>
                        <a:t> (объект введен в эксплуатацию)  – 263,7 </a:t>
                      </a:r>
                      <a:r>
                        <a:rPr lang="ru-RU" sz="1500" b="0" i="0" dirty="0">
                          <a:solidFill>
                            <a:schemeClr val="tx1"/>
                          </a:solidFill>
                          <a:effectLst/>
                          <a:latin typeface="Times New Roman" pitchFamily="18" charset="0"/>
                          <a:ea typeface="Calibri"/>
                          <a:cs typeface="Times New Roman" pitchFamily="18" charset="0"/>
                        </a:rPr>
                        <a:t>млн. руб.</a:t>
                      </a:r>
                    </a:p>
                  </a:txBody>
                  <a:tcPr marL="68580" marR="68580" marT="0" marB="0"/>
                </a:tc>
              </a:tr>
              <a:tr h="760609">
                <a:tc>
                  <a:txBody>
                    <a:bodyPr/>
                    <a:lstStyle/>
                    <a:p>
                      <a:pPr marL="0" lvl="0" indent="0" algn="ctr">
                        <a:lnSpc>
                          <a:spcPct val="100000"/>
                        </a:lnSpc>
                        <a:spcAft>
                          <a:spcPts val="0"/>
                        </a:spcAft>
                        <a:buSzPts val="1600"/>
                        <a:buFont typeface="Times New Roman"/>
                        <a:buNone/>
                      </a:pPr>
                      <a:r>
                        <a:rPr lang="ru-RU" sz="1500" b="1" i="0" dirty="0" smtClean="0">
                          <a:solidFill>
                            <a:schemeClr val="tx1"/>
                          </a:solidFill>
                          <a:effectLst/>
                          <a:latin typeface="Times New Roman" pitchFamily="18" charset="0"/>
                          <a:cs typeface="Times New Roman" pitchFamily="18" charset="0"/>
                        </a:rPr>
                        <a:t>2. Подпрограмма                                                                                                                                                    </a:t>
                      </a:r>
                      <a:r>
                        <a:rPr lang="ru-RU" sz="1500" b="1" i="0" dirty="0">
                          <a:solidFill>
                            <a:schemeClr val="tx1"/>
                          </a:solidFill>
                          <a:effectLst/>
                          <a:latin typeface="Times New Roman" pitchFamily="18" charset="0"/>
                          <a:cs typeface="Times New Roman" pitchFamily="18" charset="0"/>
                        </a:rPr>
                        <a:t>«Повышение безопасности дорожного движения в муниципальном образовании Кавказский район</a:t>
                      </a:r>
                      <a:r>
                        <a:rPr lang="ru-RU" sz="1500" b="1" i="0" dirty="0" smtClean="0">
                          <a:solidFill>
                            <a:schemeClr val="tx1"/>
                          </a:solidFill>
                          <a:effectLst/>
                          <a:latin typeface="Times New Roman" pitchFamily="18" charset="0"/>
                          <a:cs typeface="Times New Roman" pitchFamily="18" charset="0"/>
                        </a:rPr>
                        <a:t>»                </a:t>
                      </a:r>
                      <a:r>
                        <a:rPr lang="ru-RU" sz="1500" b="1" i="0" dirty="0">
                          <a:solidFill>
                            <a:schemeClr val="tx1"/>
                          </a:solidFill>
                          <a:effectLst/>
                          <a:latin typeface="Times New Roman" pitchFamily="18" charset="0"/>
                          <a:cs typeface="Times New Roman" pitchFamily="18" charset="0"/>
                        </a:rPr>
                        <a:t>- </a:t>
                      </a:r>
                      <a:r>
                        <a:rPr lang="ru-RU" sz="1500" b="1" i="0" dirty="0" smtClean="0">
                          <a:solidFill>
                            <a:schemeClr val="tx1"/>
                          </a:solidFill>
                          <a:effectLst/>
                          <a:latin typeface="Times New Roman" pitchFamily="18" charset="0"/>
                          <a:cs typeface="Times New Roman" pitchFamily="18" charset="0"/>
                        </a:rPr>
                        <a:t>4,2 </a:t>
                      </a:r>
                      <a:r>
                        <a:rPr lang="ru-RU" sz="1500" b="1" i="0" dirty="0">
                          <a:solidFill>
                            <a:schemeClr val="tx1"/>
                          </a:solidFill>
                          <a:effectLst/>
                          <a:latin typeface="Times New Roman" pitchFamily="18" charset="0"/>
                          <a:cs typeface="Times New Roman" pitchFamily="18" charset="0"/>
                        </a:rPr>
                        <a:t>млн. руб.</a:t>
                      </a:r>
                      <a:endParaRPr lang="ru-RU" sz="1500" b="1" i="0" dirty="0">
                        <a:solidFill>
                          <a:schemeClr val="tx1"/>
                        </a:solidFill>
                        <a:effectLst/>
                        <a:latin typeface="Times New Roman" pitchFamily="18" charset="0"/>
                        <a:ea typeface="Calibri"/>
                        <a:cs typeface="Times New Roman" pitchFamily="18" charset="0"/>
                      </a:endParaRPr>
                    </a:p>
                  </a:txBody>
                  <a:tcPr marL="65120" marR="65120" marT="0" marB="0"/>
                </a:tc>
              </a:tr>
              <a:tr h="1014145">
                <a:tc>
                  <a:txBody>
                    <a:bodyPr/>
                    <a:lstStyle/>
                    <a:p>
                      <a:pPr marL="342900" lvl="0" indent="-342900" algn="just">
                        <a:lnSpc>
                          <a:spcPct val="100000"/>
                        </a:lnSpc>
                        <a:spcAft>
                          <a:spcPts val="0"/>
                        </a:spcAft>
                        <a:buClr>
                          <a:srgbClr val="C00000"/>
                        </a:buClr>
                        <a:buFont typeface="Wingdings" pitchFamily="2" charset="2"/>
                        <a:buChar char="Ø"/>
                      </a:pPr>
                      <a:r>
                        <a:rPr lang="ru-RU" sz="1500" b="0" i="0" dirty="0">
                          <a:solidFill>
                            <a:schemeClr val="tx1"/>
                          </a:solidFill>
                          <a:effectLst/>
                          <a:latin typeface="Times New Roman" pitchFamily="18" charset="0"/>
                          <a:ea typeface="Calibri"/>
                          <a:cs typeface="Times New Roman" pitchFamily="18" charset="0"/>
                        </a:rPr>
                        <a:t>Ремонт автотранспортных средств (автобусов), </a:t>
                      </a:r>
                      <a:r>
                        <a:rPr lang="ru-RU" sz="1500" b="0" i="0" dirty="0" smtClean="0">
                          <a:solidFill>
                            <a:schemeClr val="tx1"/>
                          </a:solidFill>
                          <a:effectLst/>
                          <a:latin typeface="Times New Roman" pitchFamily="18" charset="0"/>
                          <a:ea typeface="Calibri"/>
                          <a:cs typeface="Times New Roman" pitchFamily="18" charset="0"/>
                        </a:rPr>
                        <a:t>закрепленных </a:t>
                      </a:r>
                      <a:r>
                        <a:rPr lang="ru-RU" sz="1500" b="0" i="0" dirty="0">
                          <a:solidFill>
                            <a:schemeClr val="tx1"/>
                          </a:solidFill>
                          <a:effectLst/>
                          <a:latin typeface="Times New Roman" pitchFamily="18" charset="0"/>
                          <a:ea typeface="Calibri"/>
                          <a:cs typeface="Times New Roman" pitchFamily="18" charset="0"/>
                        </a:rPr>
                        <a:t>за образовательными </a:t>
                      </a:r>
                      <a:r>
                        <a:rPr lang="ru-RU" sz="1500" b="0" i="0" dirty="0" smtClean="0">
                          <a:solidFill>
                            <a:schemeClr val="tx1"/>
                          </a:solidFill>
                          <a:effectLst/>
                          <a:latin typeface="Times New Roman" pitchFamily="18" charset="0"/>
                          <a:ea typeface="Calibri"/>
                          <a:cs typeface="Times New Roman" pitchFamily="18" charset="0"/>
                        </a:rPr>
                        <a:t>учреждениями, участие общеобразовательных учреждений в осуществлении мероприятий по предупреждению детского дорожно-транспортного травматизма на территории муниципального образования Кавказский район  – 0,3 </a:t>
                      </a:r>
                      <a:r>
                        <a:rPr lang="ru-RU" sz="1500" b="0" i="0" dirty="0">
                          <a:solidFill>
                            <a:schemeClr val="tx1"/>
                          </a:solidFill>
                          <a:effectLst/>
                          <a:latin typeface="Times New Roman" pitchFamily="18" charset="0"/>
                          <a:ea typeface="Calibri"/>
                          <a:cs typeface="Times New Roman" pitchFamily="18" charset="0"/>
                        </a:rPr>
                        <a:t>млн. руб.</a:t>
                      </a:r>
                    </a:p>
                  </a:txBody>
                  <a:tcPr marL="68580" marR="68580" marT="0" marB="0"/>
                </a:tc>
              </a:tr>
              <a:tr h="507072">
                <a:tc>
                  <a:txBody>
                    <a:bodyPr/>
                    <a:lstStyle/>
                    <a:p>
                      <a:pPr marL="342900" lvl="0" indent="-342900" algn="just">
                        <a:lnSpc>
                          <a:spcPct val="100000"/>
                        </a:lnSpc>
                        <a:spcAft>
                          <a:spcPts val="0"/>
                        </a:spcAft>
                        <a:buClr>
                          <a:srgbClr val="C00000"/>
                        </a:buClr>
                        <a:buFont typeface="Wingdings" pitchFamily="2" charset="2"/>
                        <a:buChar char="Ø"/>
                      </a:pPr>
                      <a:r>
                        <a:rPr lang="ru-RU" sz="1500" b="0" i="0" dirty="0">
                          <a:solidFill>
                            <a:schemeClr val="tx1"/>
                          </a:solidFill>
                          <a:effectLst/>
                          <a:latin typeface="Times New Roman" pitchFamily="18" charset="0"/>
                          <a:ea typeface="Calibri"/>
                          <a:cs typeface="Times New Roman" pitchFamily="18" charset="0"/>
                        </a:rPr>
                        <a:t>Капитальный ремонт, ремонт и содержание автомобильных дорог общего пользования местного значения, включенных в реестр имущества МО Кавказский </a:t>
                      </a:r>
                      <a:r>
                        <a:rPr lang="ru-RU" sz="1500" b="0" i="0">
                          <a:solidFill>
                            <a:schemeClr val="tx1"/>
                          </a:solidFill>
                          <a:effectLst/>
                          <a:latin typeface="Times New Roman" pitchFamily="18" charset="0"/>
                          <a:ea typeface="Calibri"/>
                          <a:cs typeface="Times New Roman" pitchFamily="18" charset="0"/>
                        </a:rPr>
                        <a:t>район  </a:t>
                      </a:r>
                      <a:r>
                        <a:rPr lang="ru-RU" sz="1500" b="0" i="0" smtClean="0">
                          <a:solidFill>
                            <a:schemeClr val="tx1"/>
                          </a:solidFill>
                          <a:effectLst/>
                          <a:latin typeface="Times New Roman" pitchFamily="18" charset="0"/>
                          <a:ea typeface="Calibri"/>
                          <a:cs typeface="Times New Roman" pitchFamily="18" charset="0"/>
                        </a:rPr>
                        <a:t>-3,8 </a:t>
                      </a:r>
                      <a:r>
                        <a:rPr lang="ru-RU" sz="1500" b="0" i="0" dirty="0">
                          <a:solidFill>
                            <a:schemeClr val="tx1"/>
                          </a:solidFill>
                          <a:effectLst/>
                          <a:latin typeface="Times New Roman" pitchFamily="18" charset="0"/>
                          <a:ea typeface="Calibri"/>
                          <a:cs typeface="Times New Roman" pitchFamily="18" charset="0"/>
                        </a:rPr>
                        <a:t>млн. руб.</a:t>
                      </a:r>
                    </a:p>
                  </a:txBody>
                  <a:tcPr marL="68580" marR="68580" marT="0" marB="0"/>
                </a:tc>
              </a:tr>
              <a:tr h="507072">
                <a:tc>
                  <a:txBody>
                    <a:bodyPr/>
                    <a:lstStyle/>
                    <a:p>
                      <a:pPr marL="285750" lvl="0" indent="-285750" algn="just">
                        <a:lnSpc>
                          <a:spcPct val="100000"/>
                        </a:lnSpc>
                        <a:spcAft>
                          <a:spcPts val="0"/>
                        </a:spcAft>
                        <a:buClr>
                          <a:srgbClr val="C00000"/>
                        </a:buClr>
                        <a:buFont typeface="Wingdings" pitchFamily="2" charset="2"/>
                        <a:buChar char="Ø"/>
                      </a:pPr>
                      <a:r>
                        <a:rPr lang="ru-RU" sz="1500" b="0" i="0" dirty="0" smtClean="0">
                          <a:solidFill>
                            <a:schemeClr val="tx1"/>
                          </a:solidFill>
                          <a:effectLst/>
                          <a:latin typeface="Times New Roman" pitchFamily="18" charset="0"/>
                          <a:ea typeface="Calibri"/>
                          <a:cs typeface="Times New Roman" pitchFamily="18" charset="0"/>
                        </a:rPr>
                        <a:t>Ремонт и содержание придорожных стел, расположенных на границах территории </a:t>
                      </a:r>
                      <a:r>
                        <a:rPr lang="ru-RU" sz="1500" b="0" i="0" smtClean="0">
                          <a:solidFill>
                            <a:schemeClr val="tx1"/>
                          </a:solidFill>
                          <a:effectLst/>
                          <a:latin typeface="Times New Roman" pitchFamily="18" charset="0"/>
                          <a:ea typeface="Calibri"/>
                          <a:cs typeface="Times New Roman" pitchFamily="18" charset="0"/>
                        </a:rPr>
                        <a:t>Кавказского района – 0,1</a:t>
                      </a:r>
                      <a:r>
                        <a:rPr lang="ru-RU" sz="1500" b="0" i="0" baseline="0" smtClean="0">
                          <a:solidFill>
                            <a:schemeClr val="tx1"/>
                          </a:solidFill>
                          <a:effectLst/>
                          <a:latin typeface="Times New Roman" pitchFamily="18" charset="0"/>
                          <a:ea typeface="Calibri"/>
                          <a:cs typeface="Times New Roman" pitchFamily="18" charset="0"/>
                        </a:rPr>
                        <a:t> млн. руб.</a:t>
                      </a:r>
                      <a:endParaRPr lang="ru-RU" sz="1500" b="0" i="0" dirty="0">
                        <a:solidFill>
                          <a:schemeClr val="tx1"/>
                        </a:solidFill>
                        <a:effectLst/>
                        <a:latin typeface="Times New Roman" pitchFamily="18" charset="0"/>
                        <a:ea typeface="Calibri"/>
                        <a:cs typeface="Times New Roman" pitchFamily="18" charset="0"/>
                      </a:endParaRPr>
                    </a:p>
                  </a:txBody>
                  <a:tcPr marL="65120" marR="65120" marT="0" marB="0"/>
                </a:tc>
              </a:tr>
            </a:tbl>
          </a:graphicData>
        </a:graphic>
      </p:graphicFrame>
      <p:sp>
        <p:nvSpPr>
          <p:cNvPr id="3" name="Номер слайда 2"/>
          <p:cNvSpPr>
            <a:spLocks noGrp="1"/>
          </p:cNvSpPr>
          <p:nvPr>
            <p:ph type="sldNum" sz="quarter" idx="12"/>
          </p:nvPr>
        </p:nvSpPr>
        <p:spPr>
          <a:xfrm>
            <a:off x="4754880" y="6407945"/>
            <a:ext cx="396240" cy="365125"/>
          </a:xfrm>
        </p:spPr>
        <p:txBody>
          <a:bodyPr/>
          <a:lstStyle/>
          <a:p>
            <a:fld id="{DCD830A9-5F17-466D-9E40-1E5E06F64CC0}" type="slidenum">
              <a:rPr lang="ru-RU" smtClean="0"/>
              <a:pPr/>
              <a:t>48</a:t>
            </a:fld>
            <a:endParaRPr lang="ru-RU" dirty="0"/>
          </a:p>
        </p:txBody>
      </p:sp>
      <p:sp>
        <p:nvSpPr>
          <p:cNvPr id="5" name="Rectangle 1"/>
          <p:cNvSpPr>
            <a:spLocks noChangeArrowheads="1"/>
          </p:cNvSpPr>
          <p:nvPr/>
        </p:nvSpPr>
        <p:spPr bwMode="auto">
          <a:xfrm>
            <a:off x="776537" y="247399"/>
            <a:ext cx="8280919" cy="1631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700" b="1" u="none" strike="noStrike" cap="none" normalizeH="0" baseline="0" dirty="0" smtClean="0">
                <a:ln>
                  <a:noFill/>
                </a:ln>
                <a:latin typeface="Times New Roman" pitchFamily="18" charset="0"/>
                <a:ea typeface="Calibri" pitchFamily="34" charset="0"/>
                <a:cs typeface="Times New Roman" pitchFamily="18" charset="0"/>
              </a:rPr>
              <a:t>Мероприятия муниципальной программы                                                                         «Комплексное и устойчивое развитие </a:t>
            </a:r>
          </a:p>
          <a:p>
            <a:pPr marL="0" marR="0" lvl="0" indent="0" algn="ctr" defTabSz="914400" rtl="0" eaLnBrk="1" fontAlgn="base" latinLnBrk="0" hangingPunct="1">
              <a:lnSpc>
                <a:spcPct val="100000"/>
              </a:lnSpc>
              <a:spcBef>
                <a:spcPct val="0"/>
              </a:spcBef>
              <a:spcAft>
                <a:spcPct val="0"/>
              </a:spcAft>
              <a:buClrTx/>
              <a:buSzTx/>
              <a:buFontTx/>
              <a:buNone/>
              <a:tabLst/>
            </a:pPr>
            <a:r>
              <a:rPr kumimoji="0" lang="ru-RU" sz="1700" b="1" u="none" strike="noStrike" cap="none" normalizeH="0" baseline="0" dirty="0" smtClean="0">
                <a:ln>
                  <a:noFill/>
                </a:ln>
                <a:latin typeface="Times New Roman" pitchFamily="18" charset="0"/>
                <a:ea typeface="Calibri" pitchFamily="34" charset="0"/>
                <a:cs typeface="Times New Roman" pitchFamily="18" charset="0"/>
              </a:rPr>
              <a:t>муниципального образования Кавказский район в сфере строительства, архитектуры и дорожного хозяйства» за 2019 год</a:t>
            </a:r>
            <a:endParaRPr kumimoji="0" lang="ru-RU" sz="1700" b="1" u="none" strike="noStrike" cap="none" normalizeH="0" baseline="0" dirty="0" smtClean="0">
              <a:ln>
                <a:noFill/>
              </a:ln>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600" b="1" u="none" strike="noStrike" cap="none" normalizeH="0" baseline="0" dirty="0" smtClean="0">
                <a:ln>
                  <a:noFill/>
                </a:ln>
                <a:latin typeface="Times New Roman" pitchFamily="18" charset="0"/>
                <a:ea typeface="Calibri" pitchFamily="34" charset="0"/>
                <a:cs typeface="Times New Roman" pitchFamily="18" charset="0"/>
              </a:rPr>
              <a:t>Общее финансирование муниципальной  программы за 2019год – 270,9 млн. руб.,</a:t>
            </a: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600" b="1" u="none" strike="noStrike" cap="none" normalizeH="0" baseline="0" dirty="0" smtClean="0">
                <a:ln>
                  <a:noFill/>
                </a:ln>
                <a:latin typeface="Times New Roman" pitchFamily="18" charset="0"/>
                <a:ea typeface="Calibri" pitchFamily="34" charset="0"/>
                <a:cs typeface="Times New Roman" pitchFamily="18" charset="0"/>
              </a:rPr>
              <a:t> </a:t>
            </a:r>
            <a:endParaRPr kumimoji="0" lang="ru-RU" sz="1600" b="1" u="none" strike="noStrike" cap="none" normalizeH="0" baseline="0" dirty="0" smtClean="0">
              <a:ln>
                <a:noFill/>
              </a:ln>
              <a:latin typeface="Times New Roman" pitchFamily="18" charset="0"/>
              <a:cs typeface="Times New Roman" pitchFamily="18" charset="0"/>
            </a:endParaRPr>
          </a:p>
        </p:txBody>
      </p:sp>
    </p:spTree>
    <p:extLst>
      <p:ext uri="{BB962C8B-B14F-4D97-AF65-F5344CB8AC3E}">
        <p14:creationId xmlns:p14="http://schemas.microsoft.com/office/powerpoint/2010/main" val="34117247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497" y="332656"/>
            <a:ext cx="8915400" cy="1195536"/>
          </a:xfrm>
        </p:spPr>
        <p:txBody>
          <a:bodyPr>
            <a:normAutofit/>
          </a:bodyPr>
          <a:lstStyle/>
          <a:p>
            <a:pPr marL="0" indent="0" algn="ctr">
              <a:lnSpc>
                <a:spcPts val="2500"/>
              </a:lnSpc>
              <a:buNone/>
            </a:pPr>
            <a:r>
              <a:rPr lang="ru-RU" sz="2400" dirty="0" smtClean="0">
                <a:solidFill>
                  <a:schemeClr val="accent1">
                    <a:lumMod val="50000"/>
                  </a:schemeClr>
                </a:solidFill>
                <a:effectLst/>
                <a:latin typeface="+mn-lt"/>
              </a:rPr>
              <a:t>Изменение основных характеристик районного бюджета относительно первоначально утвержденных показателей</a:t>
            </a:r>
            <a:endParaRPr lang="ru-RU" sz="2400" dirty="0">
              <a:solidFill>
                <a:schemeClr val="accent1">
                  <a:lumMod val="50000"/>
                </a:schemeClr>
              </a:solidFill>
              <a:effectLst/>
              <a:latin typeface="+mn-lt"/>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2795823776"/>
              </p:ext>
            </p:extLst>
          </p:nvPr>
        </p:nvGraphicFramePr>
        <p:xfrm>
          <a:off x="506506" y="1628801"/>
          <a:ext cx="8892987" cy="4353210"/>
        </p:xfrm>
        <a:graphic>
          <a:graphicData uri="http://schemas.openxmlformats.org/drawingml/2006/table">
            <a:tbl>
              <a:tblPr firstRow="1" bandRow="1">
                <a:tableStyleId>{69CF1AB2-1976-4502-BF36-3FF5EA218861}</a:tableStyleId>
              </a:tblPr>
              <a:tblGrid>
                <a:gridCol w="1794199"/>
                <a:gridCol w="1326147"/>
                <a:gridCol w="1560173"/>
                <a:gridCol w="1326147"/>
                <a:gridCol w="1404156"/>
                <a:gridCol w="1482165"/>
              </a:tblGrid>
              <a:tr h="720079">
                <a:tc rowSpan="2">
                  <a:txBody>
                    <a:bodyPr/>
                    <a:lstStyle/>
                    <a:p>
                      <a:pPr algn="ctr"/>
                      <a:r>
                        <a:rPr lang="ru-RU" sz="1400" baseline="0" dirty="0" smtClean="0"/>
                        <a:t>Наименование показателя</a:t>
                      </a:r>
                      <a:endParaRPr lang="ru-RU" sz="1400" b="0" i="0" baseline="0" dirty="0"/>
                    </a:p>
                  </a:txBody>
                  <a:tcPr marL="99060" marR="99060" anchor="ctr"/>
                </a:tc>
                <a:tc gridSpan="2">
                  <a:txBody>
                    <a:bodyPr/>
                    <a:lstStyle/>
                    <a:p>
                      <a:pPr algn="ctr"/>
                      <a:r>
                        <a:rPr lang="ru-RU" sz="1400" baseline="0" dirty="0" smtClean="0"/>
                        <a:t>Решение  в редакции от:</a:t>
                      </a:r>
                      <a:endParaRPr lang="ru-RU" sz="1400" b="0" i="0" baseline="0" dirty="0"/>
                    </a:p>
                  </a:txBody>
                  <a:tcPr marL="99060" marR="99060" anchor="ctr"/>
                </a:tc>
                <a:tc hMerge="1">
                  <a:txBody>
                    <a:bodyPr/>
                    <a:lstStyle/>
                    <a:p>
                      <a:endParaRPr lang="ru-RU" sz="1200" b="0" i="0" baseline="0" dirty="0"/>
                    </a:p>
                  </a:txBody>
                  <a:tcPr/>
                </a:tc>
                <a:tc rowSpan="2">
                  <a:txBody>
                    <a:bodyPr/>
                    <a:lstStyle/>
                    <a:p>
                      <a:pPr algn="ctr"/>
                      <a:r>
                        <a:rPr lang="ru-RU" sz="1400" baseline="0" dirty="0" smtClean="0"/>
                        <a:t>Уточненная сводная бюджетная роспись</a:t>
                      </a:r>
                      <a:endParaRPr lang="ru-RU" sz="1400" b="0" i="0" baseline="0" dirty="0"/>
                    </a:p>
                  </a:txBody>
                  <a:tcPr marL="99060" marR="99060" anchor="ctr"/>
                </a:tc>
                <a:tc gridSpan="2">
                  <a:txBody>
                    <a:bodyPr/>
                    <a:lstStyle/>
                    <a:p>
                      <a:pPr algn="ctr"/>
                      <a:r>
                        <a:rPr lang="ru-RU" sz="1400" i="0" baseline="0" dirty="0" smtClean="0">
                          <a:solidFill>
                            <a:schemeClr val="tx1"/>
                          </a:solidFill>
                        </a:rPr>
                        <a:t>Изменение основных характеристик</a:t>
                      </a:r>
                    </a:p>
                  </a:txBody>
                  <a:tcPr marL="99060" marR="99060" anchor="ctr"/>
                </a:tc>
                <a:tc hMerge="1">
                  <a:txBody>
                    <a:bodyPr/>
                    <a:lstStyle/>
                    <a:p>
                      <a:endParaRPr lang="ru-RU" sz="1200" b="0" i="0" baseline="0" dirty="0"/>
                    </a:p>
                  </a:txBody>
                  <a:tcPr/>
                </a:tc>
              </a:tr>
              <a:tr h="648072">
                <a:tc vMerge="1">
                  <a:txBody>
                    <a:bodyPr/>
                    <a:lstStyle/>
                    <a:p>
                      <a:endParaRPr lang="ru-RU"/>
                    </a:p>
                  </a:txBody>
                  <a:tcPr/>
                </a:tc>
                <a:tc>
                  <a:txBody>
                    <a:bodyPr/>
                    <a:lstStyle/>
                    <a:p>
                      <a:pPr algn="ctr"/>
                      <a:r>
                        <a:rPr lang="ru-RU" sz="1400" baseline="0" dirty="0" smtClean="0"/>
                        <a:t>28.11.2018 г. №33</a:t>
                      </a:r>
                      <a:endParaRPr lang="ru-RU" sz="1400" b="0" i="0" baseline="0" dirty="0"/>
                    </a:p>
                  </a:txBody>
                  <a:tcPr marL="99060" marR="99060" anchor="ctr"/>
                </a:tc>
                <a:tc>
                  <a:txBody>
                    <a:bodyPr/>
                    <a:lstStyle/>
                    <a:p>
                      <a:pPr algn="ctr"/>
                      <a:r>
                        <a:rPr kumimoji="0" lang="ru-RU" sz="1400" kern="1200" baseline="0" dirty="0" smtClean="0">
                          <a:effectLst/>
                        </a:rPr>
                        <a:t>17.12.2019 г. </a:t>
                      </a:r>
                    </a:p>
                    <a:p>
                      <a:pPr algn="ctr"/>
                      <a:r>
                        <a:rPr kumimoji="0" lang="ru-RU" sz="1400" kern="1200" baseline="0" dirty="0" smtClean="0">
                          <a:effectLst/>
                        </a:rPr>
                        <a:t>№161</a:t>
                      </a:r>
                      <a:endParaRPr lang="ru-RU" sz="1400" b="0" i="0" baseline="0" dirty="0"/>
                    </a:p>
                  </a:txBody>
                  <a:tcPr marL="99060" marR="99060" anchor="ctr"/>
                </a:tc>
                <a:tc vMerge="1">
                  <a:txBody>
                    <a:bodyPr/>
                    <a:lstStyle/>
                    <a:p>
                      <a:endParaRPr lang="ru-RU"/>
                    </a:p>
                  </a:txBody>
                  <a:tcPr/>
                </a:tc>
                <a:tc>
                  <a:txBody>
                    <a:bodyPr/>
                    <a:lstStyle/>
                    <a:p>
                      <a:pPr algn="ctr"/>
                      <a:r>
                        <a:rPr lang="ru-RU" sz="1400" baseline="0" dirty="0" smtClean="0"/>
                        <a:t>+/-</a:t>
                      </a:r>
                      <a:endParaRPr lang="ru-RU" sz="1400" b="0" i="0" baseline="0" dirty="0"/>
                    </a:p>
                  </a:txBody>
                  <a:tcPr marL="99060" marR="99060" anchor="ctr"/>
                </a:tc>
                <a:tc>
                  <a:txBody>
                    <a:bodyPr/>
                    <a:lstStyle/>
                    <a:p>
                      <a:pPr algn="ctr"/>
                      <a:r>
                        <a:rPr lang="ru-RU" sz="1400" baseline="0" dirty="0" smtClean="0"/>
                        <a:t>%</a:t>
                      </a:r>
                      <a:endParaRPr lang="ru-RU" sz="1400" b="0" i="0" baseline="0" dirty="0"/>
                    </a:p>
                  </a:txBody>
                  <a:tcPr marL="99060" marR="99060" anchor="ctr"/>
                </a:tc>
              </a:tr>
              <a:tr h="540476">
                <a:tc>
                  <a:txBody>
                    <a:bodyPr/>
                    <a:lstStyle/>
                    <a:p>
                      <a:pPr algn="ctr"/>
                      <a:r>
                        <a:rPr lang="ru-RU" sz="1400" baseline="0" dirty="0" smtClean="0"/>
                        <a:t>Доходы всего:</a:t>
                      </a:r>
                      <a:endParaRPr lang="ru-RU" sz="1400" b="0" i="0" baseline="0" dirty="0"/>
                    </a:p>
                  </a:txBody>
                  <a:tcPr marL="99060" marR="99060" anchor="ctr"/>
                </a:tc>
                <a:tc>
                  <a:txBody>
                    <a:bodyPr/>
                    <a:lstStyle/>
                    <a:p>
                      <a:pPr algn="ctr"/>
                      <a:r>
                        <a:rPr lang="ru-RU" sz="1400" b="0" i="0" baseline="0" dirty="0" smtClean="0"/>
                        <a:t>1 963,1</a:t>
                      </a:r>
                      <a:endParaRPr lang="ru-RU" sz="1400" b="0" i="0" baseline="0" dirty="0"/>
                    </a:p>
                  </a:txBody>
                  <a:tcPr marL="99060" marR="99060" anchor="ctr"/>
                </a:tc>
                <a:tc>
                  <a:txBody>
                    <a:bodyPr/>
                    <a:lstStyle/>
                    <a:p>
                      <a:pPr algn="ctr"/>
                      <a:r>
                        <a:rPr lang="ru-RU" sz="1400" b="0" i="0" baseline="0" dirty="0" smtClean="0"/>
                        <a:t>2 155,8</a:t>
                      </a:r>
                      <a:endParaRPr lang="ru-RU" sz="1400" b="0" i="0" baseline="0" dirty="0"/>
                    </a:p>
                  </a:txBody>
                  <a:tcPr marL="99060" marR="99060" anchor="ctr"/>
                </a:tc>
                <a:tc>
                  <a:txBody>
                    <a:bodyPr/>
                    <a:lstStyle/>
                    <a:p>
                      <a:pPr algn="ctr"/>
                      <a:r>
                        <a:rPr lang="ru-RU" sz="1400" baseline="0" smtClean="0"/>
                        <a:t>х</a:t>
                      </a:r>
                      <a:endParaRPr lang="ru-RU" sz="1400" b="0" i="0" baseline="0" dirty="0"/>
                    </a:p>
                  </a:txBody>
                  <a:tcPr marL="99060" marR="99060" anchor="ctr"/>
                </a:tc>
                <a:tc>
                  <a:txBody>
                    <a:bodyPr/>
                    <a:lstStyle/>
                    <a:p>
                      <a:pPr algn="ctr"/>
                      <a:r>
                        <a:rPr lang="ru-RU" sz="1400" b="0" i="0" baseline="0" dirty="0" smtClean="0"/>
                        <a:t>+192,7</a:t>
                      </a:r>
                      <a:endParaRPr lang="ru-RU" sz="1400" b="0" i="0" baseline="0" dirty="0"/>
                    </a:p>
                  </a:txBody>
                  <a:tcPr marL="99060" marR="99060" anchor="ctr"/>
                </a:tc>
                <a:tc>
                  <a:txBody>
                    <a:bodyPr/>
                    <a:lstStyle/>
                    <a:p>
                      <a:pPr algn="ctr"/>
                      <a:r>
                        <a:rPr lang="ru-RU" sz="1400" b="0" i="0" baseline="0" dirty="0" smtClean="0"/>
                        <a:t>109,8</a:t>
                      </a:r>
                      <a:endParaRPr lang="ru-RU" sz="1400" b="0" i="0" baseline="0" dirty="0"/>
                    </a:p>
                  </a:txBody>
                  <a:tcPr marL="99060" marR="99060" anchor="ctr"/>
                </a:tc>
              </a:tr>
              <a:tr h="771348">
                <a:tc>
                  <a:txBody>
                    <a:bodyPr/>
                    <a:lstStyle/>
                    <a:p>
                      <a:pPr algn="ctr"/>
                      <a:r>
                        <a:rPr lang="ru-RU" sz="1400" baseline="0" dirty="0" smtClean="0"/>
                        <a:t>Налоговые и неналоговые доходы</a:t>
                      </a:r>
                      <a:endParaRPr lang="ru-RU" sz="1400" b="0" i="0" baseline="0" dirty="0"/>
                    </a:p>
                  </a:txBody>
                  <a:tcPr marL="99060" marR="99060" anchor="ctr"/>
                </a:tc>
                <a:tc>
                  <a:txBody>
                    <a:bodyPr/>
                    <a:lstStyle/>
                    <a:p>
                      <a:pPr algn="ctr"/>
                      <a:r>
                        <a:rPr lang="ru-RU" sz="1400" b="0" i="0" baseline="0" dirty="0" smtClean="0"/>
                        <a:t>623,3</a:t>
                      </a:r>
                      <a:endParaRPr lang="ru-RU" sz="1400" b="0" i="0" baseline="0" dirty="0"/>
                    </a:p>
                  </a:txBody>
                  <a:tcPr marL="99060" marR="99060" anchor="ctr"/>
                </a:tc>
                <a:tc>
                  <a:txBody>
                    <a:bodyPr/>
                    <a:lstStyle/>
                    <a:p>
                      <a:pPr algn="ctr"/>
                      <a:r>
                        <a:rPr lang="ru-RU" sz="1400" b="0" i="0" baseline="0" dirty="0" smtClean="0"/>
                        <a:t>615,5</a:t>
                      </a:r>
                      <a:endParaRPr lang="ru-RU" sz="1400" b="0" i="0" baseline="0" dirty="0"/>
                    </a:p>
                  </a:txBody>
                  <a:tcPr marL="99060" marR="99060" anchor="ctr"/>
                </a:tc>
                <a:tc>
                  <a:txBody>
                    <a:bodyPr/>
                    <a:lstStyle/>
                    <a:p>
                      <a:pPr algn="ctr"/>
                      <a:r>
                        <a:rPr lang="ru-RU" sz="1400" baseline="0" dirty="0" smtClean="0"/>
                        <a:t>х</a:t>
                      </a:r>
                      <a:endParaRPr lang="ru-RU" sz="1400" b="0" i="0" baseline="0" dirty="0"/>
                    </a:p>
                  </a:txBody>
                  <a:tcPr marL="99060" marR="99060" anchor="ctr"/>
                </a:tc>
                <a:tc>
                  <a:txBody>
                    <a:bodyPr/>
                    <a:lstStyle/>
                    <a:p>
                      <a:pPr algn="ctr"/>
                      <a:r>
                        <a:rPr lang="ru-RU" sz="1400" b="0" i="0" baseline="0" dirty="0" smtClean="0"/>
                        <a:t>+7,8</a:t>
                      </a:r>
                      <a:endParaRPr lang="ru-RU" sz="1400" b="0" i="0" baseline="0" dirty="0"/>
                    </a:p>
                  </a:txBody>
                  <a:tcPr marL="99060" marR="99060" anchor="ctr"/>
                </a:tc>
                <a:tc>
                  <a:txBody>
                    <a:bodyPr/>
                    <a:lstStyle/>
                    <a:p>
                      <a:pPr algn="ctr"/>
                      <a:r>
                        <a:rPr lang="ru-RU" sz="1400" b="0" i="0" baseline="0" dirty="0" smtClean="0"/>
                        <a:t>98,7</a:t>
                      </a:r>
                      <a:endParaRPr lang="ru-RU" sz="1400" b="0" i="0" baseline="0" dirty="0"/>
                    </a:p>
                  </a:txBody>
                  <a:tcPr marL="99060" marR="99060" anchor="ctr"/>
                </a:tc>
              </a:tr>
              <a:tr h="546371">
                <a:tc>
                  <a:txBody>
                    <a:bodyPr/>
                    <a:lstStyle/>
                    <a:p>
                      <a:pPr algn="ctr"/>
                      <a:r>
                        <a:rPr lang="ru-RU" sz="1400" baseline="0" dirty="0" smtClean="0"/>
                        <a:t>Безвозмездные поступления</a:t>
                      </a:r>
                      <a:endParaRPr lang="ru-RU" sz="1400" b="0" i="0" baseline="0" dirty="0"/>
                    </a:p>
                  </a:txBody>
                  <a:tcPr marL="99060" marR="99060" anchor="ctr"/>
                </a:tc>
                <a:tc>
                  <a:txBody>
                    <a:bodyPr/>
                    <a:lstStyle/>
                    <a:p>
                      <a:pPr algn="ctr"/>
                      <a:r>
                        <a:rPr lang="ru-RU" sz="1400" b="0" i="0" baseline="0" dirty="0" smtClean="0"/>
                        <a:t>1 339,8</a:t>
                      </a:r>
                      <a:endParaRPr lang="ru-RU" sz="1400" b="0" i="0" baseline="0" dirty="0"/>
                    </a:p>
                  </a:txBody>
                  <a:tcPr marL="99060" marR="99060" anchor="ctr"/>
                </a:tc>
                <a:tc>
                  <a:txBody>
                    <a:bodyPr/>
                    <a:lstStyle/>
                    <a:p>
                      <a:pPr algn="ctr"/>
                      <a:r>
                        <a:rPr lang="ru-RU" sz="1400" b="0" i="0" baseline="0" dirty="0" smtClean="0"/>
                        <a:t>1 540,3</a:t>
                      </a:r>
                      <a:endParaRPr lang="ru-RU" sz="1400" b="0" i="0" baseline="0" dirty="0"/>
                    </a:p>
                  </a:txBody>
                  <a:tcPr marL="99060" marR="99060" anchor="ctr"/>
                </a:tc>
                <a:tc>
                  <a:txBody>
                    <a:bodyPr/>
                    <a:lstStyle/>
                    <a:p>
                      <a:pPr algn="ctr"/>
                      <a:r>
                        <a:rPr lang="ru-RU" sz="1400" baseline="0" dirty="0" smtClean="0"/>
                        <a:t>х</a:t>
                      </a:r>
                      <a:endParaRPr lang="ru-RU" sz="1400" b="0" i="0" baseline="0" dirty="0"/>
                    </a:p>
                  </a:txBody>
                  <a:tcPr marL="99060" marR="99060" anchor="ctr"/>
                </a:tc>
                <a:tc>
                  <a:txBody>
                    <a:bodyPr/>
                    <a:lstStyle/>
                    <a:p>
                      <a:pPr algn="ctr"/>
                      <a:r>
                        <a:rPr lang="ru-RU" sz="1400" b="0" i="0" baseline="0" dirty="0" smtClean="0"/>
                        <a:t>+200,5</a:t>
                      </a:r>
                      <a:endParaRPr lang="ru-RU" sz="1400" b="0" i="0" baseline="0" dirty="0"/>
                    </a:p>
                  </a:txBody>
                  <a:tcPr marL="99060" marR="99060" anchor="ctr"/>
                </a:tc>
                <a:tc>
                  <a:txBody>
                    <a:bodyPr/>
                    <a:lstStyle/>
                    <a:p>
                      <a:pPr algn="ctr"/>
                      <a:r>
                        <a:rPr lang="ru-RU" sz="1400" b="0" i="0" baseline="0" dirty="0" smtClean="0"/>
                        <a:t>115,0</a:t>
                      </a:r>
                      <a:endParaRPr lang="ru-RU" sz="1400" b="0" i="0" baseline="0" dirty="0"/>
                    </a:p>
                  </a:txBody>
                  <a:tcPr marL="99060" marR="99060" anchor="ctr"/>
                </a:tc>
              </a:tr>
              <a:tr h="580493">
                <a:tc>
                  <a:txBody>
                    <a:bodyPr/>
                    <a:lstStyle/>
                    <a:p>
                      <a:pPr algn="ctr"/>
                      <a:r>
                        <a:rPr lang="ru-RU" sz="1400" baseline="0" dirty="0" smtClean="0"/>
                        <a:t>Расходы всего:</a:t>
                      </a:r>
                      <a:endParaRPr lang="ru-RU" sz="1400" b="0" i="0" baseline="0" dirty="0"/>
                    </a:p>
                  </a:txBody>
                  <a:tcPr marL="99060" marR="99060" anchor="ctr"/>
                </a:tc>
                <a:tc>
                  <a:txBody>
                    <a:bodyPr/>
                    <a:lstStyle/>
                    <a:p>
                      <a:pPr algn="ctr"/>
                      <a:r>
                        <a:rPr lang="ru-RU" sz="1400" b="0" i="0" baseline="0" dirty="0" smtClean="0"/>
                        <a:t>1 963,1</a:t>
                      </a:r>
                      <a:endParaRPr lang="ru-RU" sz="1400" b="0" i="0" baseline="0" dirty="0"/>
                    </a:p>
                  </a:txBody>
                  <a:tcPr marL="99060" marR="99060" anchor="ctr"/>
                </a:tc>
                <a:tc>
                  <a:txBody>
                    <a:bodyPr/>
                    <a:lstStyle/>
                    <a:p>
                      <a:pPr algn="ctr"/>
                      <a:r>
                        <a:rPr lang="ru-RU" sz="1400" b="0" i="0" baseline="0" dirty="0" smtClean="0"/>
                        <a:t>2 191,0</a:t>
                      </a:r>
                      <a:endParaRPr lang="ru-RU" sz="1400" b="0" i="0" baseline="0" dirty="0"/>
                    </a:p>
                  </a:txBody>
                  <a:tcPr marL="99060" marR="99060" anchor="ctr"/>
                </a:tc>
                <a:tc>
                  <a:txBody>
                    <a:bodyPr/>
                    <a:lstStyle/>
                    <a:p>
                      <a:pPr algn="ctr"/>
                      <a:r>
                        <a:rPr lang="ru-RU" sz="1400" b="0" i="0" baseline="0" dirty="0" smtClean="0"/>
                        <a:t>2 191,0</a:t>
                      </a:r>
                      <a:endParaRPr lang="ru-RU" sz="1400" b="0" i="0" baseline="0" dirty="0"/>
                    </a:p>
                  </a:txBody>
                  <a:tcPr marL="99060" marR="99060" anchor="ctr"/>
                </a:tc>
                <a:tc>
                  <a:txBody>
                    <a:bodyPr/>
                    <a:lstStyle/>
                    <a:p>
                      <a:pPr algn="ctr"/>
                      <a:r>
                        <a:rPr lang="ru-RU" sz="1400" b="0" i="0" baseline="0" dirty="0" smtClean="0"/>
                        <a:t>+227,9</a:t>
                      </a:r>
                      <a:endParaRPr lang="ru-RU" sz="1400" b="0" i="0" baseline="0" dirty="0"/>
                    </a:p>
                  </a:txBody>
                  <a:tcPr marL="99060" marR="99060" anchor="ctr"/>
                </a:tc>
                <a:tc>
                  <a:txBody>
                    <a:bodyPr/>
                    <a:lstStyle/>
                    <a:p>
                      <a:pPr algn="ctr"/>
                      <a:r>
                        <a:rPr lang="ru-RU" sz="1400" b="0" i="0" baseline="0" dirty="0" smtClean="0"/>
                        <a:t>111,6</a:t>
                      </a:r>
                      <a:endParaRPr lang="ru-RU" sz="1400" b="0" i="0" baseline="0" dirty="0"/>
                    </a:p>
                  </a:txBody>
                  <a:tcPr marL="99060" marR="99060" anchor="ctr"/>
                </a:tc>
              </a:tr>
              <a:tr h="546371">
                <a:tc>
                  <a:txBody>
                    <a:bodyPr/>
                    <a:lstStyle/>
                    <a:p>
                      <a:pPr algn="ctr"/>
                      <a:r>
                        <a:rPr lang="ru-RU" sz="1400" baseline="0" dirty="0" smtClean="0"/>
                        <a:t>Дефицит (-), профицит (+)</a:t>
                      </a:r>
                      <a:endParaRPr lang="ru-RU" sz="1400" b="0" i="0" baseline="0" dirty="0"/>
                    </a:p>
                  </a:txBody>
                  <a:tcPr marL="99060" marR="99060" anchor="ctr"/>
                </a:tc>
                <a:tc>
                  <a:txBody>
                    <a:bodyPr/>
                    <a:lstStyle/>
                    <a:p>
                      <a:pPr algn="ctr"/>
                      <a:r>
                        <a:rPr lang="ru-RU" sz="1400" b="0" i="0" baseline="0" dirty="0" smtClean="0"/>
                        <a:t>0,0</a:t>
                      </a:r>
                      <a:endParaRPr lang="ru-RU" sz="1400" b="0" i="0" baseline="0" dirty="0"/>
                    </a:p>
                  </a:txBody>
                  <a:tcPr marL="99060" marR="99060" anchor="ctr"/>
                </a:tc>
                <a:tc>
                  <a:txBody>
                    <a:bodyPr/>
                    <a:lstStyle/>
                    <a:p>
                      <a:pPr algn="ctr"/>
                      <a:r>
                        <a:rPr lang="ru-RU" sz="1400" b="0" i="0" baseline="0" dirty="0" smtClean="0"/>
                        <a:t>-35,2</a:t>
                      </a:r>
                    </a:p>
                  </a:txBody>
                  <a:tcPr marL="99060" marR="99060" anchor="ctr"/>
                </a:tc>
                <a:tc>
                  <a:txBody>
                    <a:bodyPr/>
                    <a:lstStyle/>
                    <a:p>
                      <a:pPr algn="ctr"/>
                      <a:r>
                        <a:rPr lang="ru-RU" sz="1400" baseline="0" dirty="0" smtClean="0"/>
                        <a:t>х</a:t>
                      </a:r>
                      <a:endParaRPr lang="ru-RU" sz="1400" b="0" i="0" baseline="0" dirty="0"/>
                    </a:p>
                  </a:txBody>
                  <a:tcPr marL="99060" marR="99060" anchor="ctr"/>
                </a:tc>
                <a:tc>
                  <a:txBody>
                    <a:bodyPr/>
                    <a:lstStyle/>
                    <a:p>
                      <a:pPr algn="ctr"/>
                      <a:r>
                        <a:rPr lang="ru-RU" sz="1400" baseline="0" dirty="0" smtClean="0"/>
                        <a:t>х</a:t>
                      </a:r>
                      <a:endParaRPr lang="ru-RU" sz="1400" b="0" i="0" baseline="0" dirty="0"/>
                    </a:p>
                  </a:txBody>
                  <a:tcPr marL="99060" marR="99060" anchor="ctr"/>
                </a:tc>
                <a:tc>
                  <a:txBody>
                    <a:bodyPr/>
                    <a:lstStyle/>
                    <a:p>
                      <a:pPr algn="ctr"/>
                      <a:r>
                        <a:rPr lang="ru-RU" sz="1400" baseline="0" dirty="0" smtClean="0"/>
                        <a:t>х</a:t>
                      </a:r>
                      <a:endParaRPr lang="ru-RU" sz="1400" b="0" i="0" baseline="0" dirty="0"/>
                    </a:p>
                  </a:txBody>
                  <a:tcPr marL="99060" marR="99060" anchor="ctr"/>
                </a:tc>
              </a:tr>
            </a:tbl>
          </a:graphicData>
        </a:graphic>
      </p:graphicFrame>
      <p:sp>
        <p:nvSpPr>
          <p:cNvPr id="5" name="Номер слайда 4"/>
          <p:cNvSpPr>
            <a:spLocks noGrp="1"/>
          </p:cNvSpPr>
          <p:nvPr>
            <p:ph type="sldNum" sz="quarter" idx="12"/>
          </p:nvPr>
        </p:nvSpPr>
        <p:spPr>
          <a:xfrm>
            <a:off x="4754880" y="6407945"/>
            <a:ext cx="396240" cy="365125"/>
          </a:xfrm>
        </p:spPr>
        <p:txBody>
          <a:bodyPr/>
          <a:lstStyle/>
          <a:p>
            <a:fld id="{DCD830A9-5F17-466D-9E40-1E5E06F64CC0}" type="slidenum">
              <a:rPr lang="ru-RU" smtClean="0"/>
              <a:pPr/>
              <a:t>4</a:t>
            </a:fld>
            <a:endParaRPr lang="ru-RU"/>
          </a:p>
        </p:txBody>
      </p:sp>
      <p:sp>
        <p:nvSpPr>
          <p:cNvPr id="6" name="TextBox 5"/>
          <p:cNvSpPr txBox="1"/>
          <p:nvPr/>
        </p:nvSpPr>
        <p:spPr>
          <a:xfrm>
            <a:off x="8168216" y="1228110"/>
            <a:ext cx="1482165" cy="369332"/>
          </a:xfrm>
          <a:prstGeom prst="rect">
            <a:avLst/>
          </a:prstGeom>
          <a:noFill/>
        </p:spPr>
        <p:txBody>
          <a:bodyPr wrap="square" rtlCol="0">
            <a:spAutoFit/>
          </a:bodyPr>
          <a:lstStyle/>
          <a:p>
            <a:r>
              <a:rPr lang="ru-RU" dirty="0" smtClean="0"/>
              <a:t>млн. руб.</a:t>
            </a:r>
            <a:endParaRPr lang="ru-RU" dirty="0"/>
          </a:p>
        </p:txBody>
      </p:sp>
    </p:spTree>
    <p:extLst>
      <p:ext uri="{BB962C8B-B14F-4D97-AF65-F5344CB8AC3E}">
        <p14:creationId xmlns:p14="http://schemas.microsoft.com/office/powerpoint/2010/main" val="75337170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2464437140"/>
              </p:ext>
            </p:extLst>
          </p:nvPr>
        </p:nvGraphicFramePr>
        <p:xfrm>
          <a:off x="560512" y="332655"/>
          <a:ext cx="9073008" cy="6008536"/>
        </p:xfrm>
        <a:graphic>
          <a:graphicData uri="http://schemas.openxmlformats.org/drawingml/2006/table">
            <a:tbl>
              <a:tblPr firstRow="1" firstCol="1" bandRow="1">
                <a:tableStyleId>{5940675A-B579-460E-94D1-54222C63F5DA}</a:tableStyleId>
              </a:tblPr>
              <a:tblGrid>
                <a:gridCol w="9073008"/>
              </a:tblGrid>
              <a:tr h="488234">
                <a:tc>
                  <a:txBody>
                    <a:bodyPr/>
                    <a:lstStyle/>
                    <a:p>
                      <a:pPr marL="0" lvl="0" indent="0" algn="ctr">
                        <a:lnSpc>
                          <a:spcPct val="100000"/>
                        </a:lnSpc>
                        <a:spcAft>
                          <a:spcPts val="0"/>
                        </a:spcAft>
                        <a:buFont typeface="Symbol"/>
                        <a:buNone/>
                      </a:pPr>
                      <a:r>
                        <a:rPr lang="ru-RU" sz="1500" b="1" i="0" dirty="0" smtClean="0">
                          <a:solidFill>
                            <a:schemeClr val="tx1"/>
                          </a:solidFill>
                          <a:effectLst/>
                          <a:latin typeface="Times New Roman" pitchFamily="18" charset="0"/>
                          <a:cs typeface="Times New Roman" pitchFamily="18" charset="0"/>
                        </a:rPr>
                        <a:t>3. Подпрограмма                                                                                                                                                              </a:t>
                      </a:r>
                      <a:r>
                        <a:rPr lang="ru-RU" sz="1500" b="1" i="0" baseline="0" dirty="0" smtClean="0">
                          <a:solidFill>
                            <a:schemeClr val="tx1"/>
                          </a:solidFill>
                          <a:effectLst/>
                          <a:latin typeface="Times New Roman" pitchFamily="18" charset="0"/>
                          <a:cs typeface="Times New Roman" pitchFamily="18" charset="0"/>
                        </a:rPr>
                        <a:t> «Обеспечение жильем молодых семей» - 0,7 млн. руб.</a:t>
                      </a:r>
                      <a:endParaRPr lang="ru-RU" sz="1500" b="1" i="0" dirty="0">
                        <a:solidFill>
                          <a:schemeClr val="tx1"/>
                        </a:solidFill>
                        <a:effectLst/>
                        <a:latin typeface="Times New Roman" pitchFamily="18" charset="0"/>
                        <a:ea typeface="Calibri"/>
                        <a:cs typeface="Times New Roman" pitchFamily="18" charset="0"/>
                      </a:endParaRPr>
                    </a:p>
                  </a:txBody>
                  <a:tcPr marL="65120" marR="65120" marT="0" marB="0"/>
                </a:tc>
              </a:tr>
              <a:tr h="259156">
                <a:tc>
                  <a:txBody>
                    <a:bodyPr/>
                    <a:lstStyle/>
                    <a:p>
                      <a:pPr marL="0" lvl="0" indent="0" algn="just">
                        <a:lnSpc>
                          <a:spcPct val="100000"/>
                        </a:lnSpc>
                        <a:spcAft>
                          <a:spcPts val="0"/>
                        </a:spcAft>
                        <a:buClr>
                          <a:srgbClr val="C00000"/>
                        </a:buClr>
                        <a:buSzPts val="1600"/>
                        <a:buFont typeface="Wingdings" pitchFamily="2" charset="2"/>
                        <a:buChar char="Ø"/>
                      </a:pPr>
                      <a:r>
                        <a:rPr lang="ru-RU" sz="1500" b="0" i="0" kern="1200" dirty="0" smtClean="0">
                          <a:solidFill>
                            <a:schemeClr val="tx1"/>
                          </a:solidFill>
                          <a:effectLst/>
                          <a:latin typeface="Times New Roman" pitchFamily="18" charset="0"/>
                          <a:ea typeface="+mn-ea"/>
                          <a:cs typeface="Times New Roman" pitchFamily="18" charset="0"/>
                        </a:rPr>
                        <a:t>     Предоставление социальных выплат молодым семьям - 0,7 млн. руб.</a:t>
                      </a:r>
                      <a:endParaRPr lang="ru-RU" sz="1500" b="0" i="0" dirty="0">
                        <a:solidFill>
                          <a:schemeClr val="tx1"/>
                        </a:solidFill>
                        <a:effectLst/>
                        <a:latin typeface="Times New Roman" pitchFamily="18" charset="0"/>
                        <a:ea typeface="Calibri"/>
                        <a:cs typeface="Times New Roman" pitchFamily="18" charset="0"/>
                      </a:endParaRPr>
                    </a:p>
                  </a:txBody>
                  <a:tcPr marL="65120" marR="65120" marT="0" marB="0"/>
                </a:tc>
              </a:tr>
              <a:tr h="767225">
                <a:tc>
                  <a:txBody>
                    <a:bodyPr/>
                    <a:lstStyle/>
                    <a:p>
                      <a:pPr marL="0" lvl="0" indent="0" algn="ctr">
                        <a:lnSpc>
                          <a:spcPct val="100000"/>
                        </a:lnSpc>
                        <a:spcAft>
                          <a:spcPts val="0"/>
                        </a:spcAft>
                        <a:buClr>
                          <a:srgbClr val="C00000"/>
                        </a:buClr>
                        <a:buFont typeface="Wingdings" pitchFamily="2" charset="2"/>
                        <a:buNone/>
                      </a:pPr>
                      <a:r>
                        <a:rPr lang="ru-RU" sz="1500" b="1" i="0" dirty="0" smtClean="0">
                          <a:solidFill>
                            <a:schemeClr val="tx1"/>
                          </a:solidFill>
                          <a:effectLst/>
                          <a:latin typeface="Times New Roman" pitchFamily="18" charset="0"/>
                          <a:ea typeface="Calibri"/>
                          <a:cs typeface="Times New Roman" pitchFamily="18" charset="0"/>
                        </a:rPr>
                        <a:t>4. Подпрограмма                                                                                                                                                       «Обращение с твердыми коммунальными отходами на территории муниципального образования Кавказский район» - 0,8 млн.</a:t>
                      </a:r>
                      <a:r>
                        <a:rPr lang="ru-RU" sz="1500" b="1" i="0" baseline="0" dirty="0" smtClean="0">
                          <a:solidFill>
                            <a:schemeClr val="tx1"/>
                          </a:solidFill>
                          <a:effectLst/>
                          <a:latin typeface="Times New Roman" pitchFamily="18" charset="0"/>
                          <a:ea typeface="Calibri"/>
                          <a:cs typeface="Times New Roman" pitchFamily="18" charset="0"/>
                        </a:rPr>
                        <a:t> руб.</a:t>
                      </a:r>
                      <a:endParaRPr lang="ru-RU" sz="1500" b="1" i="0" dirty="0">
                        <a:solidFill>
                          <a:schemeClr val="tx1"/>
                        </a:solidFill>
                        <a:effectLst/>
                        <a:latin typeface="Times New Roman" pitchFamily="18" charset="0"/>
                        <a:ea typeface="Calibri"/>
                        <a:cs typeface="Times New Roman" pitchFamily="18" charset="0"/>
                      </a:endParaRPr>
                    </a:p>
                  </a:txBody>
                  <a:tcPr marL="68580" marR="68580" marT="0" marB="0"/>
                </a:tc>
              </a:tr>
              <a:tr h="448094">
                <a:tc>
                  <a:txBody>
                    <a:bodyPr/>
                    <a:lstStyle/>
                    <a:p>
                      <a:pPr marL="342900" marR="0" lvl="0" indent="-342900" algn="just" defTabSz="914400" rtl="0" eaLnBrk="1" fontAlgn="auto" latinLnBrk="0" hangingPunct="1">
                        <a:lnSpc>
                          <a:spcPct val="100000"/>
                        </a:lnSpc>
                        <a:spcBef>
                          <a:spcPts val="0"/>
                        </a:spcBef>
                        <a:spcAft>
                          <a:spcPts val="0"/>
                        </a:spcAft>
                        <a:buClr>
                          <a:srgbClr val="C00000"/>
                        </a:buClr>
                        <a:buSzTx/>
                        <a:buFont typeface="Wingdings" pitchFamily="2" charset="2"/>
                        <a:buChar char="Ø"/>
                        <a:tabLst/>
                        <a:defRPr/>
                      </a:pPr>
                      <a:r>
                        <a:rPr lang="ru-RU" sz="1500" b="0" i="0" dirty="0" smtClean="0">
                          <a:solidFill>
                            <a:schemeClr val="tx1"/>
                          </a:solidFill>
                          <a:effectLst/>
                          <a:latin typeface="Times New Roman" pitchFamily="18" charset="0"/>
                          <a:ea typeface="Calibri"/>
                          <a:cs typeface="Times New Roman" pitchFamily="18" charset="0"/>
                        </a:rPr>
                        <a:t>Организация  мероприятий по обезвреживанию твердых коммунальных отходов путем их ликвидации, расположенной 400 м западнее ст. Кавказской  -</a:t>
                      </a:r>
                      <a:r>
                        <a:rPr lang="ru-RU" sz="1500" b="0" i="0" baseline="0" dirty="0" smtClean="0">
                          <a:solidFill>
                            <a:schemeClr val="tx1"/>
                          </a:solidFill>
                          <a:effectLst/>
                          <a:latin typeface="Times New Roman" pitchFamily="18" charset="0"/>
                          <a:ea typeface="Calibri"/>
                          <a:cs typeface="Times New Roman" pitchFamily="18" charset="0"/>
                        </a:rPr>
                        <a:t> 0,8 млн. руб.</a:t>
                      </a:r>
                      <a:endParaRPr lang="ru-RU" sz="1500" b="0" i="0" dirty="0" smtClean="0">
                        <a:solidFill>
                          <a:schemeClr val="tx1"/>
                        </a:solidFill>
                        <a:effectLst/>
                        <a:latin typeface="Times New Roman" pitchFamily="18" charset="0"/>
                        <a:ea typeface="Calibri"/>
                        <a:cs typeface="Times New Roman" pitchFamily="18" charset="0"/>
                      </a:endParaRPr>
                    </a:p>
                  </a:txBody>
                  <a:tcPr marL="68580" marR="68580" marT="0" marB="0"/>
                </a:tc>
              </a:tr>
              <a:tr h="490742">
                <a:tc>
                  <a:txBody>
                    <a:bodyPr/>
                    <a:lstStyle/>
                    <a:p>
                      <a:pPr marL="0" lvl="0" indent="0" algn="ctr">
                        <a:lnSpc>
                          <a:spcPct val="100000"/>
                        </a:lnSpc>
                        <a:spcAft>
                          <a:spcPts val="0"/>
                        </a:spcAft>
                        <a:buSzPts val="1600"/>
                        <a:buFont typeface="Times New Roman"/>
                        <a:buNone/>
                      </a:pPr>
                      <a:r>
                        <a:rPr lang="ru-RU" sz="1500" b="1" i="0" strike="noStrike" baseline="0" dirty="0" smtClean="0">
                          <a:solidFill>
                            <a:schemeClr val="tx1"/>
                          </a:solidFill>
                          <a:effectLst/>
                          <a:latin typeface="Times New Roman" pitchFamily="18" charset="0"/>
                          <a:cs typeface="Times New Roman" pitchFamily="18" charset="0"/>
                        </a:rPr>
                        <a:t>5. Основное мероприятие № 1                                                                                                                                   «Подготовка материалов для отвода земельных участков» – 0,2 млн. руб.</a:t>
                      </a:r>
                      <a:endParaRPr lang="ru-RU" sz="1500" b="1" i="0" strike="noStrike" baseline="0" dirty="0">
                        <a:solidFill>
                          <a:schemeClr val="tx1"/>
                        </a:solidFill>
                        <a:effectLst/>
                        <a:latin typeface="Times New Roman" pitchFamily="18" charset="0"/>
                        <a:ea typeface="Calibri"/>
                        <a:cs typeface="Times New Roman" pitchFamily="18" charset="0"/>
                      </a:endParaRPr>
                    </a:p>
                  </a:txBody>
                  <a:tcPr marL="68580" marR="68580" marT="0" marB="0"/>
                </a:tc>
              </a:tr>
              <a:tr h="448094">
                <a:tc>
                  <a:txBody>
                    <a:bodyPr/>
                    <a:lstStyle/>
                    <a:p>
                      <a:pPr marL="285750" lvl="0" indent="-285750" algn="just">
                        <a:lnSpc>
                          <a:spcPct val="100000"/>
                        </a:lnSpc>
                        <a:spcAft>
                          <a:spcPts val="0"/>
                        </a:spcAft>
                        <a:buClr>
                          <a:srgbClr val="C00000"/>
                        </a:buClr>
                        <a:buFont typeface="Wingdings" pitchFamily="2" charset="2"/>
                        <a:buChar char="Ø"/>
                      </a:pPr>
                      <a:r>
                        <a:rPr lang="ru-RU" sz="1500" b="0" i="0" dirty="0" smtClean="0">
                          <a:solidFill>
                            <a:schemeClr val="tx1"/>
                          </a:solidFill>
                          <a:effectLst/>
                          <a:latin typeface="Times New Roman" pitchFamily="18" charset="0"/>
                          <a:ea typeface="Calibri"/>
                          <a:cs typeface="Times New Roman" pitchFamily="18" charset="0"/>
                        </a:rPr>
                        <a:t>Субсидии на выполнение муниципального задания МБУ «Управление архитектуры и градостроительства муниципального образования Кавказский район» - </a:t>
                      </a:r>
                      <a:r>
                        <a:rPr lang="ru-RU" sz="1500" b="0" i="0" baseline="0" dirty="0" smtClean="0">
                          <a:solidFill>
                            <a:schemeClr val="tx1"/>
                          </a:solidFill>
                          <a:effectLst/>
                          <a:latin typeface="Times New Roman" pitchFamily="18" charset="0"/>
                          <a:ea typeface="Calibri"/>
                          <a:cs typeface="Times New Roman" pitchFamily="18" charset="0"/>
                        </a:rPr>
                        <a:t> 0,2 млн. руб.</a:t>
                      </a:r>
                      <a:endParaRPr lang="ru-RU" sz="1500" b="0" i="0" dirty="0">
                        <a:solidFill>
                          <a:schemeClr val="tx1"/>
                        </a:solidFill>
                        <a:effectLst/>
                        <a:latin typeface="Times New Roman" pitchFamily="18" charset="0"/>
                        <a:ea typeface="Calibri"/>
                        <a:cs typeface="Times New Roman" pitchFamily="18" charset="0"/>
                      </a:endParaRPr>
                    </a:p>
                  </a:txBody>
                  <a:tcPr marL="65120" marR="65120" marT="0" marB="0"/>
                </a:tc>
              </a:tr>
              <a:tr h="672141">
                <a:tc>
                  <a:txBody>
                    <a:bodyPr/>
                    <a:lstStyle/>
                    <a:p>
                      <a:pPr marL="0" lvl="0" indent="0" algn="ctr">
                        <a:lnSpc>
                          <a:spcPct val="100000"/>
                        </a:lnSpc>
                        <a:spcAft>
                          <a:spcPts val="0"/>
                        </a:spcAft>
                        <a:buSzPts val="1600"/>
                        <a:buFont typeface="Times New Roman"/>
                        <a:buNone/>
                      </a:pPr>
                      <a:r>
                        <a:rPr lang="ru-RU" sz="1500" b="1" i="0" strike="noStrike" baseline="0" dirty="0" smtClean="0">
                          <a:solidFill>
                            <a:schemeClr val="tx1"/>
                          </a:solidFill>
                          <a:effectLst/>
                          <a:latin typeface="Times New Roman" pitchFamily="18" charset="0"/>
                          <a:cs typeface="Times New Roman" pitchFamily="18" charset="0"/>
                        </a:rPr>
                        <a:t>6. Основное мероприятие № 2                                                                                                                                «Осуществление отдельных государственных полномочий по ведению учета граждан отдельных категорий в качестве нуждающихся в жилых помещениях» – 0,6 млн. руб.</a:t>
                      </a:r>
                      <a:endParaRPr lang="ru-RU" sz="1500" b="1" i="0" strike="noStrike" baseline="0" dirty="0">
                        <a:solidFill>
                          <a:schemeClr val="tx1"/>
                        </a:solidFill>
                        <a:effectLst/>
                        <a:latin typeface="Times New Roman" pitchFamily="18" charset="0"/>
                        <a:ea typeface="Calibri"/>
                        <a:cs typeface="Times New Roman" pitchFamily="18" charset="0"/>
                      </a:endParaRPr>
                    </a:p>
                  </a:txBody>
                  <a:tcPr marL="65120" marR="65120" marT="0" marB="0"/>
                </a:tc>
              </a:tr>
              <a:tr h="577817">
                <a:tc>
                  <a:txBody>
                    <a:bodyPr/>
                    <a:lstStyle/>
                    <a:p>
                      <a:pPr marL="285750" lvl="0" indent="-285750" algn="just">
                        <a:lnSpc>
                          <a:spcPct val="100000"/>
                        </a:lnSpc>
                        <a:spcAft>
                          <a:spcPts val="0"/>
                        </a:spcAft>
                        <a:buClr>
                          <a:srgbClr val="C00000"/>
                        </a:buClr>
                        <a:buSzPts val="1600"/>
                        <a:buFont typeface="Wingdings" pitchFamily="2" charset="2"/>
                        <a:buChar char="Ø"/>
                      </a:pPr>
                      <a:r>
                        <a:rPr lang="ru-RU" sz="1500" b="0" i="0" strike="noStrike" baseline="0" dirty="0" smtClean="0">
                          <a:solidFill>
                            <a:schemeClr val="tx1"/>
                          </a:solidFill>
                          <a:effectLst/>
                          <a:latin typeface="Times New Roman" pitchFamily="18" charset="0"/>
                          <a:ea typeface="Calibri"/>
                          <a:cs typeface="Times New Roman" pitchFamily="18" charset="0"/>
                        </a:rPr>
                        <a:t>Содержание штатной численности органов управления </a:t>
                      </a:r>
                      <a:r>
                        <a:rPr lang="ru-RU" sz="1500" b="0" i="0" strike="noStrike" baseline="0" dirty="0" smtClean="0">
                          <a:solidFill>
                            <a:schemeClr val="tx1"/>
                          </a:solidFill>
                          <a:effectLst/>
                          <a:latin typeface="Times New Roman" pitchFamily="18" charset="0"/>
                          <a:cs typeface="Times New Roman" pitchFamily="18" charset="0"/>
                        </a:rPr>
                        <a:t>по ведению учета граждан отдельных категорий в качестве нуждающихся в жилых помещениях» – 0,6 млн. руб.</a:t>
                      </a:r>
                      <a:endParaRPr lang="ru-RU" sz="1500" b="0" i="0" strike="noStrike" baseline="0" dirty="0">
                        <a:solidFill>
                          <a:schemeClr val="tx1"/>
                        </a:solidFill>
                        <a:effectLst/>
                        <a:latin typeface="Times New Roman" pitchFamily="18" charset="0"/>
                        <a:ea typeface="Calibri"/>
                        <a:cs typeface="Times New Roman" pitchFamily="18" charset="0"/>
                      </a:endParaRPr>
                    </a:p>
                  </a:txBody>
                  <a:tcPr marL="65120" marR="65120" marT="0" marB="0"/>
                </a:tc>
              </a:tr>
              <a:tr h="958437">
                <a:tc>
                  <a:txBody>
                    <a:bodyPr/>
                    <a:lstStyle/>
                    <a:p>
                      <a:pPr marL="0" lvl="0" indent="0" algn="ctr">
                        <a:lnSpc>
                          <a:spcPct val="100000"/>
                        </a:lnSpc>
                        <a:spcAft>
                          <a:spcPts val="0"/>
                        </a:spcAft>
                        <a:buSzPts val="1600"/>
                        <a:buFont typeface="Times New Roman"/>
                        <a:buNone/>
                      </a:pPr>
                      <a:r>
                        <a:rPr lang="ru-RU" sz="1500" b="1" i="0" strike="noStrike" baseline="0" dirty="0" smtClean="0">
                          <a:solidFill>
                            <a:schemeClr val="tx1"/>
                          </a:solidFill>
                          <a:effectLst/>
                          <a:latin typeface="Times New Roman" pitchFamily="18" charset="0"/>
                          <a:cs typeface="Times New Roman" pitchFamily="18" charset="0"/>
                        </a:rPr>
                        <a:t>7. Основное мероприятие № 3                                                                                                                                 «Капитальный ремонт общего имущества собственников помещений в многоквартирных домах, находящихся в собственности муниципального образования </a:t>
                      </a:r>
                    </a:p>
                    <a:p>
                      <a:pPr marL="0" lvl="0" indent="0" algn="ctr">
                        <a:lnSpc>
                          <a:spcPct val="100000"/>
                        </a:lnSpc>
                        <a:spcAft>
                          <a:spcPts val="0"/>
                        </a:spcAft>
                        <a:buSzPts val="1600"/>
                        <a:buFont typeface="Times New Roman"/>
                        <a:buNone/>
                      </a:pPr>
                      <a:r>
                        <a:rPr lang="ru-RU" sz="1500" b="1" i="0" strike="noStrike" baseline="0" dirty="0" smtClean="0">
                          <a:solidFill>
                            <a:schemeClr val="tx1"/>
                          </a:solidFill>
                          <a:effectLst/>
                          <a:latin typeface="Times New Roman" pitchFamily="18" charset="0"/>
                          <a:cs typeface="Times New Roman" pitchFamily="18" charset="0"/>
                        </a:rPr>
                        <a:t>Кавказский район» - 0,5 млн. руб.</a:t>
                      </a:r>
                      <a:endParaRPr lang="ru-RU" sz="1500" b="1" i="0" strike="noStrike" baseline="0" dirty="0" smtClean="0">
                        <a:solidFill>
                          <a:schemeClr val="tx1"/>
                        </a:solidFill>
                        <a:effectLst/>
                        <a:latin typeface="Times New Roman" pitchFamily="18" charset="0"/>
                        <a:ea typeface="Calibri"/>
                        <a:cs typeface="Times New Roman" pitchFamily="18" charset="0"/>
                      </a:endParaRPr>
                    </a:p>
                  </a:txBody>
                  <a:tcPr marL="65120" marR="65120" marT="0" marB="0"/>
                </a:tc>
              </a:tr>
              <a:tr h="866725">
                <a:tc>
                  <a:txBody>
                    <a:bodyPr/>
                    <a:lstStyle/>
                    <a:p>
                      <a:pPr marL="285750" lvl="0" indent="-285750" algn="just">
                        <a:lnSpc>
                          <a:spcPct val="100000"/>
                        </a:lnSpc>
                        <a:spcAft>
                          <a:spcPts val="0"/>
                        </a:spcAft>
                        <a:buClr>
                          <a:srgbClr val="C00000"/>
                        </a:buClr>
                        <a:buSzPts val="1600"/>
                        <a:buFont typeface="Wingdings" pitchFamily="2" charset="2"/>
                        <a:buChar char="Ø"/>
                      </a:pPr>
                      <a:r>
                        <a:rPr lang="ru-RU" sz="1500" b="0" i="0" strike="noStrike" baseline="0" dirty="0" smtClean="0">
                          <a:solidFill>
                            <a:schemeClr val="tx1"/>
                          </a:solidFill>
                          <a:effectLst/>
                          <a:latin typeface="Times New Roman" pitchFamily="18" charset="0"/>
                          <a:cs typeface="Times New Roman" pitchFamily="18" charset="0"/>
                        </a:rPr>
                        <a:t>Взносы  в региональный фонд на капитальный </a:t>
                      </a:r>
                      <a:r>
                        <a:rPr lang="ru-RU" sz="1500" b="0" i="0" strike="noStrike" baseline="0" dirty="0">
                          <a:solidFill>
                            <a:schemeClr val="tx1"/>
                          </a:solidFill>
                          <a:effectLst/>
                          <a:latin typeface="Times New Roman" pitchFamily="18" charset="0"/>
                          <a:cs typeface="Times New Roman" pitchFamily="18" charset="0"/>
                        </a:rPr>
                        <a:t>ремонт общего имущества собственников помещений в многоквартирных домах, находящихся в собственности муниципального образования </a:t>
                      </a:r>
                      <a:r>
                        <a:rPr lang="ru-RU" sz="1500" b="0" i="0" strike="noStrike" baseline="0" dirty="0" smtClean="0">
                          <a:solidFill>
                            <a:schemeClr val="tx1"/>
                          </a:solidFill>
                          <a:effectLst/>
                          <a:latin typeface="Times New Roman" pitchFamily="18" charset="0"/>
                          <a:cs typeface="Times New Roman" pitchFamily="18" charset="0"/>
                        </a:rPr>
                        <a:t> Кавказский </a:t>
                      </a:r>
                      <a:r>
                        <a:rPr lang="ru-RU" sz="1500" b="0" i="0" strike="noStrike" baseline="0" dirty="0">
                          <a:solidFill>
                            <a:schemeClr val="tx1"/>
                          </a:solidFill>
                          <a:effectLst/>
                          <a:latin typeface="Times New Roman" pitchFamily="18" charset="0"/>
                          <a:cs typeface="Times New Roman" pitchFamily="18" charset="0"/>
                        </a:rPr>
                        <a:t>район</a:t>
                      </a:r>
                      <a:r>
                        <a:rPr lang="ru-RU" sz="1500" b="0" i="0" strike="noStrike" baseline="0" dirty="0" smtClean="0">
                          <a:solidFill>
                            <a:schemeClr val="tx1"/>
                          </a:solidFill>
                          <a:effectLst/>
                          <a:latin typeface="Times New Roman" pitchFamily="18" charset="0"/>
                          <a:cs typeface="Times New Roman" pitchFamily="18" charset="0"/>
                        </a:rPr>
                        <a:t>» - 0,5 </a:t>
                      </a:r>
                      <a:r>
                        <a:rPr lang="ru-RU" sz="1500" b="0" i="0" strike="noStrike" baseline="0" dirty="0">
                          <a:solidFill>
                            <a:schemeClr val="tx1"/>
                          </a:solidFill>
                          <a:effectLst/>
                          <a:latin typeface="Times New Roman" pitchFamily="18" charset="0"/>
                          <a:cs typeface="Times New Roman" pitchFamily="18" charset="0"/>
                        </a:rPr>
                        <a:t>млн. руб.</a:t>
                      </a:r>
                      <a:endParaRPr lang="ru-RU" sz="1500" b="0" i="0" strike="noStrike" baseline="0" dirty="0">
                        <a:solidFill>
                          <a:schemeClr val="tx1"/>
                        </a:solidFill>
                        <a:effectLst/>
                        <a:latin typeface="Times New Roman" pitchFamily="18" charset="0"/>
                        <a:ea typeface="Calibri"/>
                        <a:cs typeface="Times New Roman" pitchFamily="18" charset="0"/>
                      </a:endParaRPr>
                    </a:p>
                  </a:txBody>
                  <a:tcPr marL="65120" marR="65120" marT="0" marB="0"/>
                </a:tc>
              </a:tr>
            </a:tbl>
          </a:graphicData>
        </a:graphic>
      </p:graphicFrame>
      <p:sp>
        <p:nvSpPr>
          <p:cNvPr id="3" name="Номер слайда 2"/>
          <p:cNvSpPr>
            <a:spLocks noGrp="1"/>
          </p:cNvSpPr>
          <p:nvPr>
            <p:ph type="sldNum" sz="quarter" idx="12"/>
          </p:nvPr>
        </p:nvSpPr>
        <p:spPr>
          <a:xfrm>
            <a:off x="4754880" y="6407945"/>
            <a:ext cx="396240" cy="365125"/>
          </a:xfrm>
        </p:spPr>
        <p:txBody>
          <a:bodyPr/>
          <a:lstStyle/>
          <a:p>
            <a:fld id="{DCD830A9-5F17-466D-9E40-1E5E06F64CC0}" type="slidenum">
              <a:rPr lang="ru-RU" smtClean="0"/>
              <a:pPr/>
              <a:t>49</a:t>
            </a:fld>
            <a:endParaRPr lang="ru-RU" dirty="0"/>
          </a:p>
        </p:txBody>
      </p:sp>
    </p:spTree>
    <p:extLst>
      <p:ext uri="{BB962C8B-B14F-4D97-AF65-F5344CB8AC3E}">
        <p14:creationId xmlns:p14="http://schemas.microsoft.com/office/powerpoint/2010/main" val="290181643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3072311622"/>
              </p:ext>
            </p:extLst>
          </p:nvPr>
        </p:nvGraphicFramePr>
        <p:xfrm>
          <a:off x="488504" y="1231348"/>
          <a:ext cx="9067104" cy="5196774"/>
        </p:xfrm>
        <a:graphic>
          <a:graphicData uri="http://schemas.openxmlformats.org/drawingml/2006/table">
            <a:tbl>
              <a:tblPr firstRow="1" firstCol="1" bandRow="1" bandCol="1">
                <a:tableStyleId>{5940675A-B579-460E-94D1-54222C63F5DA}</a:tableStyleId>
              </a:tblPr>
              <a:tblGrid>
                <a:gridCol w="6960649"/>
                <a:gridCol w="600191"/>
                <a:gridCol w="1506264"/>
              </a:tblGrid>
              <a:tr h="397452">
                <a:tc>
                  <a:txBody>
                    <a:bodyPr/>
                    <a:lstStyle/>
                    <a:p>
                      <a:pPr algn="ctr">
                        <a:lnSpc>
                          <a:spcPct val="115000"/>
                        </a:lnSpc>
                        <a:spcAft>
                          <a:spcPts val="0"/>
                        </a:spcAft>
                      </a:pPr>
                      <a:r>
                        <a:rPr lang="ru-RU" sz="1000" b="0" dirty="0">
                          <a:effectLst/>
                          <a:latin typeface="Times New Roman" pitchFamily="18" charset="0"/>
                          <a:cs typeface="Times New Roman" pitchFamily="18" charset="0"/>
                        </a:rPr>
                        <a:t>Наименование целевого показателя</a:t>
                      </a:r>
                      <a:endParaRPr lang="ru-RU" sz="1000" b="0" dirty="0">
                        <a:solidFill>
                          <a:schemeClr val="accent5">
                            <a:lumMod val="50000"/>
                          </a:schemeClr>
                        </a:solidFill>
                        <a:effectLst/>
                        <a:latin typeface="Times New Roman" pitchFamily="18" charset="0"/>
                        <a:ea typeface="Calibri"/>
                        <a:cs typeface="Times New Roman" pitchFamily="18" charset="0"/>
                      </a:endParaRPr>
                    </a:p>
                  </a:txBody>
                  <a:tcPr marL="54086" marR="54086" marT="0" marB="0" anchor="ctr"/>
                </a:tc>
                <a:tc>
                  <a:txBody>
                    <a:bodyPr/>
                    <a:lstStyle/>
                    <a:p>
                      <a:pPr algn="ctr">
                        <a:lnSpc>
                          <a:spcPct val="115000"/>
                        </a:lnSpc>
                        <a:spcAft>
                          <a:spcPts val="0"/>
                        </a:spcAft>
                      </a:pPr>
                      <a:r>
                        <a:rPr lang="ru-RU" sz="1000" b="0" dirty="0" smtClean="0">
                          <a:effectLst/>
                          <a:latin typeface="Times New Roman" pitchFamily="18" charset="0"/>
                          <a:cs typeface="Times New Roman" pitchFamily="18" charset="0"/>
                        </a:rPr>
                        <a:t>Ед.</a:t>
                      </a:r>
                      <a:endParaRPr lang="ru-RU" sz="1000" b="0" dirty="0">
                        <a:effectLst/>
                        <a:latin typeface="Times New Roman" pitchFamily="18" charset="0"/>
                        <a:cs typeface="Times New Roman" pitchFamily="18" charset="0"/>
                      </a:endParaRPr>
                    </a:p>
                    <a:p>
                      <a:pPr algn="ctr">
                        <a:lnSpc>
                          <a:spcPct val="115000"/>
                        </a:lnSpc>
                        <a:spcAft>
                          <a:spcPts val="0"/>
                        </a:spcAft>
                      </a:pPr>
                      <a:r>
                        <a:rPr lang="ru-RU" sz="1000" b="0" dirty="0" smtClean="0">
                          <a:effectLst/>
                          <a:latin typeface="Times New Roman" pitchFamily="18" charset="0"/>
                          <a:cs typeface="Times New Roman" pitchFamily="18" charset="0"/>
                        </a:rPr>
                        <a:t>изм.</a:t>
                      </a:r>
                      <a:endParaRPr lang="ru-RU" sz="1000" b="0" dirty="0">
                        <a:solidFill>
                          <a:schemeClr val="accent5">
                            <a:lumMod val="50000"/>
                          </a:schemeClr>
                        </a:solidFill>
                        <a:effectLst/>
                        <a:latin typeface="Times New Roman" pitchFamily="18" charset="0"/>
                        <a:ea typeface="Calibri"/>
                        <a:cs typeface="Times New Roman" pitchFamily="18" charset="0"/>
                      </a:endParaRPr>
                    </a:p>
                  </a:txBody>
                  <a:tcPr marL="54086" marR="54086" marT="0" marB="0" anchor="ctr"/>
                </a:tc>
                <a:tc>
                  <a:txBody>
                    <a:bodyPr/>
                    <a:lstStyle/>
                    <a:p>
                      <a:pPr algn="ctr">
                        <a:lnSpc>
                          <a:spcPct val="100000"/>
                        </a:lnSpc>
                        <a:spcAft>
                          <a:spcPts val="0"/>
                        </a:spcAft>
                      </a:pPr>
                      <a:r>
                        <a:rPr lang="ru-RU" sz="1000" b="0" dirty="0">
                          <a:effectLst/>
                          <a:latin typeface="Times New Roman" pitchFamily="18" charset="0"/>
                          <a:cs typeface="Times New Roman" pitchFamily="18" charset="0"/>
                        </a:rPr>
                        <a:t>Значение </a:t>
                      </a:r>
                      <a:r>
                        <a:rPr lang="ru-RU" sz="1000" b="0" dirty="0" smtClean="0">
                          <a:effectLst/>
                          <a:latin typeface="Times New Roman" pitchFamily="18" charset="0"/>
                          <a:cs typeface="Times New Roman" pitchFamily="18" charset="0"/>
                        </a:rPr>
                        <a:t>выполненных показателей за 2019 год</a:t>
                      </a:r>
                      <a:endParaRPr lang="ru-RU" sz="1000" b="0" dirty="0">
                        <a:solidFill>
                          <a:schemeClr val="accent5">
                            <a:lumMod val="50000"/>
                          </a:schemeClr>
                        </a:solidFill>
                        <a:effectLst/>
                        <a:latin typeface="Times New Roman" pitchFamily="18" charset="0"/>
                        <a:ea typeface="Calibri"/>
                        <a:cs typeface="Times New Roman" pitchFamily="18" charset="0"/>
                      </a:endParaRPr>
                    </a:p>
                  </a:txBody>
                  <a:tcPr marL="54086" marR="54086" marT="0" marB="0" anchor="ctr"/>
                </a:tc>
              </a:tr>
              <a:tr h="254496">
                <a:tc>
                  <a:txBody>
                    <a:bodyPr/>
                    <a:lstStyle/>
                    <a:p>
                      <a:pPr algn="just">
                        <a:lnSpc>
                          <a:spcPct val="100000"/>
                        </a:lnSpc>
                        <a:spcAft>
                          <a:spcPts val="0"/>
                        </a:spcAft>
                      </a:pPr>
                      <a:r>
                        <a:rPr lang="ru-RU" sz="1300" b="0" dirty="0" smtClean="0">
                          <a:latin typeface="Times New Roman" pitchFamily="18" charset="0"/>
                          <a:ea typeface="Calibri"/>
                          <a:cs typeface="Times New Roman" pitchFamily="18" charset="0"/>
                        </a:rPr>
                        <a:t>количество дополнительных мест в общеобразовательных учреждениях</a:t>
                      </a:r>
                      <a:endParaRPr lang="ru-RU" sz="1300" b="0" dirty="0">
                        <a:latin typeface="Times New Roman" pitchFamily="18" charset="0"/>
                        <a:ea typeface="Calibri"/>
                        <a:cs typeface="Times New Roman" pitchFamily="18" charset="0"/>
                      </a:endParaRPr>
                    </a:p>
                  </a:txBody>
                  <a:tcPr marL="68580" marR="68580" marT="0" marB="0"/>
                </a:tc>
                <a:tc>
                  <a:txBody>
                    <a:bodyPr/>
                    <a:lstStyle/>
                    <a:p>
                      <a:pPr algn="ctr">
                        <a:lnSpc>
                          <a:spcPct val="100000"/>
                        </a:lnSpc>
                        <a:spcAft>
                          <a:spcPts val="0"/>
                        </a:spcAft>
                      </a:pPr>
                      <a:r>
                        <a:rPr lang="ru-RU" sz="1300" b="0" dirty="0" smtClean="0">
                          <a:latin typeface="Times New Roman" pitchFamily="18" charset="0"/>
                          <a:ea typeface="Calibri"/>
                          <a:cs typeface="Times New Roman" pitchFamily="18" charset="0"/>
                        </a:rPr>
                        <a:t>ед.</a:t>
                      </a:r>
                      <a:endParaRPr lang="ru-RU" sz="1300" b="0" dirty="0">
                        <a:latin typeface="Times New Roman" pitchFamily="18" charset="0"/>
                        <a:ea typeface="Calibri"/>
                        <a:cs typeface="Times New Roman" pitchFamily="18" charset="0"/>
                      </a:endParaRPr>
                    </a:p>
                  </a:txBody>
                  <a:tcPr marL="68580" marR="68580" marT="0" marB="0"/>
                </a:tc>
                <a:tc>
                  <a:txBody>
                    <a:bodyPr/>
                    <a:lstStyle/>
                    <a:p>
                      <a:pPr algn="ctr">
                        <a:lnSpc>
                          <a:spcPct val="100000"/>
                        </a:lnSpc>
                        <a:spcAft>
                          <a:spcPts val="0"/>
                        </a:spcAft>
                      </a:pPr>
                      <a:r>
                        <a:rPr lang="ru-RU" sz="1300" b="0" dirty="0" smtClean="0">
                          <a:latin typeface="Times New Roman" pitchFamily="18" charset="0"/>
                          <a:ea typeface="Times New Roman"/>
                          <a:cs typeface="Times New Roman" pitchFamily="18" charset="0"/>
                        </a:rPr>
                        <a:t>400</a:t>
                      </a:r>
                      <a:endParaRPr lang="ru-RU" sz="1300" b="0" dirty="0">
                        <a:latin typeface="Times New Roman" pitchFamily="18" charset="0"/>
                        <a:ea typeface="Times New Roman"/>
                        <a:cs typeface="Times New Roman" pitchFamily="18" charset="0"/>
                      </a:endParaRPr>
                    </a:p>
                  </a:txBody>
                  <a:tcPr marL="68580" marR="68580" marT="0" marB="0"/>
                </a:tc>
              </a:tr>
              <a:tr h="325444">
                <a:tc>
                  <a:txBody>
                    <a:bodyPr/>
                    <a:lstStyle/>
                    <a:p>
                      <a:pPr algn="just">
                        <a:lnSpc>
                          <a:spcPct val="100000"/>
                        </a:lnSpc>
                        <a:spcAft>
                          <a:spcPts val="0"/>
                        </a:spcAft>
                      </a:pPr>
                      <a:r>
                        <a:rPr lang="ru-RU" sz="1300" b="0" dirty="0">
                          <a:effectLst/>
                          <a:latin typeface="Times New Roman" pitchFamily="18" charset="0"/>
                          <a:cs typeface="Times New Roman" pitchFamily="18" charset="0"/>
                        </a:rPr>
                        <a:t>Количество отремонтированных автотранспортных средств (автобусов), закрепленных за общеобразовательными учреждениями МО Кавказский район</a:t>
                      </a:r>
                      <a:endParaRPr lang="ru-RU" sz="1300" b="0" dirty="0">
                        <a:solidFill>
                          <a:schemeClr val="accent5">
                            <a:lumMod val="50000"/>
                          </a:schemeClr>
                        </a:solidFill>
                        <a:effectLst/>
                        <a:latin typeface="Times New Roman" pitchFamily="18" charset="0"/>
                        <a:ea typeface="Calibri"/>
                        <a:cs typeface="Times New Roman" pitchFamily="18" charset="0"/>
                      </a:endParaRPr>
                    </a:p>
                  </a:txBody>
                  <a:tcPr marL="54086" marR="54086" marT="0" marB="0" anchor="ctr"/>
                </a:tc>
                <a:tc>
                  <a:txBody>
                    <a:bodyPr/>
                    <a:lstStyle/>
                    <a:p>
                      <a:pPr algn="ctr">
                        <a:lnSpc>
                          <a:spcPct val="100000"/>
                        </a:lnSpc>
                        <a:spcAft>
                          <a:spcPts val="0"/>
                        </a:spcAft>
                      </a:pPr>
                      <a:r>
                        <a:rPr lang="ru-RU" sz="1300" b="0" dirty="0" smtClean="0">
                          <a:effectLst/>
                          <a:latin typeface="Times New Roman" pitchFamily="18" charset="0"/>
                          <a:cs typeface="Times New Roman" pitchFamily="18" charset="0"/>
                        </a:rPr>
                        <a:t>шт.</a:t>
                      </a:r>
                      <a:endParaRPr lang="ru-RU" sz="1300" b="0" dirty="0">
                        <a:solidFill>
                          <a:schemeClr val="accent5">
                            <a:lumMod val="50000"/>
                          </a:schemeClr>
                        </a:solidFill>
                        <a:effectLst/>
                        <a:latin typeface="Times New Roman" pitchFamily="18" charset="0"/>
                        <a:ea typeface="Calibri"/>
                        <a:cs typeface="Times New Roman" pitchFamily="18" charset="0"/>
                      </a:endParaRPr>
                    </a:p>
                  </a:txBody>
                  <a:tcPr marL="54086" marR="54086" marT="0" marB="0" anchor="ctr"/>
                </a:tc>
                <a:tc>
                  <a:txBody>
                    <a:bodyPr/>
                    <a:lstStyle/>
                    <a:p>
                      <a:pPr algn="ctr">
                        <a:lnSpc>
                          <a:spcPct val="100000"/>
                        </a:lnSpc>
                        <a:spcAft>
                          <a:spcPts val="0"/>
                        </a:spcAft>
                      </a:pPr>
                      <a:r>
                        <a:rPr lang="ru-RU" sz="1300" b="0" dirty="0" smtClean="0">
                          <a:effectLst/>
                          <a:latin typeface="Times New Roman" pitchFamily="18" charset="0"/>
                          <a:cs typeface="Times New Roman" pitchFamily="18" charset="0"/>
                        </a:rPr>
                        <a:t>22</a:t>
                      </a:r>
                      <a:endParaRPr lang="ru-RU" sz="1300" b="0" dirty="0">
                        <a:solidFill>
                          <a:schemeClr val="accent5">
                            <a:lumMod val="50000"/>
                          </a:schemeClr>
                        </a:solidFill>
                        <a:effectLst/>
                        <a:latin typeface="Times New Roman" pitchFamily="18" charset="0"/>
                        <a:ea typeface="Times New Roman"/>
                        <a:cs typeface="Times New Roman" pitchFamily="18" charset="0"/>
                      </a:endParaRPr>
                    </a:p>
                  </a:txBody>
                  <a:tcPr marL="54086" marR="54086" marT="0" marB="0" anchor="ctr"/>
                </a:tc>
              </a:tr>
              <a:tr h="605363">
                <a:tc>
                  <a:txBody>
                    <a:bodyPr/>
                    <a:lstStyle/>
                    <a:p>
                      <a:pPr algn="just">
                        <a:lnSpc>
                          <a:spcPct val="100000"/>
                        </a:lnSpc>
                        <a:spcAft>
                          <a:spcPts val="0"/>
                        </a:spcAft>
                      </a:pPr>
                      <a:r>
                        <a:rPr lang="ru-RU" sz="1300" b="0" dirty="0">
                          <a:effectLst/>
                          <a:latin typeface="Times New Roman" pitchFamily="18" charset="0"/>
                          <a:cs typeface="Times New Roman" pitchFamily="18" charset="0"/>
                        </a:rPr>
                        <a:t>Протяженность отремонтированных участков автомобильных дорог общего пользования местного значения, включенных в реестр имущества администрации муниципального образования Кавказский район</a:t>
                      </a:r>
                      <a:endParaRPr lang="ru-RU" sz="1300" b="0" dirty="0">
                        <a:solidFill>
                          <a:schemeClr val="accent5">
                            <a:lumMod val="50000"/>
                          </a:schemeClr>
                        </a:solidFill>
                        <a:effectLst/>
                        <a:latin typeface="Times New Roman" pitchFamily="18" charset="0"/>
                        <a:ea typeface="Calibri"/>
                        <a:cs typeface="Times New Roman" pitchFamily="18" charset="0"/>
                      </a:endParaRPr>
                    </a:p>
                  </a:txBody>
                  <a:tcPr marL="54086" marR="54086" marT="0" marB="0" anchor="ctr"/>
                </a:tc>
                <a:tc>
                  <a:txBody>
                    <a:bodyPr/>
                    <a:lstStyle/>
                    <a:p>
                      <a:pPr algn="ctr">
                        <a:lnSpc>
                          <a:spcPct val="100000"/>
                        </a:lnSpc>
                        <a:spcAft>
                          <a:spcPts val="0"/>
                        </a:spcAft>
                      </a:pPr>
                      <a:r>
                        <a:rPr lang="ru-RU" sz="1300" b="0" dirty="0">
                          <a:effectLst/>
                          <a:latin typeface="Times New Roman" pitchFamily="18" charset="0"/>
                          <a:cs typeface="Times New Roman" pitchFamily="18" charset="0"/>
                        </a:rPr>
                        <a:t>км</a:t>
                      </a:r>
                      <a:endParaRPr lang="ru-RU" sz="1300" b="0" dirty="0">
                        <a:solidFill>
                          <a:schemeClr val="accent5">
                            <a:lumMod val="50000"/>
                          </a:schemeClr>
                        </a:solidFill>
                        <a:effectLst/>
                        <a:latin typeface="Times New Roman" pitchFamily="18" charset="0"/>
                        <a:ea typeface="Calibri"/>
                        <a:cs typeface="Times New Roman" pitchFamily="18" charset="0"/>
                      </a:endParaRPr>
                    </a:p>
                  </a:txBody>
                  <a:tcPr marL="54086" marR="54086" marT="0" marB="0" anchor="ctr"/>
                </a:tc>
                <a:tc>
                  <a:txBody>
                    <a:bodyPr/>
                    <a:lstStyle/>
                    <a:p>
                      <a:pPr algn="ctr">
                        <a:lnSpc>
                          <a:spcPct val="100000"/>
                        </a:lnSpc>
                        <a:spcAft>
                          <a:spcPts val="0"/>
                        </a:spcAft>
                      </a:pPr>
                      <a:r>
                        <a:rPr lang="ru-RU" sz="1300" b="0" dirty="0" smtClean="0">
                          <a:effectLst/>
                          <a:latin typeface="Times New Roman" pitchFamily="18" charset="0"/>
                          <a:cs typeface="Times New Roman" pitchFamily="18" charset="0"/>
                        </a:rPr>
                        <a:t>0,25</a:t>
                      </a:r>
                      <a:endParaRPr lang="ru-RU" sz="1300" b="0" dirty="0">
                        <a:solidFill>
                          <a:schemeClr val="accent5">
                            <a:lumMod val="50000"/>
                          </a:schemeClr>
                        </a:solidFill>
                        <a:effectLst/>
                        <a:latin typeface="Times New Roman" pitchFamily="18" charset="0"/>
                        <a:ea typeface="Times New Roman"/>
                        <a:cs typeface="Times New Roman" pitchFamily="18" charset="0"/>
                      </a:endParaRPr>
                    </a:p>
                  </a:txBody>
                  <a:tcPr marL="54086" marR="54086" marT="0" marB="0" anchor="ctr"/>
                </a:tc>
              </a:tr>
              <a:tr h="685484">
                <a:tc>
                  <a:txBody>
                    <a:bodyPr/>
                    <a:lstStyle/>
                    <a:p>
                      <a:pPr algn="just">
                        <a:lnSpc>
                          <a:spcPct val="100000"/>
                        </a:lnSpc>
                        <a:spcAft>
                          <a:spcPts val="0"/>
                        </a:spcAft>
                      </a:pPr>
                      <a:r>
                        <a:rPr lang="ru-RU" sz="1300" b="0" dirty="0">
                          <a:effectLst/>
                          <a:latin typeface="Times New Roman" pitchFamily="18" charset="0"/>
                          <a:cs typeface="Times New Roman" pitchFamily="18" charset="0"/>
                        </a:rPr>
                        <a:t>Протяженность участков автомобильных дорог общего пользования местного значения, включенных в реестр имущества администрации муниципального образования Кавказский </a:t>
                      </a:r>
                      <a:r>
                        <a:rPr lang="ru-RU" sz="1300" b="0" dirty="0" smtClean="0">
                          <a:effectLst/>
                          <a:latin typeface="Times New Roman" pitchFamily="18" charset="0"/>
                          <a:cs typeface="Times New Roman" pitchFamily="18" charset="0"/>
                        </a:rPr>
                        <a:t>район, </a:t>
                      </a:r>
                      <a:r>
                        <a:rPr lang="ru-RU" sz="1300" b="0" dirty="0">
                          <a:effectLst/>
                          <a:latin typeface="Times New Roman" pitchFamily="18" charset="0"/>
                          <a:cs typeface="Times New Roman" pitchFamily="18" charset="0"/>
                        </a:rPr>
                        <a:t>в отношении которых организован комплекс мероприятий по организации обеспечения безопасности дорожного движения</a:t>
                      </a:r>
                      <a:endParaRPr lang="ru-RU" sz="1300" b="0" dirty="0">
                        <a:solidFill>
                          <a:schemeClr val="accent5">
                            <a:lumMod val="50000"/>
                          </a:schemeClr>
                        </a:solidFill>
                        <a:effectLst/>
                        <a:latin typeface="Times New Roman" pitchFamily="18" charset="0"/>
                        <a:ea typeface="Calibri"/>
                        <a:cs typeface="Times New Roman" pitchFamily="18" charset="0"/>
                      </a:endParaRPr>
                    </a:p>
                  </a:txBody>
                  <a:tcPr marL="54086" marR="54086" marT="0" marB="0" anchor="ctr"/>
                </a:tc>
                <a:tc>
                  <a:txBody>
                    <a:bodyPr/>
                    <a:lstStyle/>
                    <a:p>
                      <a:pPr algn="ctr">
                        <a:lnSpc>
                          <a:spcPct val="100000"/>
                        </a:lnSpc>
                        <a:spcAft>
                          <a:spcPts val="0"/>
                        </a:spcAft>
                      </a:pPr>
                      <a:r>
                        <a:rPr lang="ru-RU" sz="1300" b="0" dirty="0">
                          <a:effectLst/>
                          <a:latin typeface="Times New Roman" pitchFamily="18" charset="0"/>
                          <a:cs typeface="Times New Roman" pitchFamily="18" charset="0"/>
                        </a:rPr>
                        <a:t>км</a:t>
                      </a:r>
                      <a:endParaRPr lang="ru-RU" sz="1300" b="0" dirty="0">
                        <a:solidFill>
                          <a:schemeClr val="accent5">
                            <a:lumMod val="50000"/>
                          </a:schemeClr>
                        </a:solidFill>
                        <a:effectLst/>
                        <a:latin typeface="Times New Roman" pitchFamily="18" charset="0"/>
                        <a:ea typeface="Calibri"/>
                        <a:cs typeface="Times New Roman" pitchFamily="18" charset="0"/>
                      </a:endParaRPr>
                    </a:p>
                  </a:txBody>
                  <a:tcPr marL="54086" marR="54086" marT="0" marB="0" anchor="ctr"/>
                </a:tc>
                <a:tc>
                  <a:txBody>
                    <a:bodyPr/>
                    <a:lstStyle/>
                    <a:p>
                      <a:pPr algn="ctr">
                        <a:lnSpc>
                          <a:spcPct val="100000"/>
                        </a:lnSpc>
                        <a:spcAft>
                          <a:spcPts val="0"/>
                        </a:spcAft>
                      </a:pPr>
                      <a:r>
                        <a:rPr lang="ru-RU" sz="1300" b="0" dirty="0" smtClean="0">
                          <a:effectLst/>
                          <a:latin typeface="Times New Roman" pitchFamily="18" charset="0"/>
                          <a:cs typeface="Times New Roman" pitchFamily="18" charset="0"/>
                        </a:rPr>
                        <a:t>8</a:t>
                      </a:r>
                      <a:endParaRPr lang="ru-RU" sz="1300" b="0" dirty="0">
                        <a:solidFill>
                          <a:schemeClr val="accent5">
                            <a:lumMod val="50000"/>
                          </a:schemeClr>
                        </a:solidFill>
                        <a:effectLst/>
                        <a:latin typeface="Times New Roman" pitchFamily="18" charset="0"/>
                        <a:ea typeface="Times New Roman"/>
                        <a:cs typeface="Times New Roman" pitchFamily="18" charset="0"/>
                      </a:endParaRPr>
                    </a:p>
                  </a:txBody>
                  <a:tcPr marL="54086" marR="54086" marT="0" marB="0" anchor="ctr"/>
                </a:tc>
              </a:tr>
              <a:tr h="230342">
                <a:tc>
                  <a:txBody>
                    <a:bodyPr/>
                    <a:lstStyle/>
                    <a:p>
                      <a:pPr algn="just">
                        <a:lnSpc>
                          <a:spcPct val="100000"/>
                        </a:lnSpc>
                        <a:spcAft>
                          <a:spcPts val="0"/>
                        </a:spcAft>
                      </a:pPr>
                      <a:r>
                        <a:rPr lang="ru-RU" sz="1300" b="0" dirty="0" smtClean="0">
                          <a:latin typeface="Times New Roman" pitchFamily="18" charset="0"/>
                          <a:ea typeface="Calibri"/>
                          <a:cs typeface="Times New Roman" pitchFamily="18" charset="0"/>
                        </a:rPr>
                        <a:t>Количество отремонтированных стел</a:t>
                      </a:r>
                      <a:endParaRPr lang="ru-RU" sz="1300" b="0" dirty="0">
                        <a:latin typeface="Times New Roman" pitchFamily="18" charset="0"/>
                        <a:ea typeface="Calibri"/>
                        <a:cs typeface="Times New Roman" pitchFamily="18" charset="0"/>
                      </a:endParaRPr>
                    </a:p>
                  </a:txBody>
                  <a:tcPr marL="68580" marR="68580" marT="0" marB="0"/>
                </a:tc>
                <a:tc>
                  <a:txBody>
                    <a:bodyPr/>
                    <a:lstStyle/>
                    <a:p>
                      <a:pPr algn="ctr">
                        <a:lnSpc>
                          <a:spcPct val="100000"/>
                        </a:lnSpc>
                        <a:spcAft>
                          <a:spcPts val="0"/>
                        </a:spcAft>
                      </a:pPr>
                      <a:r>
                        <a:rPr lang="ru-RU" sz="1300" b="0" dirty="0" smtClean="0">
                          <a:latin typeface="Times New Roman" pitchFamily="18" charset="0"/>
                          <a:ea typeface="Calibri"/>
                          <a:cs typeface="Times New Roman" pitchFamily="18" charset="0"/>
                        </a:rPr>
                        <a:t>ед.</a:t>
                      </a:r>
                      <a:endParaRPr lang="ru-RU" sz="1300" b="0" dirty="0">
                        <a:latin typeface="Times New Roman" pitchFamily="18" charset="0"/>
                        <a:ea typeface="Calibri"/>
                        <a:cs typeface="Times New Roman" pitchFamily="18" charset="0"/>
                      </a:endParaRPr>
                    </a:p>
                  </a:txBody>
                  <a:tcPr marL="68580" marR="68580" marT="0" marB="0"/>
                </a:tc>
                <a:tc>
                  <a:txBody>
                    <a:bodyPr/>
                    <a:lstStyle/>
                    <a:p>
                      <a:pPr algn="ctr">
                        <a:lnSpc>
                          <a:spcPct val="100000"/>
                        </a:lnSpc>
                        <a:spcAft>
                          <a:spcPts val="0"/>
                        </a:spcAft>
                      </a:pPr>
                      <a:r>
                        <a:rPr lang="ru-RU" sz="1300" b="0" dirty="0" smtClean="0">
                          <a:latin typeface="Times New Roman" pitchFamily="18" charset="0"/>
                          <a:ea typeface="Times New Roman"/>
                          <a:cs typeface="Times New Roman" pitchFamily="18" charset="0"/>
                        </a:rPr>
                        <a:t>1</a:t>
                      </a:r>
                      <a:endParaRPr lang="ru-RU" sz="1300" b="0" dirty="0">
                        <a:latin typeface="Times New Roman" pitchFamily="18" charset="0"/>
                        <a:ea typeface="Times New Roman"/>
                        <a:cs typeface="Times New Roman" pitchFamily="18" charset="0"/>
                      </a:endParaRPr>
                    </a:p>
                  </a:txBody>
                  <a:tcPr marL="68580" marR="68580" marT="0" marB="0"/>
                </a:tc>
              </a:tr>
              <a:tr h="230342">
                <a:tc>
                  <a:txBody>
                    <a:bodyPr/>
                    <a:lstStyle/>
                    <a:p>
                      <a:pPr algn="just">
                        <a:lnSpc>
                          <a:spcPct val="100000"/>
                        </a:lnSpc>
                        <a:spcAft>
                          <a:spcPts val="0"/>
                        </a:spcAft>
                      </a:pPr>
                      <a:r>
                        <a:rPr lang="ru-RU" sz="1300" b="0" dirty="0" smtClean="0">
                          <a:latin typeface="Times New Roman" pitchFamily="18" charset="0"/>
                          <a:ea typeface="Calibri"/>
                          <a:cs typeface="Times New Roman" pitchFamily="18" charset="0"/>
                        </a:rPr>
                        <a:t>Количество проведенных мероприятий в рамках  районного этапа Всероссийской акции «Внимание, дети!» </a:t>
                      </a:r>
                      <a:endParaRPr lang="ru-RU" sz="1300" b="0" dirty="0">
                        <a:latin typeface="Times New Roman" pitchFamily="18" charset="0"/>
                        <a:ea typeface="Calibri"/>
                        <a:cs typeface="Times New Roman" pitchFamily="18" charset="0"/>
                      </a:endParaRPr>
                    </a:p>
                  </a:txBody>
                  <a:tcPr marL="68580" marR="68580"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300" b="0" dirty="0" smtClean="0">
                          <a:latin typeface="Times New Roman" pitchFamily="18" charset="0"/>
                          <a:ea typeface="Calibri"/>
                          <a:cs typeface="Times New Roman" pitchFamily="18" charset="0"/>
                        </a:rPr>
                        <a:t>ед.</a:t>
                      </a:r>
                    </a:p>
                    <a:p>
                      <a:pPr algn="ctr">
                        <a:lnSpc>
                          <a:spcPct val="100000"/>
                        </a:lnSpc>
                        <a:spcAft>
                          <a:spcPts val="0"/>
                        </a:spcAft>
                      </a:pPr>
                      <a:endParaRPr lang="ru-RU" sz="1300" b="0" dirty="0">
                        <a:latin typeface="Times New Roman" pitchFamily="18" charset="0"/>
                        <a:ea typeface="Calibri"/>
                        <a:cs typeface="Times New Roman" pitchFamily="18" charset="0"/>
                      </a:endParaRPr>
                    </a:p>
                  </a:txBody>
                  <a:tcPr marL="68580" marR="68580" marT="0" marB="0"/>
                </a:tc>
                <a:tc>
                  <a:txBody>
                    <a:bodyPr/>
                    <a:lstStyle/>
                    <a:p>
                      <a:pPr algn="ctr">
                        <a:lnSpc>
                          <a:spcPct val="100000"/>
                        </a:lnSpc>
                        <a:spcAft>
                          <a:spcPts val="0"/>
                        </a:spcAft>
                      </a:pPr>
                      <a:r>
                        <a:rPr lang="ru-RU" sz="1300" b="0" dirty="0" smtClean="0">
                          <a:latin typeface="Times New Roman" pitchFamily="18" charset="0"/>
                          <a:ea typeface="Times New Roman"/>
                          <a:cs typeface="Times New Roman" pitchFamily="18" charset="0"/>
                        </a:rPr>
                        <a:t>342</a:t>
                      </a:r>
                      <a:endParaRPr lang="ru-RU" sz="1300" b="0" dirty="0">
                        <a:latin typeface="Times New Roman" pitchFamily="18" charset="0"/>
                        <a:ea typeface="Times New Roman"/>
                        <a:cs typeface="Times New Roman" pitchFamily="18" charset="0"/>
                      </a:endParaRPr>
                    </a:p>
                  </a:txBody>
                  <a:tcPr marL="68580" marR="68580" marT="0" marB="0"/>
                </a:tc>
              </a:tr>
              <a:tr h="230342">
                <a:tc>
                  <a:txBody>
                    <a:bodyPr/>
                    <a:lstStyle/>
                    <a:p>
                      <a:pPr algn="just">
                        <a:lnSpc>
                          <a:spcPct val="100000"/>
                        </a:lnSpc>
                        <a:spcAft>
                          <a:spcPts val="0"/>
                        </a:spcAft>
                      </a:pPr>
                      <a:r>
                        <a:rPr lang="ru-RU" sz="1300" b="0" dirty="0" smtClean="0">
                          <a:latin typeface="Times New Roman" pitchFamily="18" charset="0"/>
                          <a:ea typeface="Calibri"/>
                          <a:cs typeface="Times New Roman" pitchFamily="18" charset="0"/>
                        </a:rPr>
                        <a:t>Количество участников  районных соревнований ЮИД «Безопасное колесо»</a:t>
                      </a:r>
                      <a:endParaRPr lang="ru-RU" sz="1300" b="0" dirty="0">
                        <a:latin typeface="Times New Roman" pitchFamily="18" charset="0"/>
                        <a:ea typeface="Calibri"/>
                        <a:cs typeface="Times New Roman" pitchFamily="18" charset="0"/>
                      </a:endParaRPr>
                    </a:p>
                  </a:txBody>
                  <a:tcPr marL="68580" marR="68580" marT="0" marB="0"/>
                </a:tc>
                <a:tc>
                  <a:txBody>
                    <a:bodyPr/>
                    <a:lstStyle/>
                    <a:p>
                      <a:pPr algn="ctr">
                        <a:lnSpc>
                          <a:spcPct val="100000"/>
                        </a:lnSpc>
                        <a:spcAft>
                          <a:spcPts val="0"/>
                        </a:spcAft>
                      </a:pPr>
                      <a:r>
                        <a:rPr lang="ru-RU" sz="1300" b="0" dirty="0" smtClean="0">
                          <a:latin typeface="Times New Roman" pitchFamily="18" charset="0"/>
                          <a:ea typeface="Calibri"/>
                          <a:cs typeface="Times New Roman" pitchFamily="18" charset="0"/>
                        </a:rPr>
                        <a:t>чел.</a:t>
                      </a:r>
                      <a:endParaRPr lang="ru-RU" sz="1300" b="0" dirty="0">
                        <a:latin typeface="Times New Roman" pitchFamily="18" charset="0"/>
                        <a:ea typeface="Calibri"/>
                        <a:cs typeface="Times New Roman" pitchFamily="18" charset="0"/>
                      </a:endParaRPr>
                    </a:p>
                  </a:txBody>
                  <a:tcPr marL="68580" marR="68580" marT="0" marB="0"/>
                </a:tc>
                <a:tc>
                  <a:txBody>
                    <a:bodyPr/>
                    <a:lstStyle/>
                    <a:p>
                      <a:pPr algn="ctr">
                        <a:lnSpc>
                          <a:spcPct val="100000"/>
                        </a:lnSpc>
                        <a:spcAft>
                          <a:spcPts val="0"/>
                        </a:spcAft>
                      </a:pPr>
                      <a:r>
                        <a:rPr lang="ru-RU" sz="1300" b="0" dirty="0" smtClean="0">
                          <a:latin typeface="Times New Roman" pitchFamily="18" charset="0"/>
                          <a:ea typeface="Times New Roman"/>
                          <a:cs typeface="Times New Roman" pitchFamily="18" charset="0"/>
                        </a:rPr>
                        <a:t>6944</a:t>
                      </a:r>
                      <a:endParaRPr lang="ru-RU" sz="1300" b="0" dirty="0">
                        <a:latin typeface="Times New Roman" pitchFamily="18" charset="0"/>
                        <a:ea typeface="Times New Roman"/>
                        <a:cs typeface="Times New Roman" pitchFamily="18" charset="0"/>
                      </a:endParaRPr>
                    </a:p>
                  </a:txBody>
                  <a:tcPr marL="68580" marR="68580" marT="0" marB="0"/>
                </a:tc>
              </a:tr>
              <a:tr h="230342">
                <a:tc>
                  <a:txBody>
                    <a:bodyPr/>
                    <a:lstStyle/>
                    <a:p>
                      <a:pPr algn="just">
                        <a:lnSpc>
                          <a:spcPct val="100000"/>
                        </a:lnSpc>
                        <a:spcAft>
                          <a:spcPts val="0"/>
                        </a:spcAft>
                      </a:pPr>
                      <a:r>
                        <a:rPr lang="ru-RU" sz="1300" b="0" dirty="0" smtClean="0">
                          <a:latin typeface="Times New Roman" pitchFamily="18" charset="0"/>
                          <a:ea typeface="Calibri"/>
                          <a:cs typeface="Times New Roman" pitchFamily="18" charset="0"/>
                        </a:rPr>
                        <a:t>Площадь территории Кавказского района, на которой проведены работы по экологическому оздоровлению</a:t>
                      </a:r>
                      <a:endParaRPr lang="ru-RU" sz="1300" b="0" dirty="0">
                        <a:latin typeface="Times New Roman" pitchFamily="18" charset="0"/>
                        <a:ea typeface="Calibri"/>
                        <a:cs typeface="Times New Roman" pitchFamily="18" charset="0"/>
                      </a:endParaRPr>
                    </a:p>
                  </a:txBody>
                  <a:tcPr marL="68580" marR="68580" marT="0" marB="0"/>
                </a:tc>
                <a:tc>
                  <a:txBody>
                    <a:bodyPr/>
                    <a:lstStyle/>
                    <a:p>
                      <a:pPr algn="ctr">
                        <a:lnSpc>
                          <a:spcPct val="100000"/>
                        </a:lnSpc>
                        <a:spcAft>
                          <a:spcPts val="0"/>
                        </a:spcAft>
                      </a:pPr>
                      <a:r>
                        <a:rPr lang="ru-RU" sz="1300" b="0" dirty="0" smtClean="0">
                          <a:latin typeface="Times New Roman" pitchFamily="18" charset="0"/>
                          <a:ea typeface="Calibri"/>
                          <a:cs typeface="Times New Roman" pitchFamily="18" charset="0"/>
                        </a:rPr>
                        <a:t>га</a:t>
                      </a:r>
                      <a:endParaRPr lang="ru-RU" sz="1300" b="0" dirty="0">
                        <a:latin typeface="Times New Roman" pitchFamily="18" charset="0"/>
                        <a:ea typeface="Calibri"/>
                        <a:cs typeface="Times New Roman" pitchFamily="18" charset="0"/>
                      </a:endParaRPr>
                    </a:p>
                  </a:txBody>
                  <a:tcPr marL="68580" marR="68580" marT="0" marB="0"/>
                </a:tc>
                <a:tc>
                  <a:txBody>
                    <a:bodyPr/>
                    <a:lstStyle/>
                    <a:p>
                      <a:pPr algn="ctr">
                        <a:lnSpc>
                          <a:spcPct val="100000"/>
                        </a:lnSpc>
                        <a:spcAft>
                          <a:spcPts val="0"/>
                        </a:spcAft>
                      </a:pPr>
                      <a:r>
                        <a:rPr lang="ru-RU" sz="1300" b="0" dirty="0" smtClean="0">
                          <a:latin typeface="Times New Roman" pitchFamily="18" charset="0"/>
                          <a:ea typeface="Times New Roman"/>
                          <a:cs typeface="Times New Roman" pitchFamily="18" charset="0"/>
                        </a:rPr>
                        <a:t>5,73</a:t>
                      </a:r>
                      <a:endParaRPr lang="ru-RU" sz="1300" b="0" dirty="0">
                        <a:latin typeface="Times New Roman" pitchFamily="18" charset="0"/>
                        <a:ea typeface="Times New Roman"/>
                        <a:cs typeface="Times New Roman" pitchFamily="18" charset="0"/>
                      </a:endParaRPr>
                    </a:p>
                  </a:txBody>
                  <a:tcPr marL="68580" marR="68580" marT="0" marB="0"/>
                </a:tc>
              </a:tr>
              <a:tr h="230342">
                <a:tc>
                  <a:txBody>
                    <a:bodyPr/>
                    <a:lstStyle/>
                    <a:p>
                      <a:pPr algn="just">
                        <a:lnSpc>
                          <a:spcPct val="100000"/>
                        </a:lnSpc>
                        <a:spcAft>
                          <a:spcPts val="0"/>
                        </a:spcAft>
                      </a:pPr>
                      <a:r>
                        <a:rPr lang="ru-RU" sz="1300" b="0" dirty="0" smtClean="0">
                          <a:latin typeface="Times New Roman" pitchFamily="18" charset="0"/>
                          <a:ea typeface="Calibri"/>
                          <a:cs typeface="Times New Roman" pitchFamily="18" charset="0"/>
                        </a:rPr>
                        <a:t>Количество </a:t>
                      </a:r>
                      <a:r>
                        <a:rPr lang="ru-RU" sz="1300" b="0" dirty="0">
                          <a:latin typeface="Times New Roman" pitchFamily="18" charset="0"/>
                          <a:ea typeface="Calibri"/>
                          <a:cs typeface="Times New Roman" pitchFamily="18" charset="0"/>
                        </a:rPr>
                        <a:t>молодых семей, получивших свидетельство о праве на получение социальной выплаты на приобретение (строительство) жилого помещения</a:t>
                      </a:r>
                    </a:p>
                  </a:txBody>
                  <a:tcPr marL="68580" marR="68580" marT="0" marB="0"/>
                </a:tc>
                <a:tc>
                  <a:txBody>
                    <a:bodyPr/>
                    <a:lstStyle/>
                    <a:p>
                      <a:pPr algn="ctr">
                        <a:lnSpc>
                          <a:spcPct val="100000"/>
                        </a:lnSpc>
                        <a:spcAft>
                          <a:spcPts val="0"/>
                        </a:spcAft>
                      </a:pPr>
                      <a:r>
                        <a:rPr lang="ru-RU" sz="1300" b="0" dirty="0" smtClean="0">
                          <a:latin typeface="Times New Roman" pitchFamily="18" charset="0"/>
                          <a:ea typeface="Calibri"/>
                          <a:cs typeface="Times New Roman" pitchFamily="18" charset="0"/>
                        </a:rPr>
                        <a:t>ед.</a:t>
                      </a:r>
                      <a:endParaRPr lang="ru-RU" sz="1300" b="0" dirty="0">
                        <a:latin typeface="Times New Roman" pitchFamily="18" charset="0"/>
                        <a:ea typeface="Calibri"/>
                        <a:cs typeface="Times New Roman" pitchFamily="18" charset="0"/>
                      </a:endParaRPr>
                    </a:p>
                  </a:txBody>
                  <a:tcPr marL="68580" marR="68580" marT="0" marB="0"/>
                </a:tc>
                <a:tc>
                  <a:txBody>
                    <a:bodyPr/>
                    <a:lstStyle/>
                    <a:p>
                      <a:pPr algn="ctr">
                        <a:lnSpc>
                          <a:spcPct val="100000"/>
                        </a:lnSpc>
                        <a:spcAft>
                          <a:spcPts val="0"/>
                        </a:spcAft>
                      </a:pPr>
                      <a:r>
                        <a:rPr lang="ru-RU" sz="1300" b="0" dirty="0">
                          <a:latin typeface="Times New Roman" pitchFamily="18" charset="0"/>
                          <a:ea typeface="Times New Roman"/>
                          <a:cs typeface="Times New Roman" pitchFamily="18" charset="0"/>
                        </a:rPr>
                        <a:t>1</a:t>
                      </a:r>
                    </a:p>
                  </a:txBody>
                  <a:tcPr marL="68580" marR="68580" marT="0" marB="0"/>
                </a:tc>
              </a:tr>
              <a:tr h="474757">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300" b="0" dirty="0" smtClean="0">
                          <a:effectLst/>
                          <a:latin typeface="Times New Roman" pitchFamily="18" charset="0"/>
                          <a:cs typeface="Times New Roman" pitchFamily="18" charset="0"/>
                        </a:rPr>
                        <a:t>Количество лиц отдельных категорий граждан, зарегистрированных в качестве нуждающихся в жилых помещениях</a:t>
                      </a:r>
                      <a:endParaRPr lang="ru-RU" sz="1300" b="0" dirty="0" smtClean="0">
                        <a:solidFill>
                          <a:schemeClr val="accent5">
                            <a:lumMod val="50000"/>
                          </a:schemeClr>
                        </a:solidFill>
                        <a:effectLst/>
                        <a:latin typeface="Times New Roman" pitchFamily="18" charset="0"/>
                        <a:ea typeface="Calibri"/>
                        <a:cs typeface="Times New Roman" pitchFamily="18" charset="0"/>
                      </a:endParaRPr>
                    </a:p>
                  </a:txBody>
                  <a:tcPr marL="54086" marR="54086" marT="0" marB="0" anchor="ctr"/>
                </a:tc>
                <a:tc>
                  <a:txBody>
                    <a:bodyPr/>
                    <a:lstStyle/>
                    <a:p>
                      <a:pPr algn="ctr">
                        <a:lnSpc>
                          <a:spcPct val="100000"/>
                        </a:lnSpc>
                        <a:spcAft>
                          <a:spcPts val="0"/>
                        </a:spcAft>
                      </a:pPr>
                      <a:r>
                        <a:rPr lang="ru-RU" sz="1300" b="0" dirty="0" smtClean="0">
                          <a:effectLst/>
                          <a:latin typeface="Times New Roman" pitchFamily="18" charset="0"/>
                          <a:cs typeface="Times New Roman" pitchFamily="18" charset="0"/>
                        </a:rPr>
                        <a:t>ед.</a:t>
                      </a:r>
                      <a:endParaRPr lang="ru-RU" sz="1300" b="0" dirty="0">
                        <a:solidFill>
                          <a:schemeClr val="accent5">
                            <a:lumMod val="50000"/>
                          </a:schemeClr>
                        </a:solidFill>
                        <a:effectLst/>
                        <a:latin typeface="Times New Roman" pitchFamily="18" charset="0"/>
                        <a:ea typeface="Calibri"/>
                        <a:cs typeface="Times New Roman" pitchFamily="18" charset="0"/>
                      </a:endParaRPr>
                    </a:p>
                  </a:txBody>
                  <a:tcPr marL="54086" marR="54086" marT="0" marB="0" anchor="ctr"/>
                </a:tc>
                <a:tc>
                  <a:txBody>
                    <a:bodyPr/>
                    <a:lstStyle/>
                    <a:p>
                      <a:pPr algn="ctr">
                        <a:lnSpc>
                          <a:spcPct val="100000"/>
                        </a:lnSpc>
                        <a:spcAft>
                          <a:spcPts val="0"/>
                        </a:spcAft>
                      </a:pPr>
                      <a:r>
                        <a:rPr lang="ru-RU" sz="1300" b="0" dirty="0" smtClean="0">
                          <a:effectLst/>
                          <a:latin typeface="Times New Roman" pitchFamily="18" charset="0"/>
                          <a:cs typeface="Times New Roman" pitchFamily="18" charset="0"/>
                        </a:rPr>
                        <a:t>489</a:t>
                      </a:r>
                      <a:endParaRPr lang="ru-RU" sz="1300" b="0" dirty="0">
                        <a:solidFill>
                          <a:schemeClr val="accent5">
                            <a:lumMod val="50000"/>
                          </a:schemeClr>
                        </a:solidFill>
                        <a:effectLst/>
                        <a:latin typeface="Times New Roman" pitchFamily="18" charset="0"/>
                        <a:ea typeface="Times New Roman"/>
                        <a:cs typeface="Times New Roman" pitchFamily="18" charset="0"/>
                      </a:endParaRPr>
                    </a:p>
                  </a:txBody>
                  <a:tcPr marL="54086" marR="54086" marT="0" marB="0" anchor="ctr"/>
                </a:tc>
              </a:tr>
              <a:tr h="230342">
                <a:tc>
                  <a:txBody>
                    <a:bodyPr/>
                    <a:lstStyle/>
                    <a:p>
                      <a:pPr algn="just">
                        <a:lnSpc>
                          <a:spcPct val="100000"/>
                        </a:lnSpc>
                        <a:spcAft>
                          <a:spcPts val="0"/>
                        </a:spcAft>
                      </a:pPr>
                      <a:r>
                        <a:rPr lang="ru-RU" sz="1300" b="0" dirty="0">
                          <a:effectLst/>
                          <a:latin typeface="Times New Roman" pitchFamily="18" charset="0"/>
                          <a:cs typeface="Times New Roman" pitchFamily="18" charset="0"/>
                        </a:rPr>
                        <a:t>Геодезические работы</a:t>
                      </a:r>
                      <a:endParaRPr lang="ru-RU" sz="1300" b="0" dirty="0">
                        <a:solidFill>
                          <a:schemeClr val="accent5">
                            <a:lumMod val="50000"/>
                          </a:schemeClr>
                        </a:solidFill>
                        <a:effectLst/>
                        <a:latin typeface="Times New Roman" pitchFamily="18" charset="0"/>
                        <a:ea typeface="Calibri"/>
                        <a:cs typeface="Times New Roman" pitchFamily="18" charset="0"/>
                      </a:endParaRPr>
                    </a:p>
                  </a:txBody>
                  <a:tcPr marL="54086" marR="54086" marT="0" marB="0" anchor="ctr"/>
                </a:tc>
                <a:tc>
                  <a:txBody>
                    <a:bodyPr/>
                    <a:lstStyle/>
                    <a:p>
                      <a:pPr algn="ctr">
                        <a:lnSpc>
                          <a:spcPct val="100000"/>
                        </a:lnSpc>
                        <a:spcAft>
                          <a:spcPts val="0"/>
                        </a:spcAft>
                      </a:pPr>
                      <a:r>
                        <a:rPr lang="ru-RU" sz="1300" b="0" dirty="0">
                          <a:effectLst/>
                          <a:latin typeface="Times New Roman" pitchFamily="18" charset="0"/>
                          <a:cs typeface="Times New Roman" pitchFamily="18" charset="0"/>
                        </a:rPr>
                        <a:t>га</a:t>
                      </a:r>
                      <a:endParaRPr lang="ru-RU" sz="1300" b="0" dirty="0">
                        <a:solidFill>
                          <a:schemeClr val="accent5">
                            <a:lumMod val="50000"/>
                          </a:schemeClr>
                        </a:solidFill>
                        <a:effectLst/>
                        <a:latin typeface="Times New Roman" pitchFamily="18" charset="0"/>
                        <a:ea typeface="Calibri"/>
                        <a:cs typeface="Times New Roman" pitchFamily="18" charset="0"/>
                      </a:endParaRPr>
                    </a:p>
                  </a:txBody>
                  <a:tcPr marL="54086" marR="54086" marT="0" marB="0" anchor="ctr"/>
                </a:tc>
                <a:tc>
                  <a:txBody>
                    <a:bodyPr/>
                    <a:lstStyle/>
                    <a:p>
                      <a:pPr algn="ctr">
                        <a:lnSpc>
                          <a:spcPct val="100000"/>
                        </a:lnSpc>
                        <a:spcAft>
                          <a:spcPts val="0"/>
                        </a:spcAft>
                      </a:pPr>
                      <a:r>
                        <a:rPr lang="ru-RU" sz="1300" b="0" dirty="0" smtClean="0">
                          <a:effectLst/>
                          <a:latin typeface="Times New Roman" pitchFamily="18" charset="0"/>
                          <a:cs typeface="Times New Roman" pitchFamily="18" charset="0"/>
                        </a:rPr>
                        <a:t>14,95</a:t>
                      </a:r>
                      <a:endParaRPr lang="ru-RU" sz="1300" b="0" dirty="0">
                        <a:solidFill>
                          <a:schemeClr val="accent5">
                            <a:lumMod val="50000"/>
                          </a:schemeClr>
                        </a:solidFill>
                        <a:effectLst/>
                        <a:latin typeface="Times New Roman" pitchFamily="18" charset="0"/>
                        <a:ea typeface="Times New Roman"/>
                        <a:cs typeface="Times New Roman" pitchFamily="18" charset="0"/>
                      </a:endParaRPr>
                    </a:p>
                  </a:txBody>
                  <a:tcPr marL="54086" marR="54086" marT="0" marB="0" anchor="ctr"/>
                </a:tc>
              </a:tr>
              <a:tr h="358828">
                <a:tc>
                  <a:txBody>
                    <a:bodyPr/>
                    <a:lstStyle/>
                    <a:p>
                      <a:pPr algn="just">
                        <a:lnSpc>
                          <a:spcPct val="100000"/>
                        </a:lnSpc>
                        <a:spcAft>
                          <a:spcPts val="0"/>
                        </a:spcAft>
                      </a:pPr>
                      <a:r>
                        <a:rPr lang="ru-RU" sz="1300" b="0" dirty="0">
                          <a:effectLst/>
                          <a:latin typeface="Times New Roman" pitchFamily="18" charset="0"/>
                          <a:cs typeface="Times New Roman" pitchFamily="18" charset="0"/>
                        </a:rPr>
                        <a:t>Количество муниципальных объектов недвижимого имущества, расположенных в многоквартирных домах</a:t>
                      </a:r>
                      <a:endParaRPr lang="ru-RU" sz="1300" b="0" dirty="0">
                        <a:solidFill>
                          <a:schemeClr val="accent5">
                            <a:lumMod val="50000"/>
                          </a:schemeClr>
                        </a:solidFill>
                        <a:effectLst/>
                        <a:latin typeface="Times New Roman" pitchFamily="18" charset="0"/>
                        <a:ea typeface="Calibri"/>
                        <a:cs typeface="Times New Roman" pitchFamily="18" charset="0"/>
                      </a:endParaRPr>
                    </a:p>
                  </a:txBody>
                  <a:tcPr marL="54086" marR="54086" marT="0" marB="0" anchor="ctr"/>
                </a:tc>
                <a:tc>
                  <a:txBody>
                    <a:bodyPr/>
                    <a:lstStyle/>
                    <a:p>
                      <a:pPr algn="ctr">
                        <a:lnSpc>
                          <a:spcPct val="100000"/>
                        </a:lnSpc>
                        <a:spcAft>
                          <a:spcPts val="0"/>
                        </a:spcAft>
                      </a:pPr>
                      <a:r>
                        <a:rPr lang="ru-RU" sz="1300" b="0" dirty="0" smtClean="0">
                          <a:effectLst/>
                          <a:latin typeface="Times New Roman" pitchFamily="18" charset="0"/>
                          <a:cs typeface="Times New Roman" pitchFamily="18" charset="0"/>
                        </a:rPr>
                        <a:t>шт.</a:t>
                      </a:r>
                      <a:endParaRPr lang="ru-RU" sz="1300" b="0" dirty="0">
                        <a:solidFill>
                          <a:schemeClr val="accent5">
                            <a:lumMod val="50000"/>
                          </a:schemeClr>
                        </a:solidFill>
                        <a:effectLst/>
                        <a:latin typeface="Times New Roman" pitchFamily="18" charset="0"/>
                        <a:ea typeface="Calibri"/>
                        <a:cs typeface="Times New Roman" pitchFamily="18" charset="0"/>
                      </a:endParaRPr>
                    </a:p>
                  </a:txBody>
                  <a:tcPr marL="54086" marR="54086" marT="0" marB="0" anchor="ctr"/>
                </a:tc>
                <a:tc>
                  <a:txBody>
                    <a:bodyPr/>
                    <a:lstStyle/>
                    <a:p>
                      <a:pPr algn="ctr">
                        <a:lnSpc>
                          <a:spcPct val="100000"/>
                        </a:lnSpc>
                        <a:spcAft>
                          <a:spcPts val="0"/>
                        </a:spcAft>
                      </a:pPr>
                      <a:r>
                        <a:rPr lang="ru-RU" sz="1300" b="0" dirty="0" smtClean="0">
                          <a:effectLst/>
                          <a:latin typeface="Times New Roman" pitchFamily="18" charset="0"/>
                          <a:cs typeface="Times New Roman" pitchFamily="18" charset="0"/>
                        </a:rPr>
                        <a:t>156</a:t>
                      </a:r>
                      <a:endParaRPr lang="ru-RU" sz="1300" b="0" dirty="0">
                        <a:solidFill>
                          <a:schemeClr val="accent5">
                            <a:lumMod val="50000"/>
                          </a:schemeClr>
                        </a:solidFill>
                        <a:effectLst/>
                        <a:latin typeface="Times New Roman" pitchFamily="18" charset="0"/>
                        <a:ea typeface="Times New Roman"/>
                        <a:cs typeface="Times New Roman" pitchFamily="18" charset="0"/>
                      </a:endParaRPr>
                    </a:p>
                  </a:txBody>
                  <a:tcPr marL="54086" marR="54086" marT="0" marB="0" anchor="ctr"/>
                </a:tc>
              </a:tr>
            </a:tbl>
          </a:graphicData>
        </a:graphic>
      </p:graphicFrame>
      <p:sp>
        <p:nvSpPr>
          <p:cNvPr id="3" name="Номер слайда 2"/>
          <p:cNvSpPr>
            <a:spLocks noGrp="1"/>
          </p:cNvSpPr>
          <p:nvPr>
            <p:ph type="sldNum" sz="quarter" idx="12"/>
          </p:nvPr>
        </p:nvSpPr>
        <p:spPr>
          <a:xfrm>
            <a:off x="4754880" y="6407945"/>
            <a:ext cx="396240" cy="365125"/>
          </a:xfrm>
        </p:spPr>
        <p:txBody>
          <a:bodyPr/>
          <a:lstStyle/>
          <a:p>
            <a:fld id="{DCD830A9-5F17-466D-9E40-1E5E06F64CC0}" type="slidenum">
              <a:rPr lang="ru-RU" smtClean="0"/>
              <a:pPr/>
              <a:t>50</a:t>
            </a:fld>
            <a:endParaRPr lang="ru-RU" dirty="0"/>
          </a:p>
        </p:txBody>
      </p:sp>
      <p:sp>
        <p:nvSpPr>
          <p:cNvPr id="5" name="Rectangle 1"/>
          <p:cNvSpPr>
            <a:spLocks noChangeArrowheads="1"/>
          </p:cNvSpPr>
          <p:nvPr/>
        </p:nvSpPr>
        <p:spPr bwMode="auto">
          <a:xfrm>
            <a:off x="488504" y="178007"/>
            <a:ext cx="9001000" cy="954107"/>
          </a:xfrm>
          <a:prstGeom prst="rect">
            <a:avLst/>
          </a:prstGeom>
          <a:noFill/>
          <a:ln>
            <a:noFill/>
          </a:ln>
          <a:extLst/>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Отдельные целевые показатели муниципальной программы муниципального образования </a:t>
            </a:r>
          </a:p>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Кавказский район</a:t>
            </a:r>
            <a:endParaRPr kumimoji="0" lang="ru-RU" sz="1400" b="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400" b="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«Комплексное и устойчивое развитие муниципального образования Кавказский район в сфере строительства, </a:t>
            </a:r>
            <a:r>
              <a:rPr kumimoji="0" lang="ru-RU" sz="1400" b="1"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архитектуры, дорожного хозяйства и жилищно-коммунального хозяйства» за 2019 год</a:t>
            </a:r>
          </a:p>
        </p:txBody>
      </p:sp>
    </p:spTree>
    <p:extLst>
      <p:ext uri="{BB962C8B-B14F-4D97-AF65-F5344CB8AC3E}">
        <p14:creationId xmlns:p14="http://schemas.microsoft.com/office/powerpoint/2010/main" val="315305564"/>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1114363703"/>
              </p:ext>
            </p:extLst>
          </p:nvPr>
        </p:nvGraphicFramePr>
        <p:xfrm>
          <a:off x="523546" y="1772816"/>
          <a:ext cx="8736971" cy="4248471"/>
        </p:xfrm>
        <a:graphic>
          <a:graphicData uri="http://schemas.openxmlformats.org/drawingml/2006/table">
            <a:tbl>
              <a:tblPr firstRow="1" firstCol="1" bandRow="1">
                <a:tableStyleId>{5940675A-B579-460E-94D1-54222C63F5DA}</a:tableStyleId>
              </a:tblPr>
              <a:tblGrid>
                <a:gridCol w="8736971"/>
              </a:tblGrid>
              <a:tr h="1096236">
                <a:tc>
                  <a:txBody>
                    <a:bodyPr/>
                    <a:lstStyle/>
                    <a:p>
                      <a:pPr algn="ctr">
                        <a:lnSpc>
                          <a:spcPct val="115000"/>
                        </a:lnSpc>
                        <a:spcAft>
                          <a:spcPts val="0"/>
                        </a:spcAft>
                      </a:pPr>
                      <a:r>
                        <a:rPr lang="ru-RU" sz="1800" b="1" i="0" dirty="0">
                          <a:solidFill>
                            <a:schemeClr val="tx1"/>
                          </a:solidFill>
                          <a:effectLst>
                            <a:innerShdw blurRad="63500" dist="50800">
                              <a:prstClr val="black">
                                <a:alpha val="50000"/>
                              </a:prstClr>
                            </a:innerShdw>
                          </a:effectLst>
                          <a:latin typeface="Times New Roman" pitchFamily="18" charset="0"/>
                          <a:cs typeface="Times New Roman" pitchFamily="18" charset="0"/>
                        </a:rPr>
                        <a:t>Общий объем финансирования муниципальной программы </a:t>
                      </a:r>
                      <a:endParaRPr lang="ru-RU" sz="1800" b="1" i="0" dirty="0" smtClean="0">
                        <a:solidFill>
                          <a:schemeClr val="tx1"/>
                        </a:solidFill>
                        <a:effectLst>
                          <a:innerShdw blurRad="63500" dist="50800">
                            <a:prstClr val="black">
                              <a:alpha val="50000"/>
                            </a:prstClr>
                          </a:innerShdw>
                        </a:effectLst>
                        <a:latin typeface="Times New Roman" pitchFamily="18" charset="0"/>
                        <a:cs typeface="Times New Roman" pitchFamily="18" charset="0"/>
                      </a:endParaRPr>
                    </a:p>
                    <a:p>
                      <a:pPr algn="ctr">
                        <a:lnSpc>
                          <a:spcPct val="115000"/>
                        </a:lnSpc>
                        <a:spcAft>
                          <a:spcPts val="0"/>
                        </a:spcAft>
                      </a:pPr>
                      <a:r>
                        <a:rPr lang="ru-RU" sz="1800" b="1" i="0" dirty="0" smtClean="0">
                          <a:solidFill>
                            <a:schemeClr val="tx1"/>
                          </a:solidFill>
                          <a:effectLst>
                            <a:innerShdw blurRad="63500" dist="50800">
                              <a:prstClr val="black">
                                <a:alpha val="50000"/>
                              </a:prstClr>
                            </a:innerShdw>
                          </a:effectLst>
                          <a:latin typeface="Times New Roman" pitchFamily="18" charset="0"/>
                          <a:cs typeface="Times New Roman" pitchFamily="18" charset="0"/>
                        </a:rPr>
                        <a:t>«</a:t>
                      </a:r>
                      <a:r>
                        <a:rPr lang="ru-RU" sz="1800" b="1" i="0" dirty="0">
                          <a:solidFill>
                            <a:schemeClr val="tx1"/>
                          </a:solidFill>
                          <a:effectLst>
                            <a:innerShdw blurRad="63500" dist="50800">
                              <a:prstClr val="black">
                                <a:alpha val="50000"/>
                              </a:prstClr>
                            </a:innerShdw>
                          </a:effectLst>
                          <a:latin typeface="Times New Roman" pitchFamily="18" charset="0"/>
                          <a:cs typeface="Times New Roman" pitchFamily="18" charset="0"/>
                        </a:rPr>
                        <a:t>Развитие топливно-энергетического комплекса» за </a:t>
                      </a:r>
                      <a:r>
                        <a:rPr lang="ru-RU" sz="1800" b="1" i="0" dirty="0" smtClean="0">
                          <a:solidFill>
                            <a:schemeClr val="tx1"/>
                          </a:solidFill>
                          <a:effectLst>
                            <a:innerShdw blurRad="63500" dist="50800">
                              <a:prstClr val="black">
                                <a:alpha val="50000"/>
                              </a:prstClr>
                            </a:innerShdw>
                          </a:effectLst>
                          <a:latin typeface="Times New Roman" pitchFamily="18" charset="0"/>
                          <a:cs typeface="Times New Roman" pitchFamily="18" charset="0"/>
                        </a:rPr>
                        <a:t>2019 </a:t>
                      </a:r>
                      <a:r>
                        <a:rPr lang="ru-RU" sz="1800" b="1" i="0" dirty="0">
                          <a:solidFill>
                            <a:schemeClr val="tx1"/>
                          </a:solidFill>
                          <a:effectLst>
                            <a:innerShdw blurRad="63500" dist="50800">
                              <a:prstClr val="black">
                                <a:alpha val="50000"/>
                              </a:prstClr>
                            </a:innerShdw>
                          </a:effectLst>
                          <a:latin typeface="Times New Roman" pitchFamily="18" charset="0"/>
                          <a:cs typeface="Times New Roman" pitchFamily="18" charset="0"/>
                        </a:rPr>
                        <a:t>год </a:t>
                      </a:r>
                      <a:endParaRPr lang="ru-RU" sz="1800" b="1" i="0" dirty="0" smtClean="0">
                        <a:solidFill>
                          <a:schemeClr val="tx1"/>
                        </a:solidFill>
                        <a:effectLst>
                          <a:innerShdw blurRad="63500" dist="50800">
                            <a:prstClr val="black">
                              <a:alpha val="50000"/>
                            </a:prstClr>
                          </a:innerShdw>
                        </a:effectLst>
                        <a:latin typeface="Times New Roman" pitchFamily="18" charset="0"/>
                        <a:cs typeface="Times New Roman" pitchFamily="18" charset="0"/>
                      </a:endParaRPr>
                    </a:p>
                    <a:p>
                      <a:pPr algn="ctr">
                        <a:lnSpc>
                          <a:spcPct val="115000"/>
                        </a:lnSpc>
                        <a:spcAft>
                          <a:spcPts val="0"/>
                        </a:spcAft>
                      </a:pPr>
                      <a:r>
                        <a:rPr lang="ru-RU" sz="1800" b="1" i="0" dirty="0" smtClean="0">
                          <a:solidFill>
                            <a:schemeClr val="tx1"/>
                          </a:solidFill>
                          <a:effectLst>
                            <a:innerShdw blurRad="63500" dist="50800">
                              <a:prstClr val="black">
                                <a:alpha val="50000"/>
                              </a:prstClr>
                            </a:innerShdw>
                          </a:effectLst>
                          <a:latin typeface="Times New Roman" pitchFamily="18" charset="0"/>
                          <a:cs typeface="Times New Roman" pitchFamily="18" charset="0"/>
                        </a:rPr>
                        <a:t>- 0,5 </a:t>
                      </a:r>
                      <a:r>
                        <a:rPr lang="ru-RU" sz="1800" b="1" i="0" dirty="0">
                          <a:solidFill>
                            <a:schemeClr val="tx1"/>
                          </a:solidFill>
                          <a:effectLst>
                            <a:innerShdw blurRad="63500" dist="50800">
                              <a:prstClr val="black">
                                <a:alpha val="50000"/>
                              </a:prstClr>
                            </a:innerShdw>
                          </a:effectLst>
                          <a:latin typeface="Times New Roman" pitchFamily="18" charset="0"/>
                          <a:cs typeface="Times New Roman" pitchFamily="18" charset="0"/>
                        </a:rPr>
                        <a:t>млн. </a:t>
                      </a:r>
                      <a:r>
                        <a:rPr lang="ru-RU" sz="1800" b="1" i="0" dirty="0" smtClean="0">
                          <a:solidFill>
                            <a:schemeClr val="tx1"/>
                          </a:solidFill>
                          <a:effectLst>
                            <a:innerShdw blurRad="63500" dist="50800">
                              <a:prstClr val="black">
                                <a:alpha val="50000"/>
                              </a:prstClr>
                            </a:innerShdw>
                          </a:effectLst>
                          <a:latin typeface="Times New Roman" pitchFamily="18" charset="0"/>
                          <a:cs typeface="Times New Roman" pitchFamily="18" charset="0"/>
                        </a:rPr>
                        <a:t>руб.</a:t>
                      </a:r>
                      <a:r>
                        <a:rPr lang="ru-RU" sz="1800" b="1" i="0" baseline="0" dirty="0" smtClean="0">
                          <a:solidFill>
                            <a:schemeClr val="tx1"/>
                          </a:solidFill>
                          <a:effectLst>
                            <a:innerShdw blurRad="63500" dist="50800">
                              <a:prstClr val="black">
                                <a:alpha val="50000"/>
                              </a:prstClr>
                            </a:innerShdw>
                          </a:effectLst>
                          <a:latin typeface="Times New Roman" pitchFamily="18" charset="0"/>
                          <a:cs typeface="Times New Roman" pitchFamily="18" charset="0"/>
                        </a:rPr>
                        <a:t>, </a:t>
                      </a:r>
                      <a:r>
                        <a:rPr lang="ru-RU" sz="1800" i="0" dirty="0" smtClean="0">
                          <a:solidFill>
                            <a:schemeClr val="tx1"/>
                          </a:solidFill>
                          <a:effectLst>
                            <a:innerShdw blurRad="63500" dist="50800">
                              <a:prstClr val="black">
                                <a:alpha val="50000"/>
                              </a:prstClr>
                            </a:innerShdw>
                          </a:effectLst>
                          <a:latin typeface="Times New Roman" pitchFamily="18" charset="0"/>
                          <a:cs typeface="Times New Roman" pitchFamily="18" charset="0"/>
                        </a:rPr>
                        <a:t>в </a:t>
                      </a:r>
                      <a:r>
                        <a:rPr lang="ru-RU" sz="1800" i="0" dirty="0">
                          <a:solidFill>
                            <a:schemeClr val="tx1"/>
                          </a:solidFill>
                          <a:effectLst>
                            <a:innerShdw blurRad="63500" dist="50800">
                              <a:prstClr val="black">
                                <a:alpha val="50000"/>
                              </a:prstClr>
                            </a:innerShdw>
                          </a:effectLst>
                          <a:latin typeface="Times New Roman" pitchFamily="18" charset="0"/>
                          <a:cs typeface="Times New Roman" pitchFamily="18" charset="0"/>
                        </a:rPr>
                        <a:t>том числе:</a:t>
                      </a:r>
                      <a:endParaRPr lang="ru-RU" sz="1800" i="0" dirty="0">
                        <a:solidFill>
                          <a:schemeClr val="tx1"/>
                        </a:solidFill>
                        <a:effectLst/>
                        <a:latin typeface="Times New Roman" pitchFamily="18" charset="0"/>
                        <a:ea typeface="Times New Roman"/>
                        <a:cs typeface="Times New Roman" pitchFamily="18" charset="0"/>
                      </a:endParaRPr>
                    </a:p>
                  </a:txBody>
                  <a:tcPr marL="58140" marR="58140" marT="0" marB="0">
                    <a:lnB w="12700" cap="flat" cmpd="sng" algn="ctr">
                      <a:solidFill>
                        <a:schemeClr val="tx1"/>
                      </a:solidFill>
                      <a:prstDash val="dot"/>
                      <a:round/>
                      <a:headEnd type="none" w="med" len="med"/>
                      <a:tailEnd type="none" w="med" len="med"/>
                    </a:lnB>
                  </a:tcPr>
                </a:tc>
              </a:tr>
              <a:tr h="630447">
                <a:tc>
                  <a:txBody>
                    <a:bodyPr/>
                    <a:lstStyle/>
                    <a:p>
                      <a:pPr algn="ctr">
                        <a:lnSpc>
                          <a:spcPct val="115000"/>
                        </a:lnSpc>
                        <a:spcAft>
                          <a:spcPts val="0"/>
                        </a:spcAft>
                      </a:pPr>
                      <a:r>
                        <a:rPr lang="ru-RU" sz="1600" b="1" i="0" dirty="0">
                          <a:solidFill>
                            <a:schemeClr val="tx1"/>
                          </a:solidFill>
                          <a:effectLst/>
                          <a:latin typeface="Times New Roman" pitchFamily="18" charset="0"/>
                          <a:cs typeface="Times New Roman" pitchFamily="18" charset="0"/>
                        </a:rPr>
                        <a:t>Подпрограмма </a:t>
                      </a:r>
                      <a:r>
                        <a:rPr lang="ru-RU" sz="1600" b="1" i="0" dirty="0" smtClean="0">
                          <a:solidFill>
                            <a:schemeClr val="tx1"/>
                          </a:solidFill>
                          <a:effectLst/>
                          <a:latin typeface="Times New Roman" pitchFamily="18" charset="0"/>
                          <a:cs typeface="Times New Roman" pitchFamily="18" charset="0"/>
                        </a:rPr>
                        <a:t>                                                                                                                                                 «</a:t>
                      </a:r>
                      <a:r>
                        <a:rPr lang="ru-RU" sz="1600" b="1" i="0" dirty="0">
                          <a:solidFill>
                            <a:schemeClr val="tx1"/>
                          </a:solidFill>
                          <a:effectLst/>
                          <a:latin typeface="Times New Roman" pitchFamily="18" charset="0"/>
                          <a:cs typeface="Times New Roman" pitchFamily="18" charset="0"/>
                        </a:rPr>
                        <a:t>Газификация муниципального образования Кавказский район» </a:t>
                      </a:r>
                      <a:r>
                        <a:rPr lang="ru-RU" sz="1600" b="1" i="0" dirty="0" smtClean="0">
                          <a:solidFill>
                            <a:schemeClr val="tx1"/>
                          </a:solidFill>
                          <a:effectLst/>
                          <a:latin typeface="Times New Roman" pitchFamily="18" charset="0"/>
                          <a:cs typeface="Times New Roman" pitchFamily="18" charset="0"/>
                        </a:rPr>
                        <a:t>- 0,4 млн</a:t>
                      </a:r>
                      <a:r>
                        <a:rPr lang="ru-RU" sz="1600" b="1" i="0" dirty="0">
                          <a:solidFill>
                            <a:schemeClr val="tx1"/>
                          </a:solidFill>
                          <a:effectLst/>
                          <a:latin typeface="Times New Roman" pitchFamily="18" charset="0"/>
                          <a:cs typeface="Times New Roman" pitchFamily="18" charset="0"/>
                        </a:rPr>
                        <a:t>. руб.</a:t>
                      </a:r>
                      <a:endParaRPr lang="ru-RU" sz="1600" b="1" i="0" dirty="0">
                        <a:solidFill>
                          <a:schemeClr val="tx1"/>
                        </a:solidFill>
                        <a:effectLst/>
                        <a:latin typeface="Times New Roman" pitchFamily="18" charset="0"/>
                        <a:ea typeface="Times New Roman"/>
                        <a:cs typeface="Times New Roman" pitchFamily="18" charset="0"/>
                      </a:endParaRPr>
                    </a:p>
                  </a:txBody>
                  <a:tcPr marL="58140" marR="58140" marT="0" marB="0">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tcPr>
                </a:tc>
              </a:tr>
              <a:tr h="630447">
                <a:tc>
                  <a:txBody>
                    <a:bodyPr/>
                    <a:lstStyle/>
                    <a:p>
                      <a:pPr algn="just">
                        <a:lnSpc>
                          <a:spcPct val="115000"/>
                        </a:lnSpc>
                        <a:spcAft>
                          <a:spcPts val="0"/>
                        </a:spcAft>
                        <a:buClr>
                          <a:srgbClr val="C00000"/>
                        </a:buClr>
                        <a:buFont typeface="Wingdings" pitchFamily="2" charset="2"/>
                        <a:buChar char="Ø"/>
                      </a:pPr>
                      <a:r>
                        <a:rPr lang="ru-RU" sz="1600" i="0" dirty="0" smtClean="0">
                          <a:solidFill>
                            <a:schemeClr val="tx1"/>
                          </a:solidFill>
                          <a:latin typeface="Times New Roman" pitchFamily="18" charset="0"/>
                          <a:ea typeface="Times New Roman"/>
                          <a:cs typeface="Times New Roman" pitchFamily="18" charset="0"/>
                        </a:rPr>
                        <a:t>  Газопровод </a:t>
                      </a:r>
                      <a:r>
                        <a:rPr lang="ru-RU" sz="1600" i="0" dirty="0">
                          <a:solidFill>
                            <a:schemeClr val="tx1"/>
                          </a:solidFill>
                          <a:latin typeface="Times New Roman" pitchFamily="18" charset="0"/>
                          <a:ea typeface="Times New Roman"/>
                          <a:cs typeface="Times New Roman" pitchFamily="18" charset="0"/>
                        </a:rPr>
                        <a:t>высокого и низкого давления, ПРГШ в х. Розы Люксембург Кавказского района, (</a:t>
                      </a:r>
                      <a:r>
                        <a:rPr lang="ru-RU" sz="1600" i="0" dirty="0" err="1">
                          <a:solidFill>
                            <a:schemeClr val="tx1"/>
                          </a:solidFill>
                          <a:latin typeface="Times New Roman" pitchFamily="18" charset="0"/>
                          <a:ea typeface="Times New Roman"/>
                          <a:cs typeface="Times New Roman" pitchFamily="18" charset="0"/>
                        </a:rPr>
                        <a:t>предпроектные</a:t>
                      </a:r>
                      <a:r>
                        <a:rPr lang="ru-RU" sz="1600" i="0" dirty="0">
                          <a:solidFill>
                            <a:schemeClr val="tx1"/>
                          </a:solidFill>
                          <a:latin typeface="Times New Roman" pitchFamily="18" charset="0"/>
                          <a:ea typeface="Times New Roman"/>
                          <a:cs typeface="Times New Roman" pitchFamily="18" charset="0"/>
                        </a:rPr>
                        <a:t> работы, проектные работы, экспертиза)  - </a:t>
                      </a:r>
                      <a:r>
                        <a:rPr lang="ru-RU" sz="1600" i="0" dirty="0" smtClean="0">
                          <a:solidFill>
                            <a:schemeClr val="tx1"/>
                          </a:solidFill>
                          <a:latin typeface="Times New Roman" pitchFamily="18" charset="0"/>
                          <a:ea typeface="Times New Roman"/>
                          <a:cs typeface="Times New Roman" pitchFamily="18" charset="0"/>
                        </a:rPr>
                        <a:t>0,25 </a:t>
                      </a:r>
                      <a:r>
                        <a:rPr lang="ru-RU" sz="1600" i="0" dirty="0">
                          <a:solidFill>
                            <a:schemeClr val="tx1"/>
                          </a:solidFill>
                          <a:latin typeface="Times New Roman" pitchFamily="18" charset="0"/>
                          <a:ea typeface="Times New Roman"/>
                          <a:cs typeface="Times New Roman" pitchFamily="18" charset="0"/>
                        </a:rPr>
                        <a:t>млн. руб.</a:t>
                      </a:r>
                    </a:p>
                  </a:txBody>
                  <a:tcPr marL="68580" marR="68580" marT="0" marB="0">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tcPr>
                </a:tc>
              </a:tr>
              <a:tr h="630447">
                <a:tc>
                  <a:txBody>
                    <a:bodyPr/>
                    <a:lstStyle/>
                    <a:p>
                      <a:pPr algn="just">
                        <a:lnSpc>
                          <a:spcPct val="115000"/>
                        </a:lnSpc>
                        <a:spcAft>
                          <a:spcPts val="0"/>
                        </a:spcAft>
                        <a:buClr>
                          <a:srgbClr val="C00000"/>
                        </a:buClr>
                        <a:buFont typeface="Wingdings" pitchFamily="2" charset="2"/>
                        <a:buChar char="Ø"/>
                      </a:pPr>
                      <a:r>
                        <a:rPr lang="ru-RU" sz="1600" i="0" dirty="0" smtClean="0">
                          <a:solidFill>
                            <a:schemeClr val="tx1"/>
                          </a:solidFill>
                          <a:latin typeface="Times New Roman" pitchFamily="18" charset="0"/>
                          <a:ea typeface="Times New Roman"/>
                          <a:cs typeface="Times New Roman" pitchFamily="18" charset="0"/>
                        </a:rPr>
                        <a:t>  Обслуживание </a:t>
                      </a:r>
                      <a:r>
                        <a:rPr lang="ru-RU" sz="1600" i="0" dirty="0">
                          <a:solidFill>
                            <a:schemeClr val="tx1"/>
                          </a:solidFill>
                          <a:latin typeface="Times New Roman" pitchFamily="18" charset="0"/>
                          <a:ea typeface="Times New Roman"/>
                          <a:cs typeface="Times New Roman" pitchFamily="18" charset="0"/>
                        </a:rPr>
                        <a:t>газопроводов, находящихся в собственности </a:t>
                      </a:r>
                      <a:r>
                        <a:rPr lang="ru-RU" sz="1600" i="0" dirty="0" smtClean="0">
                          <a:solidFill>
                            <a:schemeClr val="tx1"/>
                          </a:solidFill>
                          <a:latin typeface="Times New Roman" pitchFamily="18" charset="0"/>
                          <a:ea typeface="Times New Roman"/>
                          <a:cs typeface="Times New Roman" pitchFamily="18" charset="0"/>
                        </a:rPr>
                        <a:t>муниципального образования Кавказский район  </a:t>
                      </a:r>
                      <a:r>
                        <a:rPr lang="ru-RU" sz="1600" i="0" dirty="0">
                          <a:solidFill>
                            <a:schemeClr val="tx1"/>
                          </a:solidFill>
                          <a:latin typeface="Times New Roman" pitchFamily="18" charset="0"/>
                          <a:ea typeface="Times New Roman"/>
                          <a:cs typeface="Times New Roman" pitchFamily="18" charset="0"/>
                        </a:rPr>
                        <a:t>– </a:t>
                      </a:r>
                      <a:r>
                        <a:rPr lang="ru-RU" sz="1600" i="0" dirty="0" smtClean="0">
                          <a:solidFill>
                            <a:schemeClr val="tx1"/>
                          </a:solidFill>
                          <a:latin typeface="Times New Roman" pitchFamily="18" charset="0"/>
                          <a:ea typeface="Times New Roman"/>
                          <a:cs typeface="Times New Roman" pitchFamily="18" charset="0"/>
                        </a:rPr>
                        <a:t>0,15 </a:t>
                      </a:r>
                      <a:r>
                        <a:rPr lang="ru-RU" sz="1600" i="0" dirty="0">
                          <a:solidFill>
                            <a:schemeClr val="tx1"/>
                          </a:solidFill>
                          <a:latin typeface="Times New Roman" pitchFamily="18" charset="0"/>
                          <a:ea typeface="Times New Roman"/>
                          <a:cs typeface="Times New Roman" pitchFamily="18" charset="0"/>
                        </a:rPr>
                        <a:t>млн. руб.</a:t>
                      </a:r>
                    </a:p>
                  </a:txBody>
                  <a:tcPr marL="68580" marR="68580" marT="0" marB="0">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tcPr>
                </a:tc>
              </a:tr>
              <a:tr h="958833">
                <a:tc>
                  <a:txBody>
                    <a:bodyPr/>
                    <a:lstStyle/>
                    <a:p>
                      <a:pPr algn="ctr">
                        <a:lnSpc>
                          <a:spcPct val="115000"/>
                        </a:lnSpc>
                        <a:spcAft>
                          <a:spcPts val="0"/>
                        </a:spcAft>
                      </a:pPr>
                      <a:r>
                        <a:rPr lang="ru-RU" sz="1600" b="1" i="0" dirty="0" smtClean="0">
                          <a:solidFill>
                            <a:schemeClr val="tx1"/>
                          </a:solidFill>
                          <a:effectLst/>
                          <a:latin typeface="Times New Roman" pitchFamily="18" charset="0"/>
                          <a:cs typeface="Times New Roman" pitchFamily="18" charset="0"/>
                        </a:rPr>
                        <a:t>Подпрограмма                                                                                                                                           </a:t>
                      </a:r>
                      <a:r>
                        <a:rPr lang="ru-RU" sz="1600" b="1" i="0" dirty="0">
                          <a:solidFill>
                            <a:schemeClr val="tx1"/>
                          </a:solidFill>
                          <a:effectLst/>
                          <a:latin typeface="Times New Roman" pitchFamily="18" charset="0"/>
                          <a:cs typeface="Times New Roman" pitchFamily="18" charset="0"/>
                        </a:rPr>
                        <a:t>«Энергосбережение и повышение энергетической эффективности территории муниципального образования Кавказский район» - </a:t>
                      </a:r>
                      <a:r>
                        <a:rPr lang="ru-RU" sz="1600" b="1" i="0" dirty="0" smtClean="0">
                          <a:solidFill>
                            <a:schemeClr val="tx1"/>
                          </a:solidFill>
                          <a:effectLst/>
                          <a:latin typeface="Times New Roman" pitchFamily="18" charset="0"/>
                          <a:cs typeface="Times New Roman" pitchFamily="18" charset="0"/>
                        </a:rPr>
                        <a:t>0,1 </a:t>
                      </a:r>
                      <a:r>
                        <a:rPr lang="ru-RU" sz="1600" b="1" i="0" dirty="0">
                          <a:solidFill>
                            <a:schemeClr val="tx1"/>
                          </a:solidFill>
                          <a:effectLst/>
                          <a:latin typeface="Times New Roman" pitchFamily="18" charset="0"/>
                          <a:cs typeface="Times New Roman" pitchFamily="18" charset="0"/>
                        </a:rPr>
                        <a:t>млн. руб.</a:t>
                      </a:r>
                      <a:endParaRPr lang="ru-RU" sz="1600" b="1" i="0" dirty="0">
                        <a:solidFill>
                          <a:schemeClr val="tx1"/>
                        </a:solidFill>
                        <a:effectLst/>
                        <a:latin typeface="Times New Roman" pitchFamily="18" charset="0"/>
                        <a:ea typeface="Times New Roman"/>
                        <a:cs typeface="Times New Roman" pitchFamily="18" charset="0"/>
                      </a:endParaRPr>
                    </a:p>
                  </a:txBody>
                  <a:tcPr marL="58140" marR="58140" marT="0" marB="0">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tcPr>
                </a:tc>
              </a:tr>
              <a:tr h="302061">
                <a:tc>
                  <a:txBody>
                    <a:bodyPr/>
                    <a:lstStyle/>
                    <a:p>
                      <a:pPr algn="just">
                        <a:lnSpc>
                          <a:spcPct val="115000"/>
                        </a:lnSpc>
                        <a:spcAft>
                          <a:spcPts val="0"/>
                        </a:spcAft>
                        <a:buClr>
                          <a:srgbClr val="C00000"/>
                        </a:buClr>
                        <a:buFont typeface="Wingdings" pitchFamily="2" charset="2"/>
                        <a:buChar char="Ø"/>
                      </a:pPr>
                      <a:r>
                        <a:rPr lang="ru-RU" sz="1600" i="0" dirty="0" smtClean="0">
                          <a:solidFill>
                            <a:schemeClr val="tx1"/>
                          </a:solidFill>
                          <a:latin typeface="Times New Roman" pitchFamily="18" charset="0"/>
                          <a:ea typeface="Times New Roman"/>
                          <a:cs typeface="Times New Roman" pitchFamily="18" charset="0"/>
                        </a:rPr>
                        <a:t>  Замена </a:t>
                      </a:r>
                      <a:r>
                        <a:rPr lang="ru-RU" sz="1600" i="0" dirty="0">
                          <a:solidFill>
                            <a:schemeClr val="tx1"/>
                          </a:solidFill>
                          <a:latin typeface="Times New Roman" pitchFamily="18" charset="0"/>
                          <a:ea typeface="Times New Roman"/>
                          <a:cs typeface="Times New Roman" pitchFamily="18" charset="0"/>
                        </a:rPr>
                        <a:t>энергосберегающих ламп и светильников – 0,1 млн. руб.</a:t>
                      </a:r>
                    </a:p>
                  </a:txBody>
                  <a:tcPr marL="68580" marR="68580" marT="0" marB="0">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tcPr>
                </a:tc>
              </a:tr>
            </a:tbl>
          </a:graphicData>
        </a:graphic>
      </p:graphicFrame>
      <p:sp>
        <p:nvSpPr>
          <p:cNvPr id="3" name="Номер слайда 2"/>
          <p:cNvSpPr>
            <a:spLocks noGrp="1"/>
          </p:cNvSpPr>
          <p:nvPr>
            <p:ph type="sldNum" sz="quarter" idx="12"/>
          </p:nvPr>
        </p:nvSpPr>
        <p:spPr>
          <a:xfrm>
            <a:off x="4754880" y="6407945"/>
            <a:ext cx="396240" cy="365125"/>
          </a:xfrm>
        </p:spPr>
        <p:txBody>
          <a:bodyPr/>
          <a:lstStyle/>
          <a:p>
            <a:fld id="{DCD830A9-5F17-466D-9E40-1E5E06F64CC0}" type="slidenum">
              <a:rPr lang="ru-RU" smtClean="0"/>
              <a:pPr/>
              <a:t>51</a:t>
            </a:fld>
            <a:endParaRPr lang="ru-RU" dirty="0"/>
          </a:p>
        </p:txBody>
      </p:sp>
      <p:sp>
        <p:nvSpPr>
          <p:cNvPr id="7" name="Rectangle 3"/>
          <p:cNvSpPr>
            <a:spLocks noChangeArrowheads="1"/>
          </p:cNvSpPr>
          <p:nvPr/>
        </p:nvSpPr>
        <p:spPr bwMode="auto">
          <a:xfrm>
            <a:off x="211512" y="404664"/>
            <a:ext cx="9361040"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b="1" u="none" strike="noStrike" cap="none" normalizeH="0" baseline="0" dirty="0" smtClean="0">
                <a:ln>
                  <a:noFill/>
                </a:ln>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latin typeface="Times New Roman" pitchFamily="18" charset="0"/>
                <a:ea typeface="Times New Roman" pitchFamily="18" charset="0"/>
                <a:cs typeface="Times New Roman" pitchFamily="18" charset="0"/>
              </a:rPr>
              <a:t>Мероприятия муниципальной программы муниципального </a:t>
            </a:r>
          </a:p>
          <a:p>
            <a:pPr marL="0" marR="0" lvl="0" indent="0" algn="ctr" defTabSz="914400" rtl="0" eaLnBrk="1" fontAlgn="base" latinLnBrk="0" hangingPunct="1">
              <a:lnSpc>
                <a:spcPct val="100000"/>
              </a:lnSpc>
              <a:spcBef>
                <a:spcPct val="0"/>
              </a:spcBef>
              <a:spcAft>
                <a:spcPct val="0"/>
              </a:spcAft>
              <a:buClrTx/>
              <a:buSzTx/>
              <a:buFontTx/>
              <a:buNone/>
              <a:tabLst/>
            </a:pPr>
            <a:r>
              <a:rPr kumimoji="0" lang="ru-RU" b="1" u="none" strike="noStrike" cap="none" normalizeH="0" baseline="0" dirty="0" smtClean="0">
                <a:ln>
                  <a:noFill/>
                </a:ln>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latin typeface="Times New Roman" pitchFamily="18" charset="0"/>
                <a:ea typeface="Times New Roman" pitchFamily="18" charset="0"/>
                <a:cs typeface="Times New Roman" pitchFamily="18" charset="0"/>
              </a:rPr>
              <a:t>образования Кавказский район «Развитие топливно-энергетического </a:t>
            </a:r>
          </a:p>
          <a:p>
            <a:pPr marL="0" marR="0" lvl="0" indent="0" algn="ctr" defTabSz="914400" rtl="0" eaLnBrk="1" fontAlgn="base" latinLnBrk="0" hangingPunct="1">
              <a:lnSpc>
                <a:spcPct val="100000"/>
              </a:lnSpc>
              <a:spcBef>
                <a:spcPct val="0"/>
              </a:spcBef>
              <a:spcAft>
                <a:spcPct val="0"/>
              </a:spcAft>
              <a:buClrTx/>
              <a:buSzTx/>
              <a:buFontTx/>
              <a:buNone/>
              <a:tabLst/>
            </a:pPr>
            <a:r>
              <a:rPr kumimoji="0" lang="ru-RU" b="1" u="none" strike="noStrike" cap="none" normalizeH="0" baseline="0" dirty="0" smtClean="0">
                <a:ln>
                  <a:noFill/>
                </a:ln>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latin typeface="Times New Roman" pitchFamily="18" charset="0"/>
                <a:ea typeface="Times New Roman" pitchFamily="18" charset="0"/>
                <a:cs typeface="Times New Roman" pitchFamily="18" charset="0"/>
              </a:rPr>
              <a:t>комплекса» за 2019 год</a:t>
            </a:r>
            <a:endParaRPr kumimoji="0" lang="ru-RU" b="1" u="none" strike="noStrike" cap="none" normalizeH="0" baseline="0" dirty="0" smtClean="0">
              <a:ln>
                <a:noFill/>
              </a:ln>
              <a:effectLst/>
              <a:latin typeface="Times New Roman" pitchFamily="18" charset="0"/>
              <a:cs typeface="Times New Roman" pitchFamily="18" charset="0"/>
            </a:endParaRPr>
          </a:p>
        </p:txBody>
      </p:sp>
    </p:spTree>
    <p:extLst>
      <p:ext uri="{BB962C8B-B14F-4D97-AF65-F5344CB8AC3E}">
        <p14:creationId xmlns:p14="http://schemas.microsoft.com/office/powerpoint/2010/main" val="139238894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2285058143"/>
              </p:ext>
            </p:extLst>
          </p:nvPr>
        </p:nvGraphicFramePr>
        <p:xfrm>
          <a:off x="595282" y="980729"/>
          <a:ext cx="8707967" cy="4792363"/>
        </p:xfrm>
        <a:graphic>
          <a:graphicData uri="http://schemas.openxmlformats.org/drawingml/2006/table">
            <a:tbl>
              <a:tblPr firstRow="1" firstCol="1" bandRow="1">
                <a:tableStyleId>{5940675A-B579-460E-94D1-54222C63F5DA}</a:tableStyleId>
              </a:tblPr>
              <a:tblGrid>
                <a:gridCol w="6732653"/>
                <a:gridCol w="987657"/>
                <a:gridCol w="987657"/>
              </a:tblGrid>
              <a:tr h="539305">
                <a:tc>
                  <a:txBody>
                    <a:bodyPr/>
                    <a:lstStyle/>
                    <a:p>
                      <a:pPr algn="ctr">
                        <a:lnSpc>
                          <a:spcPct val="115000"/>
                        </a:lnSpc>
                        <a:spcAft>
                          <a:spcPts val="0"/>
                        </a:spcAft>
                      </a:pPr>
                      <a:r>
                        <a:rPr lang="ru-RU" sz="900" dirty="0">
                          <a:effectLst/>
                        </a:rPr>
                        <a:t>Наименование   целевого     показателя</a:t>
                      </a:r>
                      <a:endParaRPr lang="ru-RU" sz="900" b="1" dirty="0">
                        <a:solidFill>
                          <a:schemeClr val="accent5">
                            <a:lumMod val="50000"/>
                          </a:schemeClr>
                        </a:solidFill>
                        <a:effectLst/>
                        <a:latin typeface="Times New Roman" pitchFamily="18" charset="0"/>
                        <a:ea typeface="Times New Roman"/>
                        <a:cs typeface="Times New Roman" pitchFamily="18" charset="0"/>
                      </a:endParaRPr>
                    </a:p>
                  </a:txBody>
                  <a:tcPr marL="47256" marR="47256" marT="0" marB="0" anchor="ctr"/>
                </a:tc>
                <a:tc>
                  <a:txBody>
                    <a:bodyPr/>
                    <a:lstStyle/>
                    <a:p>
                      <a:pPr algn="ctr">
                        <a:lnSpc>
                          <a:spcPct val="115000"/>
                        </a:lnSpc>
                        <a:spcAft>
                          <a:spcPts val="0"/>
                        </a:spcAft>
                      </a:pPr>
                      <a:r>
                        <a:rPr lang="ru-RU" sz="900" dirty="0">
                          <a:effectLst/>
                        </a:rPr>
                        <a:t>Единица</a:t>
                      </a:r>
                    </a:p>
                    <a:p>
                      <a:pPr algn="ctr">
                        <a:lnSpc>
                          <a:spcPct val="115000"/>
                        </a:lnSpc>
                        <a:spcAft>
                          <a:spcPts val="0"/>
                        </a:spcAft>
                      </a:pPr>
                      <a:r>
                        <a:rPr lang="ru-RU" sz="900" dirty="0">
                          <a:effectLst/>
                        </a:rPr>
                        <a:t>измерения</a:t>
                      </a:r>
                      <a:endParaRPr lang="ru-RU" sz="900" b="1" dirty="0">
                        <a:solidFill>
                          <a:schemeClr val="accent5">
                            <a:lumMod val="50000"/>
                          </a:schemeClr>
                        </a:solidFill>
                        <a:effectLst/>
                        <a:latin typeface="Times New Roman" pitchFamily="18" charset="0"/>
                        <a:ea typeface="Times New Roman"/>
                        <a:cs typeface="Times New Roman" pitchFamily="18" charset="0"/>
                      </a:endParaRPr>
                    </a:p>
                  </a:txBody>
                  <a:tcPr marL="47256" marR="47256" marT="0" marB="0" anchor="ctr"/>
                </a:tc>
                <a:tc>
                  <a:txBody>
                    <a:bodyPr/>
                    <a:lstStyle/>
                    <a:p>
                      <a:pPr algn="ctr">
                        <a:lnSpc>
                          <a:spcPct val="115000"/>
                        </a:lnSpc>
                        <a:spcAft>
                          <a:spcPts val="0"/>
                        </a:spcAft>
                      </a:pPr>
                      <a:r>
                        <a:rPr lang="ru-RU" sz="900" dirty="0">
                          <a:effectLst/>
                        </a:rPr>
                        <a:t>Значение  выполненных показателей                     </a:t>
                      </a:r>
                      <a:endParaRPr lang="ru-RU" sz="900" b="1" dirty="0">
                        <a:solidFill>
                          <a:schemeClr val="accent5">
                            <a:lumMod val="50000"/>
                          </a:schemeClr>
                        </a:solidFill>
                        <a:effectLst/>
                        <a:latin typeface="Times New Roman" pitchFamily="18" charset="0"/>
                        <a:ea typeface="Times New Roman"/>
                        <a:cs typeface="Times New Roman" pitchFamily="18" charset="0"/>
                      </a:endParaRPr>
                    </a:p>
                  </a:txBody>
                  <a:tcPr marL="47256" marR="47256" marT="0" marB="0" anchor="ctr"/>
                </a:tc>
              </a:tr>
              <a:tr h="180050">
                <a:tc>
                  <a:txBody>
                    <a:bodyPr/>
                    <a:lstStyle/>
                    <a:p>
                      <a:pPr marL="0" indent="0" algn="just">
                        <a:lnSpc>
                          <a:spcPct val="115000"/>
                        </a:lnSpc>
                        <a:spcAft>
                          <a:spcPts val="0"/>
                        </a:spcAft>
                      </a:pPr>
                      <a:r>
                        <a:rPr lang="ru-RU" sz="1100" dirty="0">
                          <a:effectLst/>
                          <a:latin typeface="Times New Roman" pitchFamily="18" charset="0"/>
                          <a:cs typeface="Times New Roman" pitchFamily="18" charset="0"/>
                        </a:rPr>
                        <a:t>Замена энергосберегающих ламп и светильников</a:t>
                      </a:r>
                      <a:endParaRPr lang="ru-RU" sz="1100" b="1" dirty="0">
                        <a:solidFill>
                          <a:schemeClr val="accent5">
                            <a:lumMod val="50000"/>
                          </a:schemeClr>
                        </a:solidFill>
                        <a:effectLst/>
                        <a:latin typeface="Times New Roman" pitchFamily="18" charset="0"/>
                        <a:ea typeface="Times New Roman"/>
                        <a:cs typeface="Times New Roman" pitchFamily="18" charset="0"/>
                      </a:endParaRPr>
                    </a:p>
                  </a:txBody>
                  <a:tcPr marL="47256" marR="47256" marT="0" marB="0" anchor="ctr"/>
                </a:tc>
                <a:tc>
                  <a:txBody>
                    <a:bodyPr/>
                    <a:lstStyle/>
                    <a:p>
                      <a:pPr algn="ctr">
                        <a:lnSpc>
                          <a:spcPct val="115000"/>
                        </a:lnSpc>
                        <a:spcAft>
                          <a:spcPts val="0"/>
                        </a:spcAft>
                      </a:pPr>
                      <a:r>
                        <a:rPr lang="ru-RU" sz="1100" dirty="0" smtClean="0">
                          <a:effectLst/>
                          <a:latin typeface="Times New Roman" pitchFamily="18" charset="0"/>
                          <a:cs typeface="Times New Roman" pitchFamily="18" charset="0"/>
                        </a:rPr>
                        <a:t>шт.</a:t>
                      </a:r>
                      <a:endParaRPr lang="ru-RU" sz="1100" b="1" dirty="0">
                        <a:solidFill>
                          <a:schemeClr val="accent5">
                            <a:lumMod val="50000"/>
                          </a:schemeClr>
                        </a:solidFill>
                        <a:effectLst/>
                        <a:latin typeface="Times New Roman" pitchFamily="18" charset="0"/>
                        <a:ea typeface="Times New Roman"/>
                        <a:cs typeface="Times New Roman" pitchFamily="18" charset="0"/>
                      </a:endParaRPr>
                    </a:p>
                  </a:txBody>
                  <a:tcPr marL="47256" marR="47256" marT="0" marB="0" anchor="ctr"/>
                </a:tc>
                <a:tc>
                  <a:txBody>
                    <a:bodyPr/>
                    <a:lstStyle/>
                    <a:p>
                      <a:pPr algn="ctr">
                        <a:lnSpc>
                          <a:spcPct val="115000"/>
                        </a:lnSpc>
                        <a:spcAft>
                          <a:spcPts val="0"/>
                        </a:spcAft>
                      </a:pPr>
                      <a:r>
                        <a:rPr lang="ru-RU" sz="1300" b="0" dirty="0" smtClean="0">
                          <a:solidFill>
                            <a:schemeClr val="tx1"/>
                          </a:solidFill>
                          <a:effectLst/>
                          <a:latin typeface="Times New Roman" pitchFamily="18" charset="0"/>
                          <a:cs typeface="Times New Roman" pitchFamily="18" charset="0"/>
                        </a:rPr>
                        <a:t>457</a:t>
                      </a:r>
                      <a:endParaRPr lang="ru-RU" sz="1300" b="0" dirty="0">
                        <a:solidFill>
                          <a:schemeClr val="tx1"/>
                        </a:solidFill>
                        <a:effectLst/>
                        <a:latin typeface="Times New Roman" pitchFamily="18" charset="0"/>
                        <a:ea typeface="Times New Roman"/>
                        <a:cs typeface="Times New Roman" pitchFamily="18" charset="0"/>
                      </a:endParaRPr>
                    </a:p>
                  </a:txBody>
                  <a:tcPr marL="47256" marR="47256" marT="0" marB="0" anchor="ctr"/>
                </a:tc>
              </a:tr>
              <a:tr h="180050">
                <a:tc>
                  <a:txBody>
                    <a:bodyPr/>
                    <a:lstStyle/>
                    <a:p>
                      <a:pPr indent="21590" algn="just">
                        <a:lnSpc>
                          <a:spcPct val="115000"/>
                        </a:lnSpc>
                        <a:spcAft>
                          <a:spcPts val="0"/>
                        </a:spcAft>
                      </a:pPr>
                      <a:r>
                        <a:rPr lang="ru-RU" sz="1100" dirty="0">
                          <a:effectLst/>
                          <a:latin typeface="Times New Roman" pitchFamily="18" charset="0"/>
                          <a:cs typeface="Times New Roman" pitchFamily="18" charset="0"/>
                        </a:rPr>
                        <a:t>Удельный расход  электрической  энергии в системах  уличного освещения</a:t>
                      </a:r>
                      <a:endParaRPr lang="ru-RU" sz="1100" b="1" dirty="0">
                        <a:solidFill>
                          <a:schemeClr val="accent5">
                            <a:lumMod val="50000"/>
                          </a:schemeClr>
                        </a:solidFill>
                        <a:effectLst/>
                        <a:latin typeface="Times New Roman" pitchFamily="18" charset="0"/>
                        <a:ea typeface="Times New Roman"/>
                        <a:cs typeface="Times New Roman" pitchFamily="18" charset="0"/>
                      </a:endParaRPr>
                    </a:p>
                  </a:txBody>
                  <a:tcPr marL="47256" marR="47256" marT="0" marB="0" anchor="ctr"/>
                </a:tc>
                <a:tc>
                  <a:txBody>
                    <a:bodyPr/>
                    <a:lstStyle/>
                    <a:p>
                      <a:pPr indent="21590" algn="ctr">
                        <a:lnSpc>
                          <a:spcPct val="115000"/>
                        </a:lnSpc>
                        <a:spcAft>
                          <a:spcPts val="0"/>
                        </a:spcAft>
                      </a:pPr>
                      <a:r>
                        <a:rPr lang="ru-RU" sz="1100">
                          <a:effectLst/>
                          <a:latin typeface="Times New Roman" pitchFamily="18" charset="0"/>
                          <a:cs typeface="Times New Roman" pitchFamily="18" charset="0"/>
                        </a:rPr>
                        <a:t>кВт.ч/кВ.м</a:t>
                      </a:r>
                      <a:endParaRPr lang="ru-RU" sz="1100" b="1">
                        <a:solidFill>
                          <a:schemeClr val="accent5">
                            <a:lumMod val="50000"/>
                          </a:schemeClr>
                        </a:solidFill>
                        <a:effectLst/>
                        <a:latin typeface="Times New Roman" pitchFamily="18" charset="0"/>
                        <a:ea typeface="Times New Roman"/>
                        <a:cs typeface="Times New Roman" pitchFamily="18" charset="0"/>
                      </a:endParaRPr>
                    </a:p>
                  </a:txBody>
                  <a:tcPr marL="47256" marR="47256" marT="0" marB="0" anchor="ctr"/>
                </a:tc>
                <a:tc>
                  <a:txBody>
                    <a:bodyPr/>
                    <a:lstStyle/>
                    <a:p>
                      <a:pPr indent="20955" algn="ctr">
                        <a:lnSpc>
                          <a:spcPct val="115000"/>
                        </a:lnSpc>
                        <a:spcAft>
                          <a:spcPts val="0"/>
                        </a:spcAft>
                      </a:pPr>
                      <a:r>
                        <a:rPr lang="ru-RU" sz="1300" dirty="0" smtClean="0">
                          <a:solidFill>
                            <a:schemeClr val="tx1"/>
                          </a:solidFill>
                          <a:effectLst/>
                          <a:latin typeface="Times New Roman" pitchFamily="18" charset="0"/>
                          <a:cs typeface="Times New Roman" pitchFamily="18" charset="0"/>
                        </a:rPr>
                        <a:t>9,3</a:t>
                      </a:r>
                      <a:endParaRPr lang="ru-RU" sz="1300" b="1" dirty="0">
                        <a:solidFill>
                          <a:schemeClr val="tx1"/>
                        </a:solidFill>
                        <a:effectLst/>
                        <a:latin typeface="Times New Roman" pitchFamily="18" charset="0"/>
                        <a:ea typeface="Times New Roman"/>
                        <a:cs typeface="Times New Roman" pitchFamily="18" charset="0"/>
                      </a:endParaRPr>
                    </a:p>
                  </a:txBody>
                  <a:tcPr marL="47256" marR="47256" marT="0" marB="0" anchor="ctr"/>
                </a:tc>
              </a:tr>
              <a:tr h="360100">
                <a:tc>
                  <a:txBody>
                    <a:bodyPr/>
                    <a:lstStyle/>
                    <a:p>
                      <a:pPr indent="21590" algn="just">
                        <a:lnSpc>
                          <a:spcPct val="115000"/>
                        </a:lnSpc>
                        <a:spcAft>
                          <a:spcPts val="0"/>
                        </a:spcAft>
                      </a:pPr>
                      <a:r>
                        <a:rPr lang="ru-RU" sz="1100" dirty="0">
                          <a:effectLst/>
                          <a:latin typeface="Times New Roman" pitchFamily="18" charset="0"/>
                          <a:cs typeface="Times New Roman" pitchFamily="18" charset="0"/>
                        </a:rPr>
                        <a:t>Удельный расход электрической энергии на снабжение органов местного самоуправления и муниципальных учреждений</a:t>
                      </a:r>
                      <a:endParaRPr lang="ru-RU" sz="1100" b="1" dirty="0">
                        <a:solidFill>
                          <a:schemeClr val="accent5">
                            <a:lumMod val="50000"/>
                          </a:schemeClr>
                        </a:solidFill>
                        <a:effectLst/>
                        <a:latin typeface="Times New Roman" pitchFamily="18" charset="0"/>
                        <a:ea typeface="Times New Roman"/>
                        <a:cs typeface="Times New Roman" pitchFamily="18" charset="0"/>
                      </a:endParaRPr>
                    </a:p>
                  </a:txBody>
                  <a:tcPr marL="47256" marR="47256" marT="0" marB="0" anchor="ctr"/>
                </a:tc>
                <a:tc>
                  <a:txBody>
                    <a:bodyPr/>
                    <a:lstStyle/>
                    <a:p>
                      <a:pPr indent="21590" algn="ctr">
                        <a:lnSpc>
                          <a:spcPct val="115000"/>
                        </a:lnSpc>
                        <a:spcAft>
                          <a:spcPts val="0"/>
                        </a:spcAft>
                      </a:pPr>
                      <a:r>
                        <a:rPr lang="ru-RU" sz="1100">
                          <a:effectLst/>
                          <a:latin typeface="Times New Roman" pitchFamily="18" charset="0"/>
                          <a:cs typeface="Times New Roman" pitchFamily="18" charset="0"/>
                        </a:rPr>
                        <a:t>кВт.ч/кВ.м</a:t>
                      </a:r>
                      <a:endParaRPr lang="ru-RU" sz="1100" b="1">
                        <a:solidFill>
                          <a:schemeClr val="accent5">
                            <a:lumMod val="50000"/>
                          </a:schemeClr>
                        </a:solidFill>
                        <a:effectLst/>
                        <a:latin typeface="Times New Roman" pitchFamily="18" charset="0"/>
                        <a:ea typeface="Times New Roman"/>
                        <a:cs typeface="Times New Roman" pitchFamily="18" charset="0"/>
                      </a:endParaRPr>
                    </a:p>
                  </a:txBody>
                  <a:tcPr marL="47256" marR="47256" marT="0" marB="0" anchor="ctr"/>
                </a:tc>
                <a:tc>
                  <a:txBody>
                    <a:bodyPr/>
                    <a:lstStyle/>
                    <a:p>
                      <a:pPr indent="20955" algn="ctr">
                        <a:lnSpc>
                          <a:spcPct val="115000"/>
                        </a:lnSpc>
                        <a:spcAft>
                          <a:spcPts val="0"/>
                        </a:spcAft>
                      </a:pPr>
                      <a:r>
                        <a:rPr lang="ru-RU" sz="1300" dirty="0" smtClean="0">
                          <a:solidFill>
                            <a:schemeClr val="tx1"/>
                          </a:solidFill>
                          <a:effectLst/>
                          <a:latin typeface="Times New Roman" pitchFamily="18" charset="0"/>
                          <a:cs typeface="Times New Roman" pitchFamily="18" charset="0"/>
                        </a:rPr>
                        <a:t>102,85</a:t>
                      </a:r>
                      <a:endParaRPr lang="ru-RU" sz="1300" b="1" dirty="0">
                        <a:solidFill>
                          <a:schemeClr val="tx1"/>
                        </a:solidFill>
                        <a:effectLst/>
                        <a:latin typeface="Times New Roman" pitchFamily="18" charset="0"/>
                        <a:ea typeface="Times New Roman"/>
                        <a:cs typeface="Times New Roman" pitchFamily="18" charset="0"/>
                      </a:endParaRPr>
                    </a:p>
                  </a:txBody>
                  <a:tcPr marL="47256" marR="47256" marT="0" marB="0" anchor="ctr"/>
                </a:tc>
              </a:tr>
              <a:tr h="360100">
                <a:tc>
                  <a:txBody>
                    <a:bodyPr/>
                    <a:lstStyle/>
                    <a:p>
                      <a:pPr indent="21590" algn="just">
                        <a:lnSpc>
                          <a:spcPct val="115000"/>
                        </a:lnSpc>
                        <a:spcAft>
                          <a:spcPts val="0"/>
                        </a:spcAft>
                      </a:pPr>
                      <a:r>
                        <a:rPr lang="ru-RU" sz="1100" dirty="0">
                          <a:effectLst/>
                          <a:latin typeface="Times New Roman" pitchFamily="18" charset="0"/>
                          <a:cs typeface="Times New Roman" pitchFamily="18" charset="0"/>
                        </a:rPr>
                        <a:t>Удельный расход тепловой энергии на снабжение органов местного самоуправления и муниципальных учреждений</a:t>
                      </a:r>
                      <a:endParaRPr lang="ru-RU" sz="1100" b="1" dirty="0">
                        <a:solidFill>
                          <a:schemeClr val="accent5">
                            <a:lumMod val="50000"/>
                          </a:schemeClr>
                        </a:solidFill>
                        <a:effectLst/>
                        <a:latin typeface="Times New Roman" pitchFamily="18" charset="0"/>
                        <a:ea typeface="Times New Roman"/>
                        <a:cs typeface="Times New Roman" pitchFamily="18" charset="0"/>
                      </a:endParaRPr>
                    </a:p>
                  </a:txBody>
                  <a:tcPr marL="47256" marR="47256" marT="0" marB="0" anchor="ctr"/>
                </a:tc>
                <a:tc>
                  <a:txBody>
                    <a:bodyPr/>
                    <a:lstStyle/>
                    <a:p>
                      <a:pPr indent="21590" algn="ctr">
                        <a:lnSpc>
                          <a:spcPct val="115000"/>
                        </a:lnSpc>
                        <a:spcAft>
                          <a:spcPts val="0"/>
                        </a:spcAft>
                      </a:pPr>
                      <a:r>
                        <a:rPr lang="ru-RU" sz="1100">
                          <a:effectLst/>
                          <a:latin typeface="Times New Roman" pitchFamily="18" charset="0"/>
                          <a:cs typeface="Times New Roman" pitchFamily="18" charset="0"/>
                        </a:rPr>
                        <a:t>гкал/кв.м</a:t>
                      </a:r>
                      <a:endParaRPr lang="ru-RU" sz="1100" b="1">
                        <a:solidFill>
                          <a:schemeClr val="accent5">
                            <a:lumMod val="50000"/>
                          </a:schemeClr>
                        </a:solidFill>
                        <a:effectLst/>
                        <a:latin typeface="Times New Roman" pitchFamily="18" charset="0"/>
                        <a:ea typeface="Times New Roman"/>
                        <a:cs typeface="Times New Roman" pitchFamily="18" charset="0"/>
                      </a:endParaRPr>
                    </a:p>
                  </a:txBody>
                  <a:tcPr marL="47256" marR="47256" marT="0" marB="0" anchor="ctr"/>
                </a:tc>
                <a:tc>
                  <a:txBody>
                    <a:bodyPr/>
                    <a:lstStyle/>
                    <a:p>
                      <a:pPr indent="20955" algn="ctr">
                        <a:lnSpc>
                          <a:spcPct val="115000"/>
                        </a:lnSpc>
                        <a:spcAft>
                          <a:spcPts val="0"/>
                        </a:spcAft>
                      </a:pPr>
                      <a:r>
                        <a:rPr lang="ru-RU" sz="1300" dirty="0" smtClean="0">
                          <a:solidFill>
                            <a:schemeClr val="tx1"/>
                          </a:solidFill>
                          <a:effectLst/>
                          <a:latin typeface="Times New Roman" pitchFamily="18" charset="0"/>
                          <a:cs typeface="Times New Roman" pitchFamily="18" charset="0"/>
                        </a:rPr>
                        <a:t>0,16</a:t>
                      </a:r>
                      <a:endParaRPr lang="ru-RU" sz="1300" b="1" dirty="0">
                        <a:solidFill>
                          <a:schemeClr val="tx1"/>
                        </a:solidFill>
                        <a:effectLst/>
                        <a:latin typeface="Times New Roman" pitchFamily="18" charset="0"/>
                        <a:ea typeface="Times New Roman"/>
                        <a:cs typeface="Times New Roman" pitchFamily="18" charset="0"/>
                      </a:endParaRPr>
                    </a:p>
                  </a:txBody>
                  <a:tcPr marL="47256" marR="47256" marT="0" marB="0" anchor="ctr"/>
                </a:tc>
              </a:tr>
              <a:tr h="360100">
                <a:tc>
                  <a:txBody>
                    <a:bodyPr/>
                    <a:lstStyle/>
                    <a:p>
                      <a:pPr indent="21590" algn="just">
                        <a:lnSpc>
                          <a:spcPct val="115000"/>
                        </a:lnSpc>
                        <a:spcAft>
                          <a:spcPts val="0"/>
                        </a:spcAft>
                      </a:pPr>
                      <a:r>
                        <a:rPr lang="ru-RU" sz="1100" dirty="0">
                          <a:effectLst/>
                          <a:latin typeface="Times New Roman" pitchFamily="18" charset="0"/>
                          <a:cs typeface="Times New Roman" pitchFamily="18" charset="0"/>
                        </a:rPr>
                        <a:t>Удельный расход холодной воды на снабжение органов местного самоуправления и муниципальных учреждений</a:t>
                      </a:r>
                      <a:endParaRPr lang="ru-RU" sz="1100" b="1" dirty="0">
                        <a:solidFill>
                          <a:schemeClr val="accent5">
                            <a:lumMod val="50000"/>
                          </a:schemeClr>
                        </a:solidFill>
                        <a:effectLst/>
                        <a:latin typeface="Times New Roman" pitchFamily="18" charset="0"/>
                        <a:ea typeface="Times New Roman"/>
                        <a:cs typeface="Times New Roman" pitchFamily="18" charset="0"/>
                      </a:endParaRPr>
                    </a:p>
                  </a:txBody>
                  <a:tcPr marL="47256" marR="47256" marT="0" marB="0" anchor="ctr"/>
                </a:tc>
                <a:tc>
                  <a:txBody>
                    <a:bodyPr/>
                    <a:lstStyle/>
                    <a:p>
                      <a:pPr indent="21590" algn="ctr">
                        <a:lnSpc>
                          <a:spcPct val="115000"/>
                        </a:lnSpc>
                        <a:spcAft>
                          <a:spcPts val="0"/>
                        </a:spcAft>
                      </a:pPr>
                      <a:r>
                        <a:rPr lang="ru-RU" sz="1100" dirty="0">
                          <a:effectLst/>
                          <a:latin typeface="Times New Roman" pitchFamily="18" charset="0"/>
                          <a:cs typeface="Times New Roman" pitchFamily="18" charset="0"/>
                        </a:rPr>
                        <a:t>куб.м/чел</a:t>
                      </a:r>
                      <a:endParaRPr lang="ru-RU" sz="1100" b="1" dirty="0">
                        <a:solidFill>
                          <a:schemeClr val="accent5">
                            <a:lumMod val="50000"/>
                          </a:schemeClr>
                        </a:solidFill>
                        <a:effectLst/>
                        <a:latin typeface="Times New Roman" pitchFamily="18" charset="0"/>
                        <a:ea typeface="Times New Roman"/>
                        <a:cs typeface="Times New Roman" pitchFamily="18" charset="0"/>
                      </a:endParaRPr>
                    </a:p>
                  </a:txBody>
                  <a:tcPr marL="47256" marR="47256" marT="0" marB="0" anchor="ctr"/>
                </a:tc>
                <a:tc>
                  <a:txBody>
                    <a:bodyPr/>
                    <a:lstStyle/>
                    <a:p>
                      <a:pPr indent="20955" algn="ctr">
                        <a:lnSpc>
                          <a:spcPct val="115000"/>
                        </a:lnSpc>
                        <a:spcAft>
                          <a:spcPts val="0"/>
                        </a:spcAft>
                      </a:pPr>
                      <a:r>
                        <a:rPr lang="ru-RU" sz="1300" dirty="0" smtClean="0">
                          <a:solidFill>
                            <a:schemeClr val="tx1"/>
                          </a:solidFill>
                          <a:effectLst/>
                          <a:latin typeface="Times New Roman" pitchFamily="18" charset="0"/>
                          <a:cs typeface="Times New Roman" pitchFamily="18" charset="0"/>
                        </a:rPr>
                        <a:t>12,78</a:t>
                      </a:r>
                      <a:endParaRPr lang="ru-RU" sz="1300" b="1" dirty="0">
                        <a:solidFill>
                          <a:schemeClr val="tx1"/>
                        </a:solidFill>
                        <a:effectLst/>
                        <a:latin typeface="Times New Roman" pitchFamily="18" charset="0"/>
                        <a:ea typeface="Times New Roman"/>
                        <a:cs typeface="Times New Roman" pitchFamily="18" charset="0"/>
                      </a:endParaRPr>
                    </a:p>
                  </a:txBody>
                  <a:tcPr marL="47256" marR="47256" marT="0" marB="0" anchor="ctr"/>
                </a:tc>
              </a:tr>
              <a:tr h="540151">
                <a:tc>
                  <a:txBody>
                    <a:bodyPr/>
                    <a:lstStyle/>
                    <a:p>
                      <a:pPr indent="21590" algn="just">
                        <a:lnSpc>
                          <a:spcPct val="115000"/>
                        </a:lnSpc>
                        <a:spcAft>
                          <a:spcPts val="0"/>
                        </a:spcAft>
                      </a:pPr>
                      <a:r>
                        <a:rPr lang="ru-RU" sz="1100" dirty="0">
                          <a:effectLst/>
                          <a:latin typeface="Times New Roman" pitchFamily="18" charset="0"/>
                          <a:cs typeface="Times New Roman" pitchFamily="18" charset="0"/>
                        </a:rPr>
                        <a:t>Доля объема электрической энергии, расчеты за которую осуществляются с использованием приборов учета,  в общем объеме электрической энергии, потребляемой (используемой) на территории муниципального образования</a:t>
                      </a:r>
                      <a:endParaRPr lang="ru-RU" sz="1100" b="1" dirty="0">
                        <a:solidFill>
                          <a:schemeClr val="accent5">
                            <a:lumMod val="50000"/>
                          </a:schemeClr>
                        </a:solidFill>
                        <a:effectLst/>
                        <a:latin typeface="Times New Roman" pitchFamily="18" charset="0"/>
                        <a:ea typeface="Times New Roman"/>
                        <a:cs typeface="Times New Roman" pitchFamily="18" charset="0"/>
                      </a:endParaRPr>
                    </a:p>
                  </a:txBody>
                  <a:tcPr marL="47256" marR="47256" marT="0" marB="0" anchor="ctr"/>
                </a:tc>
                <a:tc>
                  <a:txBody>
                    <a:bodyPr/>
                    <a:lstStyle/>
                    <a:p>
                      <a:pPr indent="21590" algn="ctr">
                        <a:lnSpc>
                          <a:spcPct val="115000"/>
                        </a:lnSpc>
                        <a:spcAft>
                          <a:spcPts val="0"/>
                        </a:spcAft>
                      </a:pPr>
                      <a:r>
                        <a:rPr lang="ru-RU" sz="1100">
                          <a:effectLst/>
                          <a:latin typeface="Times New Roman" pitchFamily="18" charset="0"/>
                          <a:cs typeface="Times New Roman" pitchFamily="18" charset="0"/>
                        </a:rPr>
                        <a:t>%</a:t>
                      </a:r>
                      <a:endParaRPr lang="ru-RU" sz="1100" b="1">
                        <a:solidFill>
                          <a:schemeClr val="accent5">
                            <a:lumMod val="50000"/>
                          </a:schemeClr>
                        </a:solidFill>
                        <a:effectLst/>
                        <a:latin typeface="Times New Roman" pitchFamily="18" charset="0"/>
                        <a:ea typeface="Times New Roman"/>
                        <a:cs typeface="Times New Roman" pitchFamily="18" charset="0"/>
                      </a:endParaRPr>
                    </a:p>
                  </a:txBody>
                  <a:tcPr marL="47256" marR="47256" marT="0" marB="0" anchor="ctr"/>
                </a:tc>
                <a:tc>
                  <a:txBody>
                    <a:bodyPr/>
                    <a:lstStyle/>
                    <a:p>
                      <a:pPr indent="20955" algn="ctr">
                        <a:lnSpc>
                          <a:spcPct val="115000"/>
                        </a:lnSpc>
                        <a:spcAft>
                          <a:spcPts val="0"/>
                        </a:spcAft>
                      </a:pPr>
                      <a:r>
                        <a:rPr lang="ru-RU" sz="1300" dirty="0">
                          <a:solidFill>
                            <a:schemeClr val="tx1"/>
                          </a:solidFill>
                          <a:effectLst/>
                          <a:latin typeface="Times New Roman" pitchFamily="18" charset="0"/>
                          <a:cs typeface="Times New Roman" pitchFamily="18" charset="0"/>
                        </a:rPr>
                        <a:t>100</a:t>
                      </a:r>
                      <a:endParaRPr lang="ru-RU" sz="1300" b="1" dirty="0">
                        <a:solidFill>
                          <a:schemeClr val="tx1"/>
                        </a:solidFill>
                        <a:effectLst/>
                        <a:latin typeface="Times New Roman" pitchFamily="18" charset="0"/>
                        <a:ea typeface="Times New Roman"/>
                        <a:cs typeface="Times New Roman" pitchFamily="18" charset="0"/>
                      </a:endParaRPr>
                    </a:p>
                  </a:txBody>
                  <a:tcPr marL="47256" marR="47256" marT="0" marB="0" anchor="ctr"/>
                </a:tc>
              </a:tr>
              <a:tr h="540151">
                <a:tc>
                  <a:txBody>
                    <a:bodyPr/>
                    <a:lstStyle/>
                    <a:p>
                      <a:pPr indent="21590" algn="just">
                        <a:lnSpc>
                          <a:spcPct val="115000"/>
                        </a:lnSpc>
                        <a:spcAft>
                          <a:spcPts val="0"/>
                        </a:spcAft>
                      </a:pPr>
                      <a:r>
                        <a:rPr lang="ru-RU" sz="1100" dirty="0">
                          <a:effectLst/>
                          <a:latin typeface="Times New Roman" pitchFamily="18" charset="0"/>
                          <a:cs typeface="Times New Roman" pitchFamily="18" charset="0"/>
                        </a:rPr>
                        <a:t>Доля объема тепловой энергии, расчеты за которую осуществляются с использованием приборов учета, в общем объеме тепловой энергии, потребляемой (используемой) на территории муниципального образования</a:t>
                      </a:r>
                      <a:endParaRPr lang="ru-RU" sz="1100" b="1" dirty="0">
                        <a:solidFill>
                          <a:schemeClr val="accent5">
                            <a:lumMod val="50000"/>
                          </a:schemeClr>
                        </a:solidFill>
                        <a:effectLst/>
                        <a:latin typeface="Times New Roman" pitchFamily="18" charset="0"/>
                        <a:ea typeface="Times New Roman"/>
                        <a:cs typeface="Times New Roman" pitchFamily="18" charset="0"/>
                      </a:endParaRPr>
                    </a:p>
                  </a:txBody>
                  <a:tcPr marL="47256" marR="47256" marT="0" marB="0" anchor="ctr"/>
                </a:tc>
                <a:tc>
                  <a:txBody>
                    <a:bodyPr/>
                    <a:lstStyle/>
                    <a:p>
                      <a:pPr indent="21590" algn="ctr">
                        <a:lnSpc>
                          <a:spcPct val="115000"/>
                        </a:lnSpc>
                        <a:spcAft>
                          <a:spcPts val="0"/>
                        </a:spcAft>
                      </a:pPr>
                      <a:r>
                        <a:rPr lang="ru-RU" sz="1100" dirty="0">
                          <a:effectLst/>
                          <a:latin typeface="Times New Roman" pitchFamily="18" charset="0"/>
                          <a:cs typeface="Times New Roman" pitchFamily="18" charset="0"/>
                        </a:rPr>
                        <a:t>%</a:t>
                      </a:r>
                      <a:endParaRPr lang="ru-RU" sz="1100" b="1" dirty="0">
                        <a:solidFill>
                          <a:schemeClr val="accent5">
                            <a:lumMod val="50000"/>
                          </a:schemeClr>
                        </a:solidFill>
                        <a:effectLst/>
                        <a:latin typeface="Times New Roman" pitchFamily="18" charset="0"/>
                        <a:ea typeface="Times New Roman"/>
                        <a:cs typeface="Times New Roman" pitchFamily="18" charset="0"/>
                      </a:endParaRPr>
                    </a:p>
                  </a:txBody>
                  <a:tcPr marL="47256" marR="47256" marT="0" marB="0" anchor="ctr"/>
                </a:tc>
                <a:tc>
                  <a:txBody>
                    <a:bodyPr/>
                    <a:lstStyle/>
                    <a:p>
                      <a:pPr indent="20955" algn="ctr">
                        <a:lnSpc>
                          <a:spcPct val="115000"/>
                        </a:lnSpc>
                        <a:spcAft>
                          <a:spcPts val="0"/>
                        </a:spcAft>
                      </a:pPr>
                      <a:r>
                        <a:rPr lang="ru-RU" sz="1300" dirty="0" smtClean="0">
                          <a:solidFill>
                            <a:schemeClr val="tx1"/>
                          </a:solidFill>
                          <a:effectLst/>
                          <a:latin typeface="Times New Roman" pitchFamily="18" charset="0"/>
                          <a:cs typeface="Times New Roman" pitchFamily="18" charset="0"/>
                        </a:rPr>
                        <a:t>89</a:t>
                      </a:r>
                      <a:endParaRPr lang="ru-RU" sz="1300" b="1" dirty="0">
                        <a:solidFill>
                          <a:schemeClr val="tx1"/>
                        </a:solidFill>
                        <a:effectLst/>
                        <a:latin typeface="Times New Roman" pitchFamily="18" charset="0"/>
                        <a:ea typeface="Times New Roman"/>
                        <a:cs typeface="Times New Roman" pitchFamily="18" charset="0"/>
                      </a:endParaRPr>
                    </a:p>
                  </a:txBody>
                  <a:tcPr marL="47256" marR="47256" marT="0" marB="0" anchor="ctr"/>
                </a:tc>
              </a:tr>
              <a:tr h="540151">
                <a:tc>
                  <a:txBody>
                    <a:bodyPr/>
                    <a:lstStyle/>
                    <a:p>
                      <a:pPr indent="21590" algn="just">
                        <a:lnSpc>
                          <a:spcPct val="115000"/>
                        </a:lnSpc>
                        <a:spcAft>
                          <a:spcPts val="0"/>
                        </a:spcAft>
                      </a:pPr>
                      <a:r>
                        <a:rPr lang="ru-RU" sz="1100" dirty="0">
                          <a:effectLst/>
                          <a:latin typeface="Times New Roman" pitchFamily="18" charset="0"/>
                          <a:cs typeface="Times New Roman" pitchFamily="18" charset="0"/>
                        </a:rPr>
                        <a:t>Доля объема холодной воды, расчеты за которую осуществляются с использованием приборов учета, в общем объеме воды, потребляемой (используемой) на территории муниципального образования</a:t>
                      </a:r>
                      <a:endParaRPr lang="ru-RU" sz="1100" b="1" dirty="0">
                        <a:solidFill>
                          <a:schemeClr val="accent5">
                            <a:lumMod val="50000"/>
                          </a:schemeClr>
                        </a:solidFill>
                        <a:effectLst/>
                        <a:latin typeface="Times New Roman" pitchFamily="18" charset="0"/>
                        <a:ea typeface="Times New Roman"/>
                        <a:cs typeface="Times New Roman" pitchFamily="18" charset="0"/>
                      </a:endParaRPr>
                    </a:p>
                  </a:txBody>
                  <a:tcPr marL="47256" marR="47256" marT="0" marB="0" anchor="ctr"/>
                </a:tc>
                <a:tc>
                  <a:txBody>
                    <a:bodyPr/>
                    <a:lstStyle/>
                    <a:p>
                      <a:pPr indent="21590" algn="ctr">
                        <a:lnSpc>
                          <a:spcPct val="115000"/>
                        </a:lnSpc>
                        <a:spcAft>
                          <a:spcPts val="0"/>
                        </a:spcAft>
                      </a:pPr>
                      <a:r>
                        <a:rPr lang="ru-RU" sz="1100" dirty="0">
                          <a:effectLst/>
                          <a:latin typeface="Times New Roman" pitchFamily="18" charset="0"/>
                          <a:cs typeface="Times New Roman" pitchFamily="18" charset="0"/>
                        </a:rPr>
                        <a:t>%</a:t>
                      </a:r>
                      <a:endParaRPr lang="ru-RU" sz="1100" b="1" dirty="0">
                        <a:solidFill>
                          <a:schemeClr val="accent5">
                            <a:lumMod val="50000"/>
                          </a:schemeClr>
                        </a:solidFill>
                        <a:effectLst/>
                        <a:latin typeface="Times New Roman" pitchFamily="18" charset="0"/>
                        <a:ea typeface="Times New Roman"/>
                        <a:cs typeface="Times New Roman" pitchFamily="18" charset="0"/>
                      </a:endParaRPr>
                    </a:p>
                  </a:txBody>
                  <a:tcPr marL="47256" marR="47256" marT="0" marB="0" anchor="ctr"/>
                </a:tc>
                <a:tc>
                  <a:txBody>
                    <a:bodyPr/>
                    <a:lstStyle/>
                    <a:p>
                      <a:pPr indent="20955" algn="ctr">
                        <a:lnSpc>
                          <a:spcPct val="115000"/>
                        </a:lnSpc>
                        <a:spcAft>
                          <a:spcPts val="0"/>
                        </a:spcAft>
                      </a:pPr>
                      <a:r>
                        <a:rPr lang="ru-RU" sz="1300" dirty="0" smtClean="0">
                          <a:solidFill>
                            <a:schemeClr val="tx1"/>
                          </a:solidFill>
                          <a:effectLst/>
                          <a:latin typeface="Times New Roman" pitchFamily="18" charset="0"/>
                          <a:cs typeface="Times New Roman" pitchFamily="18" charset="0"/>
                        </a:rPr>
                        <a:t>97</a:t>
                      </a:r>
                      <a:endParaRPr lang="ru-RU" sz="1300" b="1" dirty="0">
                        <a:solidFill>
                          <a:schemeClr val="tx1"/>
                        </a:solidFill>
                        <a:effectLst/>
                        <a:latin typeface="Times New Roman" pitchFamily="18" charset="0"/>
                        <a:ea typeface="Times New Roman"/>
                        <a:cs typeface="Times New Roman" pitchFamily="18" charset="0"/>
                      </a:endParaRPr>
                    </a:p>
                  </a:txBody>
                  <a:tcPr marL="47256" marR="47256" marT="0" marB="0" anchor="ctr"/>
                </a:tc>
              </a:tr>
              <a:tr h="540151">
                <a:tc>
                  <a:txBody>
                    <a:bodyPr/>
                    <a:lstStyle/>
                    <a:p>
                      <a:pPr indent="21590" algn="just">
                        <a:lnSpc>
                          <a:spcPct val="115000"/>
                        </a:lnSpc>
                        <a:spcAft>
                          <a:spcPts val="0"/>
                        </a:spcAft>
                      </a:pPr>
                      <a:r>
                        <a:rPr lang="ru-RU" sz="1100" dirty="0">
                          <a:effectLst/>
                          <a:latin typeface="Times New Roman" pitchFamily="18" charset="0"/>
                          <a:cs typeface="Times New Roman" pitchFamily="18" charset="0"/>
                        </a:rPr>
                        <a:t>Доля объема горячей воды, расчеты за которую осуществляются с использованием приборов учета, в общем объеме воды, потребляемой (используемой) на территории муниципального образования</a:t>
                      </a:r>
                      <a:endParaRPr lang="ru-RU" sz="1100" b="1" dirty="0">
                        <a:solidFill>
                          <a:schemeClr val="accent5">
                            <a:lumMod val="50000"/>
                          </a:schemeClr>
                        </a:solidFill>
                        <a:effectLst/>
                        <a:latin typeface="Times New Roman" pitchFamily="18" charset="0"/>
                        <a:ea typeface="Times New Roman"/>
                        <a:cs typeface="Times New Roman" pitchFamily="18" charset="0"/>
                      </a:endParaRPr>
                    </a:p>
                  </a:txBody>
                  <a:tcPr marL="47256" marR="47256" marT="0" marB="0" anchor="ctr"/>
                </a:tc>
                <a:tc>
                  <a:txBody>
                    <a:bodyPr/>
                    <a:lstStyle/>
                    <a:p>
                      <a:pPr indent="21590" algn="ctr">
                        <a:lnSpc>
                          <a:spcPct val="115000"/>
                        </a:lnSpc>
                        <a:spcAft>
                          <a:spcPts val="0"/>
                        </a:spcAft>
                      </a:pPr>
                      <a:r>
                        <a:rPr lang="ru-RU" sz="1100">
                          <a:effectLst/>
                          <a:latin typeface="Times New Roman" pitchFamily="18" charset="0"/>
                          <a:cs typeface="Times New Roman" pitchFamily="18" charset="0"/>
                        </a:rPr>
                        <a:t>%</a:t>
                      </a:r>
                      <a:endParaRPr lang="ru-RU" sz="1100" b="1">
                        <a:solidFill>
                          <a:schemeClr val="accent5">
                            <a:lumMod val="50000"/>
                          </a:schemeClr>
                        </a:solidFill>
                        <a:effectLst/>
                        <a:latin typeface="Times New Roman" pitchFamily="18" charset="0"/>
                        <a:ea typeface="Times New Roman"/>
                        <a:cs typeface="Times New Roman" pitchFamily="18" charset="0"/>
                      </a:endParaRPr>
                    </a:p>
                  </a:txBody>
                  <a:tcPr marL="47256" marR="47256" marT="0" marB="0" anchor="ctr"/>
                </a:tc>
                <a:tc>
                  <a:txBody>
                    <a:bodyPr/>
                    <a:lstStyle/>
                    <a:p>
                      <a:pPr indent="20955" algn="ctr">
                        <a:lnSpc>
                          <a:spcPct val="115000"/>
                        </a:lnSpc>
                        <a:spcAft>
                          <a:spcPts val="0"/>
                        </a:spcAft>
                      </a:pPr>
                      <a:r>
                        <a:rPr lang="ru-RU" sz="1300" dirty="0" smtClean="0">
                          <a:solidFill>
                            <a:schemeClr val="tx1"/>
                          </a:solidFill>
                          <a:effectLst/>
                          <a:latin typeface="Times New Roman" pitchFamily="18" charset="0"/>
                          <a:cs typeface="Times New Roman" pitchFamily="18" charset="0"/>
                        </a:rPr>
                        <a:t>98</a:t>
                      </a:r>
                      <a:endParaRPr lang="ru-RU" sz="1300" b="1" dirty="0">
                        <a:solidFill>
                          <a:schemeClr val="tx1"/>
                        </a:solidFill>
                        <a:effectLst/>
                        <a:latin typeface="Times New Roman" pitchFamily="18" charset="0"/>
                        <a:ea typeface="Times New Roman"/>
                        <a:cs typeface="Times New Roman" pitchFamily="18" charset="0"/>
                      </a:endParaRPr>
                    </a:p>
                  </a:txBody>
                  <a:tcPr marL="47256" marR="47256" marT="0" marB="0" anchor="ctr"/>
                </a:tc>
              </a:tr>
              <a:tr h="540151">
                <a:tc>
                  <a:txBody>
                    <a:bodyPr/>
                    <a:lstStyle/>
                    <a:p>
                      <a:pPr indent="21590" algn="just">
                        <a:lnSpc>
                          <a:spcPct val="115000"/>
                        </a:lnSpc>
                        <a:spcAft>
                          <a:spcPts val="0"/>
                        </a:spcAft>
                      </a:pPr>
                      <a:r>
                        <a:rPr lang="ru-RU" sz="1100" dirty="0">
                          <a:effectLst/>
                          <a:latin typeface="Times New Roman" pitchFamily="18" charset="0"/>
                          <a:cs typeface="Times New Roman" pitchFamily="18" charset="0"/>
                        </a:rPr>
                        <a:t>Доля объема природного газа, расчеты за который осуществляются с использованием приборов учета, в общем объеме природного газа, потребляемого (используемого) на территории муниципального образования</a:t>
                      </a:r>
                      <a:endParaRPr lang="ru-RU" sz="1100" b="1" dirty="0">
                        <a:solidFill>
                          <a:schemeClr val="accent5">
                            <a:lumMod val="50000"/>
                          </a:schemeClr>
                        </a:solidFill>
                        <a:effectLst/>
                        <a:latin typeface="Times New Roman" pitchFamily="18" charset="0"/>
                        <a:ea typeface="Times New Roman"/>
                        <a:cs typeface="Times New Roman" pitchFamily="18" charset="0"/>
                      </a:endParaRPr>
                    </a:p>
                  </a:txBody>
                  <a:tcPr marL="47256" marR="47256" marT="0" marB="0" anchor="ctr"/>
                </a:tc>
                <a:tc>
                  <a:txBody>
                    <a:bodyPr/>
                    <a:lstStyle/>
                    <a:p>
                      <a:pPr indent="21590" algn="ctr">
                        <a:lnSpc>
                          <a:spcPct val="115000"/>
                        </a:lnSpc>
                        <a:spcAft>
                          <a:spcPts val="0"/>
                        </a:spcAft>
                      </a:pPr>
                      <a:r>
                        <a:rPr lang="ru-RU" sz="1100">
                          <a:effectLst/>
                          <a:latin typeface="Times New Roman" pitchFamily="18" charset="0"/>
                          <a:cs typeface="Times New Roman" pitchFamily="18" charset="0"/>
                        </a:rPr>
                        <a:t>%</a:t>
                      </a:r>
                      <a:endParaRPr lang="ru-RU" sz="1100" b="1">
                        <a:solidFill>
                          <a:schemeClr val="accent5">
                            <a:lumMod val="50000"/>
                          </a:schemeClr>
                        </a:solidFill>
                        <a:effectLst/>
                        <a:latin typeface="Times New Roman" pitchFamily="18" charset="0"/>
                        <a:ea typeface="Times New Roman"/>
                        <a:cs typeface="Times New Roman" pitchFamily="18" charset="0"/>
                      </a:endParaRPr>
                    </a:p>
                  </a:txBody>
                  <a:tcPr marL="47256" marR="47256" marT="0" marB="0" anchor="ctr"/>
                </a:tc>
                <a:tc>
                  <a:txBody>
                    <a:bodyPr/>
                    <a:lstStyle/>
                    <a:p>
                      <a:pPr indent="20955" algn="ctr">
                        <a:lnSpc>
                          <a:spcPct val="115000"/>
                        </a:lnSpc>
                        <a:spcAft>
                          <a:spcPts val="0"/>
                        </a:spcAft>
                      </a:pPr>
                      <a:r>
                        <a:rPr lang="ru-RU" sz="1300" dirty="0">
                          <a:solidFill>
                            <a:schemeClr val="tx1"/>
                          </a:solidFill>
                          <a:effectLst/>
                          <a:latin typeface="Times New Roman" pitchFamily="18" charset="0"/>
                          <a:cs typeface="Times New Roman" pitchFamily="18" charset="0"/>
                        </a:rPr>
                        <a:t>88,4</a:t>
                      </a:r>
                      <a:endParaRPr lang="ru-RU" sz="1300" b="1" dirty="0">
                        <a:solidFill>
                          <a:schemeClr val="tx1"/>
                        </a:solidFill>
                        <a:effectLst/>
                        <a:latin typeface="Times New Roman" pitchFamily="18" charset="0"/>
                        <a:ea typeface="Times New Roman"/>
                        <a:cs typeface="Times New Roman" pitchFamily="18" charset="0"/>
                      </a:endParaRPr>
                    </a:p>
                  </a:txBody>
                  <a:tcPr marL="47256" marR="47256" marT="0" marB="0" anchor="ctr"/>
                </a:tc>
              </a:tr>
            </a:tbl>
          </a:graphicData>
        </a:graphic>
      </p:graphicFrame>
      <p:sp>
        <p:nvSpPr>
          <p:cNvPr id="3" name="Номер слайда 2"/>
          <p:cNvSpPr>
            <a:spLocks noGrp="1"/>
          </p:cNvSpPr>
          <p:nvPr>
            <p:ph type="sldNum" sz="quarter" idx="12"/>
          </p:nvPr>
        </p:nvSpPr>
        <p:spPr>
          <a:xfrm>
            <a:off x="4754880" y="6407945"/>
            <a:ext cx="396240" cy="365125"/>
          </a:xfrm>
        </p:spPr>
        <p:txBody>
          <a:bodyPr/>
          <a:lstStyle/>
          <a:p>
            <a:fld id="{DCD830A9-5F17-466D-9E40-1E5E06F64CC0}" type="slidenum">
              <a:rPr lang="ru-RU" smtClean="0"/>
              <a:pPr/>
              <a:t>52</a:t>
            </a:fld>
            <a:endParaRPr lang="ru-RU" dirty="0"/>
          </a:p>
        </p:txBody>
      </p:sp>
      <p:sp>
        <p:nvSpPr>
          <p:cNvPr id="5" name="Rectangle 1"/>
          <p:cNvSpPr>
            <a:spLocks noChangeArrowheads="1"/>
          </p:cNvSpPr>
          <p:nvPr/>
        </p:nvSpPr>
        <p:spPr bwMode="auto">
          <a:xfrm>
            <a:off x="273058" y="332657"/>
            <a:ext cx="9323412"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20638" algn="ctr" defTabSz="914400" rtl="0" eaLnBrk="1" fontAlgn="base" latinLnBrk="0" hangingPunct="1">
              <a:lnSpc>
                <a:spcPct val="100000"/>
              </a:lnSpc>
              <a:spcBef>
                <a:spcPct val="0"/>
              </a:spcBef>
              <a:spcAft>
                <a:spcPct val="0"/>
              </a:spcAft>
              <a:buClrTx/>
              <a:buSzTx/>
              <a:buFontTx/>
              <a:buNone/>
              <a:tabLst/>
            </a:pPr>
            <a:r>
              <a:rPr kumimoji="0" lang="ru-RU" sz="1600" b="1" u="none" strike="noStrike" cap="none" normalizeH="0" baseline="0" dirty="0" smtClean="0">
                <a:ln>
                  <a:noFill/>
                </a:ln>
                <a:solidFill>
                  <a:srgbClr val="002060"/>
                </a:solidFill>
                <a:latin typeface="Times New Roman" pitchFamily="18" charset="0"/>
                <a:ea typeface="Times New Roman" pitchFamily="18" charset="0"/>
                <a:cs typeface="Times New Roman" pitchFamily="18" charset="0"/>
              </a:rPr>
              <a:t>Отдельные целевые показатели реализации муниципальной программы </a:t>
            </a:r>
          </a:p>
          <a:p>
            <a:pPr marL="0" marR="0" lvl="0" indent="20638" algn="ctr" defTabSz="914400" rtl="0" eaLnBrk="0" fontAlgn="base" latinLnBrk="0" hangingPunct="0">
              <a:lnSpc>
                <a:spcPct val="100000"/>
              </a:lnSpc>
              <a:spcBef>
                <a:spcPct val="0"/>
              </a:spcBef>
              <a:spcAft>
                <a:spcPct val="0"/>
              </a:spcAft>
              <a:buClrTx/>
              <a:buSzTx/>
              <a:buFontTx/>
              <a:buNone/>
              <a:tabLst/>
            </a:pPr>
            <a:r>
              <a:rPr kumimoji="0" lang="ru-RU" sz="1600" b="1" u="none" strike="noStrike" cap="none" normalizeH="0" baseline="0" dirty="0" smtClean="0">
                <a:ln>
                  <a:noFill/>
                </a:ln>
                <a:solidFill>
                  <a:srgbClr val="002060"/>
                </a:solidFill>
                <a:latin typeface="Times New Roman" pitchFamily="18" charset="0"/>
                <a:ea typeface="Times New Roman" pitchFamily="18" charset="0"/>
                <a:cs typeface="Times New Roman" pitchFamily="18" charset="0"/>
              </a:rPr>
              <a:t>«Развитие топливно – энергетического комплекса» в 2019 году </a:t>
            </a:r>
            <a:endParaRPr kumimoji="0" lang="ru-RU" sz="1600" b="0" u="none" strike="noStrike" cap="none" normalizeH="0" baseline="0" dirty="0" smtClean="0">
              <a:ln>
                <a:noFill/>
              </a:ln>
              <a:solidFill>
                <a:srgbClr val="002060"/>
              </a:solidFill>
              <a:latin typeface="Arial" pitchFamily="34" charset="0"/>
              <a:cs typeface="Arial" pitchFamily="34" charset="0"/>
            </a:endParaRPr>
          </a:p>
        </p:txBody>
      </p:sp>
    </p:spTree>
    <p:extLst>
      <p:ext uri="{BB962C8B-B14F-4D97-AF65-F5344CB8AC3E}">
        <p14:creationId xmlns:p14="http://schemas.microsoft.com/office/powerpoint/2010/main" val="3690008698"/>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533975266"/>
              </p:ext>
            </p:extLst>
          </p:nvPr>
        </p:nvGraphicFramePr>
        <p:xfrm>
          <a:off x="534304" y="1340768"/>
          <a:ext cx="8915400" cy="5070775"/>
        </p:xfrm>
        <a:graphic>
          <a:graphicData uri="http://schemas.openxmlformats.org/drawingml/2006/table">
            <a:tbl>
              <a:tblPr firstRow="1" firstCol="1" bandRow="1">
                <a:tableStyleId>{2D5ABB26-0587-4C30-8999-92F81FD0307C}</a:tableStyleId>
              </a:tblPr>
              <a:tblGrid>
                <a:gridCol w="8915400"/>
              </a:tblGrid>
              <a:tr h="817900">
                <a:tc>
                  <a:txBody>
                    <a:bodyPr/>
                    <a:lstStyle/>
                    <a:p>
                      <a:pPr algn="ctr">
                        <a:lnSpc>
                          <a:spcPct val="100000"/>
                        </a:lnSpc>
                        <a:spcAft>
                          <a:spcPts val="0"/>
                        </a:spcAft>
                      </a:pPr>
                      <a:r>
                        <a:rPr lang="ru-RU" sz="1350" b="1" dirty="0" smtClean="0">
                          <a:solidFill>
                            <a:schemeClr val="tx1"/>
                          </a:solidFill>
                          <a:effectLst/>
                          <a:latin typeface="Times New Roman" pitchFamily="18" charset="0"/>
                          <a:cs typeface="Times New Roman" pitchFamily="18" charset="0"/>
                        </a:rPr>
                        <a:t>Подпрограмма</a:t>
                      </a:r>
                      <a:r>
                        <a:rPr lang="ru-RU" sz="1350" b="1" baseline="0" dirty="0" smtClean="0">
                          <a:solidFill>
                            <a:schemeClr val="tx1"/>
                          </a:solidFill>
                          <a:effectLst/>
                          <a:latin typeface="Times New Roman" pitchFamily="18" charset="0"/>
                          <a:cs typeface="Times New Roman" pitchFamily="18" charset="0"/>
                        </a:rPr>
                        <a:t>                                                                                                                                                                               «</a:t>
                      </a:r>
                      <a:r>
                        <a:rPr lang="ru-RU" sz="1350" b="1" dirty="0" smtClean="0">
                          <a:solidFill>
                            <a:schemeClr val="tx1"/>
                          </a:solidFill>
                          <a:effectLst/>
                          <a:latin typeface="Times New Roman" pitchFamily="18" charset="0"/>
                          <a:cs typeface="Times New Roman" pitchFamily="18" charset="0"/>
                        </a:rPr>
                        <a:t>Мероприятия </a:t>
                      </a:r>
                      <a:r>
                        <a:rPr lang="ru-RU" sz="1350" b="1" dirty="0">
                          <a:solidFill>
                            <a:schemeClr val="tx1"/>
                          </a:solidFill>
                          <a:effectLst/>
                          <a:latin typeface="Times New Roman" pitchFamily="18" charset="0"/>
                          <a:cs typeface="Times New Roman" pitchFamily="18" charset="0"/>
                        </a:rPr>
                        <a:t>по предупреждению и ликвидации чрезвычайных ситуаций, стихийных бедствий и их последствий и обучение населения в области гражданской обороны и чрезвычайных </a:t>
                      </a:r>
                      <a:r>
                        <a:rPr lang="ru-RU" sz="1350" b="1" dirty="0" smtClean="0">
                          <a:solidFill>
                            <a:schemeClr val="tx1"/>
                          </a:solidFill>
                          <a:effectLst/>
                          <a:latin typeface="Times New Roman" pitchFamily="18" charset="0"/>
                          <a:cs typeface="Times New Roman" pitchFamily="18" charset="0"/>
                        </a:rPr>
                        <a:t>ситуаций</a:t>
                      </a:r>
                      <a:r>
                        <a:rPr lang="ru-RU" sz="1350" b="1" baseline="0" dirty="0" smtClean="0">
                          <a:solidFill>
                            <a:schemeClr val="tx1"/>
                          </a:solidFill>
                          <a:effectLst/>
                          <a:latin typeface="Times New Roman" pitchFamily="18" charset="0"/>
                          <a:cs typeface="Times New Roman" pitchFamily="18" charset="0"/>
                        </a:rPr>
                        <a:t>  </a:t>
                      </a:r>
                      <a:r>
                        <a:rPr lang="ru-RU" sz="1350" b="1" dirty="0" smtClean="0">
                          <a:solidFill>
                            <a:schemeClr val="tx1"/>
                          </a:solidFill>
                          <a:effectLst/>
                          <a:latin typeface="Times New Roman" pitchFamily="18" charset="0"/>
                          <a:cs typeface="Times New Roman" pitchFamily="18" charset="0"/>
                        </a:rPr>
                        <a:t>в МО Кавказский район»   </a:t>
                      </a:r>
                      <a:r>
                        <a:rPr lang="ru-RU" sz="1350" b="1" dirty="0">
                          <a:solidFill>
                            <a:schemeClr val="tx1"/>
                          </a:solidFill>
                          <a:effectLst/>
                          <a:latin typeface="Times New Roman" pitchFamily="18" charset="0"/>
                          <a:cs typeface="Times New Roman" pitchFamily="18" charset="0"/>
                        </a:rPr>
                        <a:t>– </a:t>
                      </a:r>
                      <a:r>
                        <a:rPr lang="ru-RU" sz="1350" b="1" dirty="0" smtClean="0">
                          <a:solidFill>
                            <a:schemeClr val="tx1"/>
                          </a:solidFill>
                          <a:effectLst/>
                          <a:latin typeface="Times New Roman" pitchFamily="18" charset="0"/>
                          <a:cs typeface="Times New Roman" pitchFamily="18" charset="0"/>
                        </a:rPr>
                        <a:t> 9,4  </a:t>
                      </a:r>
                      <a:r>
                        <a:rPr lang="ru-RU" sz="1350" b="1" dirty="0">
                          <a:solidFill>
                            <a:schemeClr val="tx1"/>
                          </a:solidFill>
                          <a:effectLst/>
                          <a:latin typeface="Times New Roman" pitchFamily="18" charset="0"/>
                          <a:cs typeface="Times New Roman" pitchFamily="18" charset="0"/>
                        </a:rPr>
                        <a:t>млн. </a:t>
                      </a:r>
                      <a:r>
                        <a:rPr lang="ru-RU" sz="1350" b="1" dirty="0" smtClean="0">
                          <a:solidFill>
                            <a:schemeClr val="tx1"/>
                          </a:solidFill>
                          <a:effectLst/>
                          <a:latin typeface="Times New Roman" pitchFamily="18" charset="0"/>
                          <a:cs typeface="Times New Roman" pitchFamily="18" charset="0"/>
                        </a:rPr>
                        <a:t>руб.</a:t>
                      </a:r>
                      <a:endParaRPr lang="ru-RU" sz="1350" b="1" dirty="0">
                        <a:solidFill>
                          <a:schemeClr val="tx1"/>
                        </a:solidFill>
                        <a:effectLst/>
                        <a:latin typeface="Times New Roman" pitchFamily="18" charset="0"/>
                        <a:ea typeface="Times New Roman"/>
                        <a:cs typeface="Times New Roman" pitchFamily="18" charset="0"/>
                      </a:endParaRPr>
                    </a:p>
                  </a:txBody>
                  <a:tcPr marL="63622" marR="63622" marT="0" marB="0"/>
                </a:tc>
              </a:tr>
              <a:tr h="226921">
                <a:tc>
                  <a:txBody>
                    <a:bodyPr/>
                    <a:lstStyle/>
                    <a:p>
                      <a:pPr marL="342900" lvl="0" indent="-342900" algn="just">
                        <a:lnSpc>
                          <a:spcPct val="100000"/>
                        </a:lnSpc>
                        <a:spcAft>
                          <a:spcPts val="0"/>
                        </a:spcAft>
                        <a:buClr>
                          <a:srgbClr val="C00000"/>
                        </a:buClr>
                        <a:buFont typeface="Wingdings" pitchFamily="2" charset="2"/>
                        <a:buChar char="Ø"/>
                      </a:pPr>
                      <a:r>
                        <a:rPr lang="ru-RU" sz="1350" dirty="0" smtClean="0">
                          <a:solidFill>
                            <a:schemeClr val="tx1"/>
                          </a:solidFill>
                          <a:latin typeface="Times New Roman" pitchFamily="18" charset="0"/>
                          <a:ea typeface="Times New Roman"/>
                          <a:cs typeface="Times New Roman" pitchFamily="18" charset="0"/>
                        </a:rPr>
                        <a:t>Организация </a:t>
                      </a:r>
                      <a:r>
                        <a:rPr lang="ru-RU" sz="1350" dirty="0">
                          <a:solidFill>
                            <a:schemeClr val="tx1"/>
                          </a:solidFill>
                          <a:latin typeface="Times New Roman" pitchFamily="18" charset="0"/>
                          <a:ea typeface="Times New Roman"/>
                          <a:cs typeface="Times New Roman" pitchFamily="18" charset="0"/>
                        </a:rPr>
                        <a:t>деятельности МКУ «Управление по делам ГО и ЧС» Кавказского </a:t>
                      </a:r>
                      <a:r>
                        <a:rPr lang="ru-RU" sz="1350" dirty="0" smtClean="0">
                          <a:solidFill>
                            <a:schemeClr val="tx1"/>
                          </a:solidFill>
                          <a:latin typeface="Times New Roman" pitchFamily="18" charset="0"/>
                          <a:ea typeface="Times New Roman"/>
                          <a:cs typeface="Times New Roman" pitchFamily="18" charset="0"/>
                        </a:rPr>
                        <a:t>района - 8,4 </a:t>
                      </a:r>
                      <a:r>
                        <a:rPr lang="ru-RU" sz="1350" dirty="0">
                          <a:solidFill>
                            <a:schemeClr val="tx1"/>
                          </a:solidFill>
                          <a:latin typeface="Times New Roman" pitchFamily="18" charset="0"/>
                          <a:ea typeface="Times New Roman"/>
                          <a:cs typeface="Times New Roman" pitchFamily="18" charset="0"/>
                        </a:rPr>
                        <a:t>млн. руб.</a:t>
                      </a:r>
                    </a:p>
                  </a:txBody>
                  <a:tcPr marL="68580" marR="68580" marT="0" marB="0"/>
                </a:tc>
              </a:tr>
              <a:tr h="434116">
                <a:tc>
                  <a:txBody>
                    <a:bodyPr/>
                    <a:lstStyle/>
                    <a:p>
                      <a:pPr marL="342900" lvl="0" indent="-342900" algn="just">
                        <a:lnSpc>
                          <a:spcPct val="100000"/>
                        </a:lnSpc>
                        <a:spcAft>
                          <a:spcPts val="0"/>
                        </a:spcAft>
                        <a:buClr>
                          <a:srgbClr val="C00000"/>
                        </a:buClr>
                        <a:buFont typeface="Wingdings" pitchFamily="2" charset="2"/>
                        <a:buChar char="Ø"/>
                      </a:pPr>
                      <a:r>
                        <a:rPr lang="ru-RU" sz="1350" dirty="0" smtClean="0">
                          <a:solidFill>
                            <a:schemeClr val="tx1"/>
                          </a:solidFill>
                          <a:latin typeface="Times New Roman" pitchFamily="18" charset="0"/>
                          <a:ea typeface="Times New Roman"/>
                          <a:cs typeface="Times New Roman" pitchFamily="18" charset="0"/>
                        </a:rPr>
                        <a:t>Организация </a:t>
                      </a:r>
                      <a:r>
                        <a:rPr lang="ru-RU" sz="1350" dirty="0">
                          <a:solidFill>
                            <a:schemeClr val="tx1"/>
                          </a:solidFill>
                          <a:latin typeface="Times New Roman" pitchFamily="18" charset="0"/>
                          <a:ea typeface="Times New Roman"/>
                          <a:cs typeface="Times New Roman" pitchFamily="18" charset="0"/>
                        </a:rPr>
                        <a:t>деятельности МБОУ ДПО "Курсы ГО" МО Кавказский район для повседневной деятельности по обучению в области гражданской обороны и действиям в чрезвычайных ситуациях – </a:t>
                      </a:r>
                      <a:r>
                        <a:rPr lang="ru-RU" sz="1350" dirty="0" smtClean="0">
                          <a:solidFill>
                            <a:schemeClr val="tx1"/>
                          </a:solidFill>
                          <a:latin typeface="Times New Roman" pitchFamily="18" charset="0"/>
                          <a:ea typeface="Times New Roman"/>
                          <a:cs typeface="Times New Roman" pitchFamily="18" charset="0"/>
                        </a:rPr>
                        <a:t>0,8 млн. </a:t>
                      </a:r>
                      <a:r>
                        <a:rPr lang="ru-RU" sz="1350" dirty="0">
                          <a:solidFill>
                            <a:schemeClr val="tx1"/>
                          </a:solidFill>
                          <a:latin typeface="Times New Roman" pitchFamily="18" charset="0"/>
                          <a:ea typeface="Times New Roman"/>
                          <a:cs typeface="Times New Roman" pitchFamily="18" charset="0"/>
                        </a:rPr>
                        <a:t>руб.</a:t>
                      </a:r>
                    </a:p>
                  </a:txBody>
                  <a:tcPr marL="68580" marR="68580" marT="0" marB="0"/>
                </a:tc>
              </a:tr>
              <a:tr h="409538">
                <a:tc>
                  <a:txBody>
                    <a:bodyPr/>
                    <a:lstStyle/>
                    <a:p>
                      <a:pPr marL="342900" lvl="0" indent="-342900" algn="just">
                        <a:lnSpc>
                          <a:spcPct val="100000"/>
                        </a:lnSpc>
                        <a:spcAft>
                          <a:spcPts val="0"/>
                        </a:spcAft>
                        <a:buClr>
                          <a:srgbClr val="C00000"/>
                        </a:buClr>
                        <a:buFont typeface="Wingdings" pitchFamily="2" charset="2"/>
                        <a:buChar char="Ø"/>
                      </a:pPr>
                      <a:r>
                        <a:rPr lang="ru-RU" sz="1350" dirty="0" smtClean="0">
                          <a:solidFill>
                            <a:schemeClr val="tx1"/>
                          </a:solidFill>
                          <a:latin typeface="Times New Roman" pitchFamily="18" charset="0"/>
                          <a:ea typeface="Times New Roman"/>
                          <a:cs typeface="Times New Roman" pitchFamily="18" charset="0"/>
                        </a:rPr>
                        <a:t>Создание </a:t>
                      </a:r>
                      <a:r>
                        <a:rPr lang="ru-RU" sz="1350" dirty="0">
                          <a:solidFill>
                            <a:schemeClr val="tx1"/>
                          </a:solidFill>
                          <a:latin typeface="Times New Roman" pitchFamily="18" charset="0"/>
                          <a:ea typeface="Times New Roman"/>
                          <a:cs typeface="Times New Roman" pitchFamily="18" charset="0"/>
                        </a:rPr>
                        <a:t>на территории </a:t>
                      </a:r>
                      <a:r>
                        <a:rPr lang="ru-RU" sz="1350" dirty="0" smtClean="0">
                          <a:solidFill>
                            <a:schemeClr val="tx1"/>
                          </a:solidFill>
                          <a:latin typeface="Times New Roman" pitchFamily="18" charset="0"/>
                          <a:ea typeface="Times New Roman"/>
                          <a:cs typeface="Times New Roman" pitchFamily="18" charset="0"/>
                        </a:rPr>
                        <a:t>района</a:t>
                      </a:r>
                      <a:r>
                        <a:rPr lang="ru-RU" sz="1350" baseline="0" dirty="0" smtClean="0">
                          <a:solidFill>
                            <a:schemeClr val="tx1"/>
                          </a:solidFill>
                          <a:latin typeface="Times New Roman" pitchFamily="18" charset="0"/>
                          <a:ea typeface="Times New Roman"/>
                          <a:cs typeface="Times New Roman" pitchFamily="18" charset="0"/>
                        </a:rPr>
                        <a:t> </a:t>
                      </a:r>
                      <a:r>
                        <a:rPr lang="ru-RU" sz="1350" dirty="0" smtClean="0">
                          <a:solidFill>
                            <a:schemeClr val="tx1"/>
                          </a:solidFill>
                          <a:latin typeface="Times New Roman" pitchFamily="18" charset="0"/>
                          <a:ea typeface="Times New Roman"/>
                          <a:cs typeface="Times New Roman" pitchFamily="18" charset="0"/>
                        </a:rPr>
                        <a:t>системы </a:t>
                      </a:r>
                      <a:r>
                        <a:rPr lang="ru-RU" sz="1350" dirty="0">
                          <a:solidFill>
                            <a:schemeClr val="tx1"/>
                          </a:solidFill>
                          <a:latin typeface="Times New Roman" pitchFamily="18" charset="0"/>
                          <a:ea typeface="Times New Roman"/>
                          <a:cs typeface="Times New Roman" pitchFamily="18" charset="0"/>
                        </a:rPr>
                        <a:t>обеспечения вызова экстренных оперативных служб по единому номеру "112" </a:t>
                      </a:r>
                      <a:r>
                        <a:rPr lang="ru-RU" sz="1350" dirty="0" smtClean="0">
                          <a:solidFill>
                            <a:schemeClr val="tx1"/>
                          </a:solidFill>
                          <a:latin typeface="Times New Roman" pitchFamily="18" charset="0"/>
                          <a:ea typeface="Times New Roman"/>
                          <a:cs typeface="Times New Roman" pitchFamily="18" charset="0"/>
                        </a:rPr>
                        <a:t>– 0,2 </a:t>
                      </a:r>
                      <a:r>
                        <a:rPr lang="ru-RU" sz="1350" dirty="0">
                          <a:solidFill>
                            <a:schemeClr val="tx1"/>
                          </a:solidFill>
                          <a:latin typeface="Times New Roman" pitchFamily="18" charset="0"/>
                          <a:ea typeface="Times New Roman"/>
                          <a:cs typeface="Times New Roman" pitchFamily="18" charset="0"/>
                        </a:rPr>
                        <a:t>млн. руб.</a:t>
                      </a:r>
                    </a:p>
                  </a:txBody>
                  <a:tcPr marL="68580" marR="68580" marT="0" marB="0"/>
                </a:tc>
              </a:tr>
              <a:tr h="60925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350" b="1" u="none" strike="noStrike" baseline="0" dirty="0" smtClean="0">
                          <a:solidFill>
                            <a:schemeClr val="tx1"/>
                          </a:solidFill>
                          <a:effectLst/>
                          <a:latin typeface="Times New Roman" pitchFamily="18" charset="0"/>
                          <a:cs typeface="Times New Roman" pitchFamily="18" charset="0"/>
                        </a:rPr>
                        <a:t>Подпрограмма</a:t>
                      </a:r>
                      <a:r>
                        <a:rPr lang="ru-RU" sz="1350" b="1" dirty="0" smtClean="0">
                          <a:solidFill>
                            <a:schemeClr val="tx1"/>
                          </a:solidFill>
                          <a:effectLst/>
                          <a:latin typeface="Times New Roman" pitchFamily="18" charset="0"/>
                          <a:cs typeface="Times New Roman" pitchFamily="18" charset="0"/>
                        </a:rPr>
                        <a:t>                                                                                                                                                                                        «Мероприятия </a:t>
                      </a:r>
                      <a:r>
                        <a:rPr lang="ru-RU" sz="1350" b="1" dirty="0">
                          <a:solidFill>
                            <a:schemeClr val="tx1"/>
                          </a:solidFill>
                          <a:effectLst/>
                          <a:latin typeface="Times New Roman" pitchFamily="18" charset="0"/>
                          <a:cs typeface="Times New Roman" pitchFamily="18" charset="0"/>
                        </a:rPr>
                        <a:t>по обеспечению деятельности, связанной с проведением аварийно-спасательных и других неотложных работ при чрезвычайных </a:t>
                      </a:r>
                      <a:r>
                        <a:rPr lang="ru-RU" sz="1350" b="1" dirty="0" smtClean="0">
                          <a:solidFill>
                            <a:schemeClr val="tx1"/>
                          </a:solidFill>
                          <a:effectLst/>
                          <a:latin typeface="Times New Roman" pitchFamily="18" charset="0"/>
                          <a:cs typeface="Times New Roman" pitchFamily="18" charset="0"/>
                        </a:rPr>
                        <a:t>ситуациях» </a:t>
                      </a:r>
                      <a:r>
                        <a:rPr lang="ru-RU" sz="1350" b="1" kern="1200" dirty="0" smtClean="0">
                          <a:solidFill>
                            <a:schemeClr val="tx1"/>
                          </a:solidFill>
                          <a:latin typeface="Times New Roman" pitchFamily="18" charset="0"/>
                          <a:ea typeface="+mn-ea"/>
                          <a:cs typeface="Times New Roman" pitchFamily="18" charset="0"/>
                        </a:rPr>
                        <a:t>-     8,8 млн. руб.</a:t>
                      </a:r>
                      <a:r>
                        <a:rPr lang="ru-RU" sz="1350" b="1" dirty="0" smtClean="0">
                          <a:solidFill>
                            <a:schemeClr val="tx1"/>
                          </a:solidFill>
                          <a:effectLst/>
                          <a:latin typeface="Times New Roman" pitchFamily="18" charset="0"/>
                          <a:cs typeface="Times New Roman" pitchFamily="18" charset="0"/>
                        </a:rPr>
                        <a:t>                                                   </a:t>
                      </a:r>
                      <a:endParaRPr lang="ru-RU" sz="1350" b="1" dirty="0">
                        <a:solidFill>
                          <a:schemeClr val="tx1"/>
                        </a:solidFill>
                        <a:effectLst/>
                        <a:latin typeface="Times New Roman" pitchFamily="18" charset="0"/>
                        <a:cs typeface="Times New Roman" pitchFamily="18" charset="0"/>
                      </a:endParaRPr>
                    </a:p>
                  </a:txBody>
                  <a:tcPr marL="63622" marR="63622" marT="0" marB="0"/>
                </a:tc>
              </a:tr>
              <a:tr h="400606">
                <a:tc>
                  <a:txBody>
                    <a:bodyPr/>
                    <a:lstStyle/>
                    <a:p>
                      <a:pPr marL="285750" marR="0" indent="-285750" algn="just" defTabSz="914400" rtl="0" eaLnBrk="1" fontAlgn="auto" latinLnBrk="0" hangingPunct="1">
                        <a:lnSpc>
                          <a:spcPct val="100000"/>
                        </a:lnSpc>
                        <a:spcBef>
                          <a:spcPts val="0"/>
                        </a:spcBef>
                        <a:spcAft>
                          <a:spcPts val="0"/>
                        </a:spcAft>
                        <a:buClr>
                          <a:srgbClr val="C00000"/>
                        </a:buClr>
                        <a:buSzTx/>
                        <a:buFont typeface="Wingdings" pitchFamily="2" charset="2"/>
                        <a:buChar char="Ø"/>
                        <a:tabLst/>
                        <a:defRPr/>
                      </a:pPr>
                      <a:r>
                        <a:rPr lang="ru-RU" sz="1350" b="0" dirty="0" smtClean="0">
                          <a:solidFill>
                            <a:schemeClr val="tx1"/>
                          </a:solidFill>
                          <a:effectLst/>
                          <a:latin typeface="Times New Roman" pitchFamily="18" charset="0"/>
                          <a:cs typeface="Times New Roman" pitchFamily="18" charset="0"/>
                        </a:rPr>
                        <a:t>Ор</a:t>
                      </a:r>
                      <a:r>
                        <a:rPr lang="ru-RU" sz="1350" b="0" kern="1200" dirty="0" smtClean="0">
                          <a:solidFill>
                            <a:schemeClr val="tx1"/>
                          </a:solidFill>
                          <a:latin typeface="Times New Roman" pitchFamily="18" charset="0"/>
                          <a:ea typeface="+mn-ea"/>
                          <a:cs typeface="Times New Roman" pitchFamily="18" charset="0"/>
                        </a:rPr>
                        <a:t>ганизация деятельности муниципального бюджетного учреждения «Аварийно-спасательный отряд» - 7,6 млн. руб.</a:t>
                      </a:r>
                      <a:endParaRPr lang="ru-RU" sz="1350" b="0" dirty="0" smtClean="0">
                        <a:solidFill>
                          <a:schemeClr val="tx1"/>
                        </a:solidFill>
                        <a:effectLst/>
                        <a:latin typeface="Times New Roman" pitchFamily="18" charset="0"/>
                        <a:cs typeface="Times New Roman" pitchFamily="18" charset="0"/>
                      </a:endParaRPr>
                    </a:p>
                  </a:txBody>
                  <a:tcPr marL="63622" marR="63622" marT="0" marB="0"/>
                </a:tc>
              </a:tr>
              <a:tr h="400606">
                <a:tc>
                  <a:txBody>
                    <a:bodyPr/>
                    <a:lstStyle/>
                    <a:p>
                      <a:pPr marL="285750" marR="0" lvl="0" indent="-285750" algn="just" defTabSz="914400" rtl="0" eaLnBrk="1" fontAlgn="auto" latinLnBrk="0" hangingPunct="1">
                        <a:lnSpc>
                          <a:spcPct val="100000"/>
                        </a:lnSpc>
                        <a:spcBef>
                          <a:spcPts val="0"/>
                        </a:spcBef>
                        <a:spcAft>
                          <a:spcPts val="0"/>
                        </a:spcAft>
                        <a:buClr>
                          <a:srgbClr val="C00000"/>
                        </a:buClr>
                        <a:buSzTx/>
                        <a:buFont typeface="Wingdings" pitchFamily="2" charset="2"/>
                        <a:buChar char="Ø"/>
                        <a:tabLst/>
                        <a:defRPr/>
                      </a:pPr>
                      <a:r>
                        <a:rPr lang="ru-RU" sz="1350" b="0" dirty="0" smtClean="0">
                          <a:solidFill>
                            <a:schemeClr val="tx1"/>
                          </a:solidFill>
                          <a:effectLst/>
                          <a:latin typeface="Times New Roman" pitchFamily="18" charset="0"/>
                          <a:cs typeface="Times New Roman" pitchFamily="18" charset="0"/>
                        </a:rPr>
                        <a:t>Приобретение служебного автотранспорта для нужд аварийно-спасательного отряда муниципального образования Кавказский район – 1,2 млн. руб.</a:t>
                      </a:r>
                    </a:p>
                  </a:txBody>
                  <a:tcPr marL="63622" marR="63622" marT="0" marB="0"/>
                </a:tc>
              </a:tr>
              <a:tr h="60925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350" b="1" u="none" strike="noStrike" dirty="0" smtClean="0">
                          <a:solidFill>
                            <a:schemeClr val="tx1"/>
                          </a:solidFill>
                          <a:effectLst/>
                          <a:latin typeface="Times New Roman" pitchFamily="18" charset="0"/>
                          <a:cs typeface="Times New Roman" pitchFamily="18" charset="0"/>
                        </a:rPr>
                        <a:t>Подпрограмма                                                                                                                                                                                     </a:t>
                      </a:r>
                      <a:r>
                        <a:rPr lang="ru-RU" sz="1350" b="1" dirty="0" smtClean="0">
                          <a:solidFill>
                            <a:schemeClr val="tx1"/>
                          </a:solidFill>
                          <a:effectLst/>
                          <a:latin typeface="Times New Roman" pitchFamily="18" charset="0"/>
                          <a:cs typeface="Times New Roman" pitchFamily="18" charset="0"/>
                        </a:rPr>
                        <a:t>  «Снижение рисков, смягчение последствий чрезвычайных ситуаций природного и техногенного характера и гражданская оборона в муниципальном образовании Кавказский район»  - 0,3 млн. руб.  </a:t>
                      </a:r>
                    </a:p>
                  </a:txBody>
                  <a:tcPr marL="63622" marR="63622" marT="0" marB="0"/>
                </a:tc>
              </a:tr>
              <a:tr h="609253">
                <a:tc>
                  <a:txBody>
                    <a:bodyPr/>
                    <a:lstStyle/>
                    <a:p>
                      <a:pPr marL="342900" marR="0" lvl="0" indent="-342900" algn="just" defTabSz="914400" rtl="0" eaLnBrk="1" fontAlgn="auto" latinLnBrk="0" hangingPunct="1">
                        <a:lnSpc>
                          <a:spcPct val="100000"/>
                        </a:lnSpc>
                        <a:spcBef>
                          <a:spcPts val="0"/>
                        </a:spcBef>
                        <a:spcAft>
                          <a:spcPts val="0"/>
                        </a:spcAft>
                        <a:buClr>
                          <a:srgbClr val="C00000"/>
                        </a:buClr>
                        <a:buSzTx/>
                        <a:buFont typeface="Wingdings" pitchFamily="2" charset="2"/>
                        <a:buChar char="Ø"/>
                        <a:tabLst/>
                        <a:defRPr/>
                      </a:pPr>
                      <a:r>
                        <a:rPr lang="ru-RU" sz="1350" dirty="0" smtClean="0">
                          <a:solidFill>
                            <a:schemeClr val="tx1"/>
                          </a:solidFill>
                          <a:latin typeface="Times New Roman"/>
                          <a:ea typeface="Times New Roman"/>
                          <a:cs typeface="Times New Roman"/>
                        </a:rPr>
                        <a:t>Создание </a:t>
                      </a:r>
                      <a:r>
                        <a:rPr lang="ru-RU" sz="1350" dirty="0">
                          <a:solidFill>
                            <a:schemeClr val="tx1"/>
                          </a:solidFill>
                          <a:latin typeface="Times New Roman"/>
                          <a:ea typeface="Times New Roman"/>
                          <a:cs typeface="Times New Roman"/>
                        </a:rPr>
                        <a:t>и восполнение запасов (резерва) материально-технических, медицинских и иных средств в целях гражданской обороны и ликвидации чрезвычайных </a:t>
                      </a:r>
                      <a:r>
                        <a:rPr lang="ru-RU" sz="1350" dirty="0" smtClean="0">
                          <a:solidFill>
                            <a:schemeClr val="tx1"/>
                          </a:solidFill>
                          <a:latin typeface="Times New Roman"/>
                          <a:ea typeface="Times New Roman"/>
                          <a:cs typeface="Times New Roman"/>
                        </a:rPr>
                        <a:t>ситуаций, в</a:t>
                      </a:r>
                      <a:r>
                        <a:rPr lang="ru-RU" sz="1350" kern="1200" dirty="0" smtClean="0">
                          <a:solidFill>
                            <a:schemeClr val="tx1"/>
                          </a:solidFill>
                          <a:latin typeface="Times New Roman" pitchFamily="18" charset="0"/>
                          <a:ea typeface="+mn-ea"/>
                          <a:cs typeface="Times New Roman" pitchFamily="18" charset="0"/>
                        </a:rPr>
                        <a:t>ыполнение мероприятий по защите от чрезвычайных ситуаций - 0,3 млн. руб.</a:t>
                      </a:r>
                      <a:endParaRPr lang="ru-RU" sz="1350" dirty="0" smtClean="0">
                        <a:solidFill>
                          <a:schemeClr val="tx1"/>
                        </a:solidFill>
                        <a:effectLst/>
                        <a:latin typeface="Times New Roman" pitchFamily="18" charset="0"/>
                        <a:ea typeface="Times New Roman"/>
                        <a:cs typeface="Times New Roman" pitchFamily="18" charset="0"/>
                      </a:endParaRPr>
                    </a:p>
                  </a:txBody>
                  <a:tcPr marL="68580" marR="68580" marT="0" marB="0"/>
                </a:tc>
              </a:tr>
              <a:tr h="500678">
                <a:tc>
                  <a:txBody>
                    <a:bodyPr/>
                    <a:lstStyle/>
                    <a:p>
                      <a:pPr marL="0" marR="0" lvl="0" indent="0" algn="ctr" defTabSz="914400" rtl="0" eaLnBrk="1" fontAlgn="auto" latinLnBrk="0" hangingPunct="1">
                        <a:lnSpc>
                          <a:spcPct val="100000"/>
                        </a:lnSpc>
                        <a:spcBef>
                          <a:spcPts val="0"/>
                        </a:spcBef>
                        <a:spcAft>
                          <a:spcPts val="0"/>
                        </a:spcAft>
                        <a:buClr>
                          <a:srgbClr val="C00000"/>
                        </a:buClr>
                        <a:buSzTx/>
                        <a:buFont typeface="Wingdings" pitchFamily="2" charset="2"/>
                        <a:buNone/>
                        <a:tabLst/>
                        <a:defRPr/>
                      </a:pPr>
                      <a:r>
                        <a:rPr lang="ru-RU" sz="1350" b="1" kern="1200" dirty="0" smtClean="0">
                          <a:solidFill>
                            <a:schemeClr val="tx1"/>
                          </a:solidFill>
                          <a:latin typeface="Times New Roman" pitchFamily="18" charset="0"/>
                          <a:ea typeface="+mn-ea"/>
                          <a:cs typeface="Times New Roman" pitchFamily="18" charset="0"/>
                        </a:rPr>
                        <a:t>Поступило доходов от предпринимательской деятельности муниципальных бюджетных учреждений </a:t>
                      </a:r>
                      <a:r>
                        <a:rPr lang="ru-RU" sz="1350" b="1" kern="1200" baseline="0" dirty="0" smtClean="0">
                          <a:solidFill>
                            <a:schemeClr val="tx1"/>
                          </a:solidFill>
                          <a:latin typeface="Times New Roman" pitchFamily="18" charset="0"/>
                          <a:ea typeface="+mn-ea"/>
                          <a:cs typeface="Times New Roman" pitchFamily="18" charset="0"/>
                        </a:rPr>
                        <a:t> - 0,9 млн. руб.</a:t>
                      </a:r>
                      <a:endParaRPr lang="ru-RU" sz="1350" b="1" dirty="0">
                        <a:solidFill>
                          <a:schemeClr val="tx1"/>
                        </a:solidFill>
                        <a:effectLst/>
                        <a:latin typeface="Times New Roman" pitchFamily="18" charset="0"/>
                        <a:ea typeface="Times New Roman"/>
                        <a:cs typeface="Times New Roman" pitchFamily="18" charset="0"/>
                      </a:endParaRPr>
                    </a:p>
                  </a:txBody>
                  <a:tcPr marL="63622" marR="63622" marT="0" marB="0"/>
                </a:tc>
              </a:tr>
            </a:tbl>
          </a:graphicData>
        </a:graphic>
      </p:graphicFrame>
      <p:sp>
        <p:nvSpPr>
          <p:cNvPr id="5" name="Номер слайда 4"/>
          <p:cNvSpPr>
            <a:spLocks noGrp="1"/>
          </p:cNvSpPr>
          <p:nvPr>
            <p:ph type="sldNum" sz="quarter" idx="12"/>
          </p:nvPr>
        </p:nvSpPr>
        <p:spPr>
          <a:xfrm>
            <a:off x="4754880" y="6407945"/>
            <a:ext cx="396240" cy="365125"/>
          </a:xfrm>
        </p:spPr>
        <p:txBody>
          <a:bodyPr/>
          <a:lstStyle/>
          <a:p>
            <a:fld id="{DCD830A9-5F17-466D-9E40-1E5E06F64CC0}" type="slidenum">
              <a:rPr lang="ru-RU" smtClean="0"/>
              <a:pPr/>
              <a:t>53</a:t>
            </a:fld>
            <a:endParaRPr lang="ru-RU" dirty="0"/>
          </a:p>
        </p:txBody>
      </p:sp>
      <p:sp>
        <p:nvSpPr>
          <p:cNvPr id="7" name="Rectangle 3"/>
          <p:cNvSpPr>
            <a:spLocks noChangeArrowheads="1"/>
          </p:cNvSpPr>
          <p:nvPr/>
        </p:nvSpPr>
        <p:spPr bwMode="auto">
          <a:xfrm>
            <a:off x="378529" y="260648"/>
            <a:ext cx="9127014"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50850" algn="ctr" defTabSz="914400" rtl="0" eaLnBrk="1" fontAlgn="base" latinLnBrk="0" hangingPunct="1">
              <a:lnSpc>
                <a:spcPct val="100000"/>
              </a:lnSpc>
              <a:spcBef>
                <a:spcPct val="0"/>
              </a:spcBef>
              <a:spcAft>
                <a:spcPct val="0"/>
              </a:spcAft>
              <a:buClrTx/>
              <a:buSzTx/>
              <a:buFontTx/>
              <a:buNone/>
              <a:tabLst/>
            </a:pPr>
            <a:r>
              <a:rPr kumimoji="0" lang="ru-RU" sz="1500" b="1" u="none" strike="noStrike" cap="none" normalizeH="0" baseline="0" dirty="0" smtClean="0">
                <a:ln>
                  <a:noFill/>
                </a:ln>
                <a:latin typeface="Times New Roman" pitchFamily="18" charset="0"/>
                <a:ea typeface="Times New Roman" pitchFamily="18" charset="0"/>
                <a:cs typeface="Times New Roman" pitchFamily="18" charset="0"/>
              </a:rPr>
              <a:t>Муниципальная программа муниципального образования Кавказский район «Защита населения и территорий от чрезвычайных  ситуаций природного и техногенного характера»  за 2019 год</a:t>
            </a:r>
            <a:endParaRPr kumimoji="0" lang="ru-RU" sz="1500" b="0" u="none" strike="noStrike" cap="none" normalizeH="0" baseline="0" dirty="0" smtClean="0">
              <a:ln>
                <a:noFill/>
              </a:ln>
              <a:latin typeface="Times New Roman" pitchFamily="18" charset="0"/>
              <a:cs typeface="Times New Roman" pitchFamily="18" charset="0"/>
            </a:endParaRPr>
          </a:p>
          <a:p>
            <a:pPr marL="0" marR="0" lvl="0" indent="450850" algn="ctr" defTabSz="914400" rtl="0" eaLnBrk="0" fontAlgn="base" latinLnBrk="0" hangingPunct="0">
              <a:lnSpc>
                <a:spcPct val="100000"/>
              </a:lnSpc>
              <a:spcBef>
                <a:spcPct val="0"/>
              </a:spcBef>
              <a:spcAft>
                <a:spcPct val="0"/>
              </a:spcAft>
              <a:buClrTx/>
              <a:buSzTx/>
              <a:buFontTx/>
              <a:buNone/>
              <a:tabLst/>
            </a:pPr>
            <a:r>
              <a:rPr kumimoji="0" lang="ru-RU" sz="1500" u="none" strike="noStrike" cap="none" normalizeH="0" baseline="0" dirty="0" smtClean="0">
                <a:ln>
                  <a:noFill/>
                </a:ln>
                <a:latin typeface="Times New Roman" pitchFamily="18" charset="0"/>
                <a:ea typeface="Times New Roman" pitchFamily="18" charset="0"/>
                <a:cs typeface="Times New Roman" pitchFamily="18" charset="0"/>
              </a:rPr>
              <a:t>Общий объем финансирования муниципальной программы  за счет средств  бюджета за 2019</a:t>
            </a:r>
            <a:r>
              <a:rPr kumimoji="0" lang="ru-RU" sz="1500" u="none" strike="noStrike" cap="none" normalizeH="0" dirty="0" smtClean="0">
                <a:ln>
                  <a:noFill/>
                </a:ln>
                <a:latin typeface="Times New Roman" pitchFamily="18" charset="0"/>
                <a:ea typeface="Times New Roman" pitchFamily="18" charset="0"/>
                <a:cs typeface="Times New Roman" pitchFamily="18" charset="0"/>
              </a:rPr>
              <a:t> </a:t>
            </a:r>
            <a:r>
              <a:rPr kumimoji="0" lang="ru-RU" sz="1500" u="none" strike="noStrike" cap="none" normalizeH="0" baseline="0" dirty="0" smtClean="0">
                <a:ln>
                  <a:noFill/>
                </a:ln>
                <a:latin typeface="Times New Roman" pitchFamily="18" charset="0"/>
                <a:ea typeface="Times New Roman" pitchFamily="18" charset="0"/>
                <a:cs typeface="Times New Roman" pitchFamily="18" charset="0"/>
              </a:rPr>
              <a:t>год – 18,5 млн. руб. , в том числе:</a:t>
            </a:r>
            <a:endParaRPr kumimoji="0" lang="ru-RU" sz="1500" u="none" strike="noStrike" cap="none" normalizeH="0" baseline="0" dirty="0" smtClean="0">
              <a:ln>
                <a:noFill/>
              </a:ln>
              <a:cs typeface="Arial" pitchFamily="34" charset="0"/>
            </a:endParaRPr>
          </a:p>
        </p:txBody>
      </p:sp>
      <p:graphicFrame>
        <p:nvGraphicFramePr>
          <p:cNvPr id="9" name="Таблица 8"/>
          <p:cNvGraphicFramePr>
            <a:graphicFrameLocks noGrp="1"/>
          </p:cNvGraphicFramePr>
          <p:nvPr>
            <p:extLst>
              <p:ext uri="{D42A27DB-BD31-4B8C-83A1-F6EECF244321}">
                <p14:modId xmlns:p14="http://schemas.microsoft.com/office/powerpoint/2010/main" val="1533765691"/>
              </p:ext>
            </p:extLst>
          </p:nvPr>
        </p:nvGraphicFramePr>
        <p:xfrm>
          <a:off x="10137576" y="2996952"/>
          <a:ext cx="457986" cy="822960"/>
        </p:xfrm>
        <a:graphic>
          <a:graphicData uri="http://schemas.openxmlformats.org/drawingml/2006/table">
            <a:tbl>
              <a:tblPr>
                <a:tableStyleId>{2D5ABB26-0587-4C30-8999-92F81FD0307C}</a:tableStyleId>
              </a:tblPr>
              <a:tblGrid>
                <a:gridCol w="152662"/>
                <a:gridCol w="152662"/>
                <a:gridCol w="152662"/>
              </a:tblGrid>
              <a:tr h="0">
                <a:tc>
                  <a:txBody>
                    <a:bodyPr/>
                    <a:lstStyle/>
                    <a:p>
                      <a:pPr algn="ctr">
                        <a:spcAft>
                          <a:spcPts val="0"/>
                        </a:spcAft>
                      </a:pPr>
                      <a:endParaRPr lang="ru-RU" sz="900" b="1" dirty="0">
                        <a:solidFill>
                          <a:schemeClr val="accent5">
                            <a:lumMod val="50000"/>
                          </a:schemeClr>
                        </a:solidFill>
                        <a:effectLst/>
                        <a:latin typeface="Times New Roman" pitchFamily="18" charset="0"/>
                        <a:ea typeface="Times New Roman"/>
                        <a:cs typeface="Times New Roman" pitchFamily="18" charset="0"/>
                      </a:endParaRPr>
                    </a:p>
                  </a:txBody>
                  <a:tcPr marL="63631" marR="63631" marT="0" marB="0" anchor="ctr"/>
                </a:tc>
                <a:tc>
                  <a:txBody>
                    <a:bodyPr/>
                    <a:lstStyle/>
                    <a:p>
                      <a:pPr algn="ctr">
                        <a:spcAft>
                          <a:spcPts val="0"/>
                        </a:spcAft>
                      </a:pPr>
                      <a:endParaRPr lang="ru-RU" sz="900" dirty="0">
                        <a:effectLst/>
                        <a:latin typeface="Times New Roman" pitchFamily="18" charset="0"/>
                        <a:cs typeface="Times New Roman" pitchFamily="18" charset="0"/>
                      </a:endParaRPr>
                    </a:p>
                  </a:txBody>
                  <a:tcPr marL="63631" marR="63631" marT="0" marB="0" anchor="ctr"/>
                </a:tc>
                <a:tc>
                  <a:txBody>
                    <a:bodyPr/>
                    <a:lstStyle/>
                    <a:p>
                      <a:pPr algn="ctr">
                        <a:spcAft>
                          <a:spcPts val="0"/>
                        </a:spcAft>
                      </a:pPr>
                      <a:endParaRPr lang="ru-RU" sz="900" b="1" dirty="0">
                        <a:solidFill>
                          <a:schemeClr val="accent5">
                            <a:lumMod val="50000"/>
                          </a:schemeClr>
                        </a:solidFill>
                        <a:effectLst/>
                        <a:latin typeface="Times New Roman" pitchFamily="18" charset="0"/>
                        <a:ea typeface="Times New Roman"/>
                        <a:cs typeface="Times New Roman" pitchFamily="18" charset="0"/>
                      </a:endParaRPr>
                    </a:p>
                  </a:txBody>
                  <a:tcPr marL="63631" marR="63631" marT="0" marB="0" anchor="ctr"/>
                </a:tc>
              </a:tr>
              <a:tr h="0">
                <a:tc>
                  <a:txBody>
                    <a:bodyPr/>
                    <a:lstStyle/>
                    <a:p>
                      <a:pPr algn="just">
                        <a:spcAft>
                          <a:spcPts val="0"/>
                        </a:spcAft>
                      </a:pPr>
                      <a:endParaRPr lang="ru-RU" sz="900" b="1" dirty="0">
                        <a:solidFill>
                          <a:schemeClr val="accent5">
                            <a:lumMod val="50000"/>
                          </a:schemeClr>
                        </a:solidFill>
                        <a:effectLst/>
                        <a:latin typeface="Times New Roman" pitchFamily="18" charset="0"/>
                        <a:ea typeface="Times New Roman"/>
                        <a:cs typeface="Times New Roman" pitchFamily="18" charset="0"/>
                      </a:endParaRPr>
                    </a:p>
                  </a:txBody>
                  <a:tcPr marL="63631" marR="63631" marT="0" marB="0" anchor="ctr"/>
                </a:tc>
                <a:tc>
                  <a:txBody>
                    <a:bodyPr/>
                    <a:lstStyle/>
                    <a:p>
                      <a:pPr algn="ctr">
                        <a:spcAft>
                          <a:spcPts val="0"/>
                        </a:spcAft>
                      </a:pPr>
                      <a:endParaRPr lang="ru-RU" sz="900" b="1" dirty="0">
                        <a:solidFill>
                          <a:schemeClr val="accent5">
                            <a:lumMod val="50000"/>
                          </a:schemeClr>
                        </a:solidFill>
                        <a:effectLst/>
                        <a:latin typeface="Times New Roman" pitchFamily="18" charset="0"/>
                        <a:ea typeface="Times New Roman"/>
                        <a:cs typeface="Times New Roman" pitchFamily="18" charset="0"/>
                      </a:endParaRPr>
                    </a:p>
                  </a:txBody>
                  <a:tcPr marL="63631" marR="63631" marT="0" marB="0" anchor="ctr"/>
                </a:tc>
                <a:tc>
                  <a:txBody>
                    <a:bodyPr/>
                    <a:lstStyle/>
                    <a:p>
                      <a:pPr algn="ctr">
                        <a:spcAft>
                          <a:spcPts val="0"/>
                        </a:spcAft>
                      </a:pPr>
                      <a:endParaRPr lang="ru-RU" sz="900" b="1" dirty="0">
                        <a:solidFill>
                          <a:schemeClr val="accent5">
                            <a:lumMod val="50000"/>
                          </a:schemeClr>
                        </a:solidFill>
                        <a:effectLst/>
                        <a:latin typeface="Times New Roman" pitchFamily="18" charset="0"/>
                        <a:ea typeface="Times New Roman"/>
                        <a:cs typeface="Times New Roman" pitchFamily="18" charset="0"/>
                      </a:endParaRPr>
                    </a:p>
                  </a:txBody>
                  <a:tcPr marL="63631" marR="63631" marT="0" marB="0" anchor="ctr"/>
                </a:tc>
              </a:tr>
              <a:tr h="0">
                <a:tc>
                  <a:txBody>
                    <a:bodyPr/>
                    <a:lstStyle/>
                    <a:p>
                      <a:pPr algn="just">
                        <a:spcAft>
                          <a:spcPts val="0"/>
                        </a:spcAft>
                      </a:pPr>
                      <a:endParaRPr lang="ru-RU" sz="900" b="1" dirty="0">
                        <a:solidFill>
                          <a:schemeClr val="accent5">
                            <a:lumMod val="50000"/>
                          </a:schemeClr>
                        </a:solidFill>
                        <a:effectLst/>
                        <a:latin typeface="Times New Roman" pitchFamily="18" charset="0"/>
                        <a:ea typeface="Times New Roman"/>
                        <a:cs typeface="Times New Roman" pitchFamily="18" charset="0"/>
                      </a:endParaRPr>
                    </a:p>
                  </a:txBody>
                  <a:tcPr marL="63631" marR="63631" marT="0" marB="0" anchor="ctr"/>
                </a:tc>
                <a:tc>
                  <a:txBody>
                    <a:bodyPr/>
                    <a:lstStyle/>
                    <a:p>
                      <a:pPr algn="ctr">
                        <a:spcAft>
                          <a:spcPts val="0"/>
                        </a:spcAft>
                      </a:pPr>
                      <a:endParaRPr lang="ru-RU" sz="900" b="1" dirty="0">
                        <a:solidFill>
                          <a:schemeClr val="accent5">
                            <a:lumMod val="50000"/>
                          </a:schemeClr>
                        </a:solidFill>
                        <a:effectLst/>
                        <a:latin typeface="Times New Roman" pitchFamily="18" charset="0"/>
                        <a:ea typeface="Times New Roman"/>
                        <a:cs typeface="Times New Roman" pitchFamily="18" charset="0"/>
                      </a:endParaRPr>
                    </a:p>
                  </a:txBody>
                  <a:tcPr marL="63631" marR="63631" marT="0" marB="0" anchor="ctr"/>
                </a:tc>
                <a:tc>
                  <a:txBody>
                    <a:bodyPr/>
                    <a:lstStyle/>
                    <a:p>
                      <a:pPr algn="ctr">
                        <a:spcAft>
                          <a:spcPts val="0"/>
                        </a:spcAft>
                      </a:pPr>
                      <a:endParaRPr lang="ru-RU" sz="900" b="1" dirty="0">
                        <a:solidFill>
                          <a:schemeClr val="accent5">
                            <a:lumMod val="50000"/>
                          </a:schemeClr>
                        </a:solidFill>
                        <a:effectLst/>
                        <a:latin typeface="Times New Roman" pitchFamily="18" charset="0"/>
                        <a:ea typeface="Times New Roman"/>
                        <a:cs typeface="Times New Roman" pitchFamily="18" charset="0"/>
                      </a:endParaRPr>
                    </a:p>
                  </a:txBody>
                  <a:tcPr marL="63631" marR="63631" marT="0" marB="0" anchor="ctr"/>
                </a:tc>
              </a:tr>
              <a:tr h="0">
                <a:tc>
                  <a:txBody>
                    <a:bodyPr/>
                    <a:lstStyle/>
                    <a:p>
                      <a:pPr algn="just">
                        <a:spcAft>
                          <a:spcPts val="0"/>
                        </a:spcAft>
                      </a:pPr>
                      <a:endParaRPr lang="ru-RU" sz="900" b="1" dirty="0">
                        <a:solidFill>
                          <a:schemeClr val="accent5">
                            <a:lumMod val="50000"/>
                          </a:schemeClr>
                        </a:solidFill>
                        <a:effectLst/>
                        <a:latin typeface="Times New Roman" pitchFamily="18" charset="0"/>
                        <a:ea typeface="Times New Roman"/>
                        <a:cs typeface="Times New Roman" pitchFamily="18" charset="0"/>
                      </a:endParaRPr>
                    </a:p>
                  </a:txBody>
                  <a:tcPr marL="63631" marR="63631" marT="0" marB="0" anchor="ctr"/>
                </a:tc>
                <a:tc>
                  <a:txBody>
                    <a:bodyPr/>
                    <a:lstStyle/>
                    <a:p>
                      <a:pPr algn="ctr">
                        <a:spcAft>
                          <a:spcPts val="0"/>
                        </a:spcAft>
                      </a:pPr>
                      <a:endParaRPr lang="ru-RU" sz="900" b="1" dirty="0">
                        <a:solidFill>
                          <a:schemeClr val="accent5">
                            <a:lumMod val="50000"/>
                          </a:schemeClr>
                        </a:solidFill>
                        <a:effectLst/>
                        <a:latin typeface="Times New Roman" pitchFamily="18" charset="0"/>
                        <a:ea typeface="Times New Roman"/>
                        <a:cs typeface="Times New Roman" pitchFamily="18" charset="0"/>
                      </a:endParaRPr>
                    </a:p>
                  </a:txBody>
                  <a:tcPr marL="63631" marR="63631" marT="0" marB="0" anchor="ctr"/>
                </a:tc>
                <a:tc>
                  <a:txBody>
                    <a:bodyPr/>
                    <a:lstStyle/>
                    <a:p>
                      <a:pPr algn="ctr">
                        <a:spcAft>
                          <a:spcPts val="0"/>
                        </a:spcAft>
                      </a:pPr>
                      <a:endParaRPr lang="ru-RU" sz="900" b="1" dirty="0">
                        <a:solidFill>
                          <a:schemeClr val="accent5">
                            <a:lumMod val="50000"/>
                          </a:schemeClr>
                        </a:solidFill>
                        <a:effectLst/>
                        <a:latin typeface="Times New Roman" pitchFamily="18" charset="0"/>
                        <a:ea typeface="Times New Roman"/>
                        <a:cs typeface="Times New Roman" pitchFamily="18" charset="0"/>
                      </a:endParaRPr>
                    </a:p>
                  </a:txBody>
                  <a:tcPr marL="63631" marR="63631" marT="0" marB="0" anchor="ctr"/>
                </a:tc>
              </a:tr>
              <a:tr h="0">
                <a:tc>
                  <a:txBody>
                    <a:bodyPr/>
                    <a:lstStyle/>
                    <a:p>
                      <a:pPr algn="just">
                        <a:spcAft>
                          <a:spcPts val="0"/>
                        </a:spcAft>
                      </a:pPr>
                      <a:endParaRPr lang="ru-RU" sz="900" b="1" dirty="0">
                        <a:solidFill>
                          <a:schemeClr val="accent5">
                            <a:lumMod val="50000"/>
                          </a:schemeClr>
                        </a:solidFill>
                        <a:effectLst/>
                        <a:latin typeface="Times New Roman" pitchFamily="18" charset="0"/>
                        <a:ea typeface="Times New Roman"/>
                        <a:cs typeface="Times New Roman" pitchFamily="18" charset="0"/>
                      </a:endParaRPr>
                    </a:p>
                  </a:txBody>
                  <a:tcPr marL="63631" marR="63631" marT="0" marB="0" anchor="ctr"/>
                </a:tc>
                <a:tc>
                  <a:txBody>
                    <a:bodyPr/>
                    <a:lstStyle/>
                    <a:p>
                      <a:pPr algn="ctr">
                        <a:spcAft>
                          <a:spcPts val="0"/>
                        </a:spcAft>
                      </a:pPr>
                      <a:endParaRPr lang="ru-RU" sz="900" b="1" dirty="0">
                        <a:solidFill>
                          <a:schemeClr val="accent5">
                            <a:lumMod val="50000"/>
                          </a:schemeClr>
                        </a:solidFill>
                        <a:effectLst/>
                        <a:latin typeface="Times New Roman" pitchFamily="18" charset="0"/>
                        <a:ea typeface="Times New Roman"/>
                        <a:cs typeface="Times New Roman" pitchFamily="18" charset="0"/>
                      </a:endParaRPr>
                    </a:p>
                  </a:txBody>
                  <a:tcPr marL="63631" marR="63631" marT="0" marB="0" anchor="ctr"/>
                </a:tc>
                <a:tc>
                  <a:txBody>
                    <a:bodyPr/>
                    <a:lstStyle/>
                    <a:p>
                      <a:pPr algn="ctr">
                        <a:spcAft>
                          <a:spcPts val="0"/>
                        </a:spcAft>
                      </a:pPr>
                      <a:endParaRPr lang="ru-RU" sz="900" b="1" dirty="0">
                        <a:solidFill>
                          <a:schemeClr val="accent5">
                            <a:lumMod val="50000"/>
                          </a:schemeClr>
                        </a:solidFill>
                        <a:effectLst/>
                        <a:latin typeface="Times New Roman" pitchFamily="18" charset="0"/>
                        <a:ea typeface="Times New Roman"/>
                        <a:cs typeface="Times New Roman" pitchFamily="18" charset="0"/>
                      </a:endParaRPr>
                    </a:p>
                  </a:txBody>
                  <a:tcPr marL="63631" marR="63631" marT="0" marB="0" anchor="ctr"/>
                </a:tc>
              </a:tr>
              <a:tr h="0">
                <a:tc>
                  <a:txBody>
                    <a:bodyPr/>
                    <a:lstStyle/>
                    <a:p>
                      <a:pPr algn="just">
                        <a:spcAft>
                          <a:spcPts val="0"/>
                        </a:spcAft>
                      </a:pPr>
                      <a:endParaRPr lang="ru-RU" sz="900" b="1" dirty="0">
                        <a:solidFill>
                          <a:schemeClr val="accent5">
                            <a:lumMod val="50000"/>
                          </a:schemeClr>
                        </a:solidFill>
                        <a:effectLst/>
                        <a:latin typeface="Times New Roman" pitchFamily="18" charset="0"/>
                        <a:ea typeface="Times New Roman"/>
                        <a:cs typeface="Times New Roman" pitchFamily="18" charset="0"/>
                      </a:endParaRPr>
                    </a:p>
                  </a:txBody>
                  <a:tcPr marL="63631" marR="63631" marT="0" marB="0" anchor="ctr"/>
                </a:tc>
                <a:tc>
                  <a:txBody>
                    <a:bodyPr/>
                    <a:lstStyle/>
                    <a:p>
                      <a:pPr algn="ctr">
                        <a:spcAft>
                          <a:spcPts val="0"/>
                        </a:spcAft>
                      </a:pPr>
                      <a:endParaRPr lang="ru-RU" sz="900" b="1" dirty="0">
                        <a:solidFill>
                          <a:schemeClr val="accent5">
                            <a:lumMod val="50000"/>
                          </a:schemeClr>
                        </a:solidFill>
                        <a:effectLst/>
                        <a:latin typeface="Times New Roman" pitchFamily="18" charset="0"/>
                        <a:ea typeface="Times New Roman"/>
                        <a:cs typeface="Times New Roman" pitchFamily="18" charset="0"/>
                      </a:endParaRPr>
                    </a:p>
                  </a:txBody>
                  <a:tcPr marL="63631" marR="63631" marT="0" marB="0" anchor="ctr"/>
                </a:tc>
                <a:tc>
                  <a:txBody>
                    <a:bodyPr/>
                    <a:lstStyle/>
                    <a:p>
                      <a:pPr algn="ctr">
                        <a:spcAft>
                          <a:spcPts val="0"/>
                        </a:spcAft>
                      </a:pPr>
                      <a:endParaRPr lang="ru-RU" sz="900" b="1" dirty="0">
                        <a:solidFill>
                          <a:schemeClr val="accent5">
                            <a:lumMod val="50000"/>
                          </a:schemeClr>
                        </a:solidFill>
                        <a:effectLst/>
                        <a:latin typeface="Times New Roman" pitchFamily="18" charset="0"/>
                        <a:ea typeface="Times New Roman"/>
                        <a:cs typeface="Times New Roman" pitchFamily="18" charset="0"/>
                      </a:endParaRPr>
                    </a:p>
                  </a:txBody>
                  <a:tcPr marL="63631" marR="63631" marT="0" marB="0" anchor="ctr"/>
                </a:tc>
              </a:tr>
            </a:tbl>
          </a:graphicData>
        </a:graphic>
      </p:graphicFrame>
    </p:spTree>
    <p:extLst>
      <p:ext uri="{BB962C8B-B14F-4D97-AF65-F5344CB8AC3E}">
        <p14:creationId xmlns:p14="http://schemas.microsoft.com/office/powerpoint/2010/main" val="402508045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280592" y="332656"/>
            <a:ext cx="7819206" cy="792088"/>
          </a:xfrm>
        </p:spPr>
        <p:txBody>
          <a:bodyPr>
            <a:normAutofit fontScale="25000" lnSpcReduction="20000"/>
          </a:bodyPr>
          <a:lstStyle/>
          <a:p>
            <a:pPr marL="45720" lvl="0" indent="0" algn="ctr">
              <a:buNone/>
            </a:pPr>
            <a:r>
              <a:rPr lang="ru-RU" sz="7200" b="1" dirty="0">
                <a:latin typeface="Times New Roman" pitchFamily="18" charset="0"/>
                <a:ea typeface="Times New Roman" pitchFamily="18" charset="0"/>
                <a:cs typeface="Times New Roman" pitchFamily="18" charset="0"/>
              </a:rPr>
              <a:t>Отдельные  целевые показатели </a:t>
            </a:r>
            <a:r>
              <a:rPr lang="ru-RU" sz="7200" b="1" dirty="0" smtClean="0">
                <a:latin typeface="Times New Roman" pitchFamily="18" charset="0"/>
                <a:ea typeface="Times New Roman" pitchFamily="18" charset="0"/>
                <a:cs typeface="Times New Roman" pitchFamily="18" charset="0"/>
              </a:rPr>
              <a:t>                                                                                                                                                                          муниципальной </a:t>
            </a:r>
            <a:r>
              <a:rPr lang="ru-RU" sz="7200" b="1" dirty="0">
                <a:latin typeface="Times New Roman" pitchFamily="18" charset="0"/>
                <a:ea typeface="Times New Roman" pitchFamily="18" charset="0"/>
                <a:cs typeface="Times New Roman" pitchFamily="18" charset="0"/>
              </a:rPr>
              <a:t>программы «Защита населения и территорий от чрезвычайных ситуаций природного и техногенного характера</a:t>
            </a:r>
            <a:r>
              <a:rPr lang="ru-RU" sz="7200" b="1" dirty="0" smtClean="0">
                <a:latin typeface="Times New Roman" pitchFamily="18" charset="0"/>
                <a:ea typeface="Times New Roman" pitchFamily="18" charset="0"/>
                <a:cs typeface="Times New Roman" pitchFamily="18" charset="0"/>
              </a:rPr>
              <a:t>»                                  за 2019 год </a:t>
            </a:r>
            <a:endParaRPr lang="ru-RU" sz="7200" b="1" dirty="0">
              <a:latin typeface="Times New Roman" pitchFamily="18" charset="0"/>
              <a:cs typeface="Times New Roman" pitchFamily="18" charset="0"/>
            </a:endParaRPr>
          </a:p>
          <a:p>
            <a:endParaRPr lang="ru-RU" dirty="0"/>
          </a:p>
        </p:txBody>
      </p:sp>
      <p:sp>
        <p:nvSpPr>
          <p:cNvPr id="5" name="Номер слайда 4"/>
          <p:cNvSpPr>
            <a:spLocks noGrp="1"/>
          </p:cNvSpPr>
          <p:nvPr>
            <p:ph type="sldNum" sz="quarter" idx="12"/>
          </p:nvPr>
        </p:nvSpPr>
        <p:spPr>
          <a:xfrm>
            <a:off x="4754880" y="6407945"/>
            <a:ext cx="396240" cy="365125"/>
          </a:xfrm>
        </p:spPr>
        <p:txBody>
          <a:bodyPr/>
          <a:lstStyle/>
          <a:p>
            <a:fld id="{DCD830A9-5F17-466D-9E40-1E5E06F64CC0}" type="slidenum">
              <a:rPr lang="ru-RU" smtClean="0"/>
              <a:pPr/>
              <a:t>54</a:t>
            </a:fld>
            <a:endParaRPr lang="ru-RU" dirty="0"/>
          </a:p>
        </p:txBody>
      </p:sp>
      <p:graphicFrame>
        <p:nvGraphicFramePr>
          <p:cNvPr id="9" name="Таблица 8"/>
          <p:cNvGraphicFramePr>
            <a:graphicFrameLocks noGrp="1"/>
          </p:cNvGraphicFramePr>
          <p:nvPr>
            <p:extLst>
              <p:ext uri="{D42A27DB-BD31-4B8C-83A1-F6EECF244321}">
                <p14:modId xmlns:p14="http://schemas.microsoft.com/office/powerpoint/2010/main" val="2684364982"/>
              </p:ext>
            </p:extLst>
          </p:nvPr>
        </p:nvGraphicFramePr>
        <p:xfrm>
          <a:off x="632520" y="1340768"/>
          <a:ext cx="8970996" cy="5138061"/>
        </p:xfrm>
        <a:graphic>
          <a:graphicData uri="http://schemas.openxmlformats.org/drawingml/2006/table">
            <a:tbl>
              <a:tblPr>
                <a:tableStyleId>{2D5ABB26-0587-4C30-8999-92F81FD0307C}</a:tableStyleId>
              </a:tblPr>
              <a:tblGrid>
                <a:gridCol w="6768752"/>
                <a:gridCol w="1008112"/>
                <a:gridCol w="1194132"/>
              </a:tblGrid>
              <a:tr h="792088">
                <a:tc>
                  <a:txBody>
                    <a:bodyPr/>
                    <a:lstStyle/>
                    <a:p>
                      <a:pPr algn="ctr">
                        <a:spcAft>
                          <a:spcPts val="0"/>
                        </a:spcAft>
                      </a:pPr>
                      <a:r>
                        <a:rPr lang="ru-RU" sz="1500" dirty="0">
                          <a:effectLst/>
                        </a:rPr>
                        <a:t>Наименование целевого показателя</a:t>
                      </a:r>
                      <a:endParaRPr lang="ru-RU" sz="1500" b="1" dirty="0">
                        <a:solidFill>
                          <a:schemeClr val="accent5">
                            <a:lumMod val="50000"/>
                          </a:schemeClr>
                        </a:solidFill>
                        <a:effectLst/>
                        <a:latin typeface="Times New Roman" pitchFamily="18" charset="0"/>
                        <a:ea typeface="Times New Roman"/>
                        <a:cs typeface="Times New Roman" pitchFamily="18" charset="0"/>
                      </a:endParaRPr>
                    </a:p>
                  </a:txBody>
                  <a:tcPr marL="63631" marR="63631" marT="0" marB="0" anchor="ctr">
                    <a:noFill/>
                  </a:tcPr>
                </a:tc>
                <a:tc>
                  <a:txBody>
                    <a:bodyPr/>
                    <a:lstStyle/>
                    <a:p>
                      <a:pPr algn="ctr">
                        <a:spcAft>
                          <a:spcPts val="0"/>
                        </a:spcAft>
                      </a:pPr>
                      <a:r>
                        <a:rPr lang="ru-RU" sz="1500" dirty="0">
                          <a:effectLst/>
                        </a:rPr>
                        <a:t>Единица </a:t>
                      </a:r>
                      <a:r>
                        <a:rPr lang="ru-RU" sz="1500" dirty="0" smtClean="0">
                          <a:effectLst/>
                        </a:rPr>
                        <a:t>измерения</a:t>
                      </a:r>
                      <a:endParaRPr lang="ru-RU" sz="1500" dirty="0">
                        <a:effectLst/>
                        <a:latin typeface="Times New Roman" pitchFamily="18" charset="0"/>
                        <a:cs typeface="Times New Roman" pitchFamily="18" charset="0"/>
                      </a:endParaRPr>
                    </a:p>
                  </a:txBody>
                  <a:tcPr marL="63631" marR="63631" marT="0" marB="0" anchor="ctr">
                    <a:noFill/>
                  </a:tcPr>
                </a:tc>
                <a:tc>
                  <a:txBody>
                    <a:bodyPr/>
                    <a:lstStyle/>
                    <a:p>
                      <a:pPr algn="ctr">
                        <a:spcAft>
                          <a:spcPts val="0"/>
                        </a:spcAft>
                      </a:pPr>
                      <a:r>
                        <a:rPr lang="ru-RU" sz="1500" dirty="0">
                          <a:effectLst/>
                        </a:rPr>
                        <a:t>Значение </a:t>
                      </a:r>
                      <a:r>
                        <a:rPr lang="ru-RU" sz="1500" dirty="0" smtClean="0">
                          <a:effectLst/>
                        </a:rPr>
                        <a:t>показателей 2019 год</a:t>
                      </a:r>
                      <a:endParaRPr lang="ru-RU" sz="1500" b="1" dirty="0">
                        <a:solidFill>
                          <a:schemeClr val="accent5">
                            <a:lumMod val="50000"/>
                          </a:schemeClr>
                        </a:solidFill>
                        <a:effectLst/>
                        <a:latin typeface="Times New Roman" pitchFamily="18" charset="0"/>
                        <a:ea typeface="Times New Roman"/>
                        <a:cs typeface="Times New Roman" pitchFamily="18" charset="0"/>
                      </a:endParaRPr>
                    </a:p>
                  </a:txBody>
                  <a:tcPr marL="63631" marR="63631" marT="0" marB="0" anchor="ctr">
                    <a:noFill/>
                  </a:tcPr>
                </a:tc>
              </a:tr>
              <a:tr h="576064">
                <a:tc>
                  <a:txBody>
                    <a:bodyPr/>
                    <a:lstStyle/>
                    <a:p>
                      <a:pPr algn="just">
                        <a:spcAft>
                          <a:spcPts val="0"/>
                        </a:spcAft>
                      </a:pPr>
                      <a:r>
                        <a:rPr lang="ru-RU" sz="1500" dirty="0">
                          <a:effectLst/>
                        </a:rPr>
                        <a:t>количество проведенных мероприятий по предупреждению и защите населения от чрезвычайных ситуаций и гражданской обороне</a:t>
                      </a:r>
                      <a:endParaRPr lang="ru-RU" sz="1500" b="1" dirty="0">
                        <a:solidFill>
                          <a:schemeClr val="accent5">
                            <a:lumMod val="50000"/>
                          </a:schemeClr>
                        </a:solidFill>
                        <a:effectLst/>
                        <a:latin typeface="Times New Roman" pitchFamily="18" charset="0"/>
                        <a:ea typeface="Times New Roman"/>
                        <a:cs typeface="Times New Roman" pitchFamily="18" charset="0"/>
                      </a:endParaRPr>
                    </a:p>
                  </a:txBody>
                  <a:tcPr marL="63631" marR="63631" marT="0" marB="0" anchor="ctr">
                    <a:noFill/>
                  </a:tcPr>
                </a:tc>
                <a:tc>
                  <a:txBody>
                    <a:bodyPr/>
                    <a:lstStyle/>
                    <a:p>
                      <a:pPr algn="ctr">
                        <a:spcAft>
                          <a:spcPts val="0"/>
                        </a:spcAft>
                      </a:pPr>
                      <a:r>
                        <a:rPr lang="ru-RU" sz="1500" dirty="0">
                          <a:effectLst/>
                        </a:rPr>
                        <a:t>штук</a:t>
                      </a:r>
                      <a:endParaRPr lang="ru-RU" sz="1500" b="1" dirty="0">
                        <a:solidFill>
                          <a:schemeClr val="accent5">
                            <a:lumMod val="50000"/>
                          </a:schemeClr>
                        </a:solidFill>
                        <a:effectLst/>
                        <a:latin typeface="Times New Roman" pitchFamily="18" charset="0"/>
                        <a:ea typeface="Times New Roman"/>
                        <a:cs typeface="Times New Roman" pitchFamily="18" charset="0"/>
                      </a:endParaRPr>
                    </a:p>
                  </a:txBody>
                  <a:tcPr marL="63631" marR="63631" marT="0" marB="0" anchor="ctr">
                    <a:noFill/>
                  </a:tcPr>
                </a:tc>
                <a:tc>
                  <a:txBody>
                    <a:bodyPr/>
                    <a:lstStyle/>
                    <a:p>
                      <a:pPr algn="ctr">
                        <a:spcAft>
                          <a:spcPts val="0"/>
                        </a:spcAft>
                      </a:pPr>
                      <a:r>
                        <a:rPr lang="ru-RU" sz="1500" dirty="0" smtClean="0">
                          <a:effectLst/>
                        </a:rPr>
                        <a:t>30</a:t>
                      </a:r>
                      <a:endParaRPr lang="ru-RU" sz="1500" b="1" dirty="0">
                        <a:solidFill>
                          <a:schemeClr val="accent5">
                            <a:lumMod val="50000"/>
                          </a:schemeClr>
                        </a:solidFill>
                        <a:effectLst/>
                        <a:latin typeface="Times New Roman" pitchFamily="18" charset="0"/>
                        <a:ea typeface="Times New Roman"/>
                        <a:cs typeface="Times New Roman" pitchFamily="18" charset="0"/>
                      </a:endParaRPr>
                    </a:p>
                  </a:txBody>
                  <a:tcPr marL="63631" marR="63631" marT="0" marB="0" anchor="ctr">
                    <a:noFill/>
                  </a:tcPr>
                </a:tc>
              </a:tr>
              <a:tr h="454439">
                <a:tc>
                  <a:txBody>
                    <a:bodyPr/>
                    <a:lstStyle/>
                    <a:p>
                      <a:pPr algn="just">
                        <a:spcAft>
                          <a:spcPts val="0"/>
                        </a:spcAft>
                      </a:pPr>
                      <a:r>
                        <a:rPr lang="ru-RU" sz="1500" dirty="0">
                          <a:effectLst/>
                        </a:rPr>
                        <a:t>количество выданных удостоверений о краткосрочном повышении квалификации</a:t>
                      </a:r>
                      <a:endParaRPr lang="ru-RU" sz="1500" b="1" dirty="0">
                        <a:solidFill>
                          <a:schemeClr val="accent5">
                            <a:lumMod val="50000"/>
                          </a:schemeClr>
                        </a:solidFill>
                        <a:effectLst/>
                        <a:latin typeface="Times New Roman" pitchFamily="18" charset="0"/>
                        <a:ea typeface="Times New Roman"/>
                        <a:cs typeface="Times New Roman" pitchFamily="18" charset="0"/>
                      </a:endParaRPr>
                    </a:p>
                  </a:txBody>
                  <a:tcPr marL="63631" marR="63631" marT="0" marB="0" anchor="ctr">
                    <a:noFill/>
                  </a:tcPr>
                </a:tc>
                <a:tc>
                  <a:txBody>
                    <a:bodyPr/>
                    <a:lstStyle/>
                    <a:p>
                      <a:pPr algn="ctr">
                        <a:spcAft>
                          <a:spcPts val="0"/>
                        </a:spcAft>
                      </a:pPr>
                      <a:r>
                        <a:rPr lang="ru-RU" sz="1500" dirty="0">
                          <a:effectLst/>
                        </a:rPr>
                        <a:t>человек</a:t>
                      </a:r>
                      <a:endParaRPr lang="ru-RU" sz="1500" b="1" dirty="0">
                        <a:solidFill>
                          <a:schemeClr val="accent5">
                            <a:lumMod val="50000"/>
                          </a:schemeClr>
                        </a:solidFill>
                        <a:effectLst/>
                        <a:latin typeface="Times New Roman" pitchFamily="18" charset="0"/>
                        <a:ea typeface="Times New Roman"/>
                        <a:cs typeface="Times New Roman" pitchFamily="18" charset="0"/>
                      </a:endParaRPr>
                    </a:p>
                  </a:txBody>
                  <a:tcPr marL="63631" marR="63631" marT="0" marB="0" anchor="ctr">
                    <a:noFill/>
                  </a:tcPr>
                </a:tc>
                <a:tc>
                  <a:txBody>
                    <a:bodyPr/>
                    <a:lstStyle/>
                    <a:p>
                      <a:pPr algn="ctr">
                        <a:spcAft>
                          <a:spcPts val="0"/>
                        </a:spcAft>
                      </a:pPr>
                      <a:r>
                        <a:rPr lang="ru-RU" sz="1500" dirty="0" smtClean="0">
                          <a:effectLst/>
                        </a:rPr>
                        <a:t>963</a:t>
                      </a:r>
                      <a:endParaRPr lang="ru-RU" sz="1500" b="1" dirty="0">
                        <a:solidFill>
                          <a:schemeClr val="accent5">
                            <a:lumMod val="50000"/>
                          </a:schemeClr>
                        </a:solidFill>
                        <a:effectLst/>
                        <a:latin typeface="Times New Roman" pitchFamily="18" charset="0"/>
                        <a:ea typeface="Times New Roman"/>
                        <a:cs typeface="Times New Roman" pitchFamily="18" charset="0"/>
                      </a:endParaRPr>
                    </a:p>
                  </a:txBody>
                  <a:tcPr marL="63631" marR="63631" marT="0" marB="0" anchor="ctr">
                    <a:noFill/>
                  </a:tcPr>
                </a:tc>
              </a:tr>
              <a:tr h="797723">
                <a:tc>
                  <a:txBody>
                    <a:bodyPr/>
                    <a:lstStyle/>
                    <a:p>
                      <a:pPr algn="just">
                        <a:spcAft>
                          <a:spcPts val="0"/>
                        </a:spcAft>
                      </a:pPr>
                      <a:r>
                        <a:rPr lang="ru-RU" sz="1500" dirty="0" smtClean="0">
                          <a:effectLst/>
                        </a:rPr>
                        <a:t>Количество обученных работников по программе «Подготовка персонала дежурно-диспетчерских служб, экстренных оперативных и аварийных служб, единых дежурно-диспетчерских служб в рамках функционирования системы обеспечения вызова экстренных оперативных служб по единому номеру «112»</a:t>
                      </a:r>
                      <a:endParaRPr lang="ru-RU" sz="1500" b="0" dirty="0">
                        <a:solidFill>
                          <a:schemeClr val="tx1"/>
                        </a:solidFill>
                        <a:effectLst/>
                        <a:latin typeface="Times New Roman" pitchFamily="18" charset="0"/>
                        <a:ea typeface="Times New Roman"/>
                        <a:cs typeface="Times New Roman" pitchFamily="18" charset="0"/>
                      </a:endParaRPr>
                    </a:p>
                  </a:txBody>
                  <a:tcPr marL="63631" marR="63631" marT="0" marB="0"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500" dirty="0" smtClean="0">
                          <a:effectLst/>
                        </a:rPr>
                        <a:t>человек</a:t>
                      </a:r>
                    </a:p>
                    <a:p>
                      <a:pPr algn="ctr">
                        <a:spcAft>
                          <a:spcPts val="0"/>
                        </a:spcAft>
                      </a:pPr>
                      <a:endParaRPr lang="ru-RU" sz="1500" b="1" dirty="0">
                        <a:solidFill>
                          <a:schemeClr val="accent5">
                            <a:lumMod val="50000"/>
                          </a:schemeClr>
                        </a:solidFill>
                        <a:effectLst/>
                        <a:latin typeface="Times New Roman" pitchFamily="18" charset="0"/>
                        <a:ea typeface="Times New Roman"/>
                        <a:cs typeface="Times New Roman" pitchFamily="18" charset="0"/>
                      </a:endParaRPr>
                    </a:p>
                  </a:txBody>
                  <a:tcPr marL="63631" marR="63631" marT="0" marB="0" anchor="ctr">
                    <a:noFill/>
                  </a:tcPr>
                </a:tc>
                <a:tc>
                  <a:txBody>
                    <a:bodyPr/>
                    <a:lstStyle/>
                    <a:p>
                      <a:pPr algn="ctr">
                        <a:spcAft>
                          <a:spcPts val="0"/>
                        </a:spcAft>
                      </a:pPr>
                      <a:r>
                        <a:rPr lang="ru-RU" sz="1500" dirty="0" smtClean="0">
                          <a:effectLst/>
                        </a:rPr>
                        <a:t>10</a:t>
                      </a:r>
                      <a:endParaRPr lang="ru-RU" sz="1500" b="0" dirty="0">
                        <a:solidFill>
                          <a:schemeClr val="tx1"/>
                        </a:solidFill>
                        <a:effectLst/>
                        <a:latin typeface="Times New Roman" pitchFamily="18" charset="0"/>
                        <a:ea typeface="Times New Roman"/>
                        <a:cs typeface="Times New Roman" pitchFamily="18" charset="0"/>
                      </a:endParaRPr>
                    </a:p>
                  </a:txBody>
                  <a:tcPr marL="63631" marR="63631" marT="0" marB="0" anchor="ctr">
                    <a:noFill/>
                  </a:tcPr>
                </a:tc>
              </a:tr>
              <a:tr h="636337">
                <a:tc>
                  <a:txBody>
                    <a:bodyPr/>
                    <a:lstStyle/>
                    <a:p>
                      <a:pPr algn="just">
                        <a:spcAft>
                          <a:spcPts val="0"/>
                        </a:spcAft>
                      </a:pPr>
                      <a:r>
                        <a:rPr lang="ru-RU" sz="1500" kern="1200" dirty="0" smtClean="0"/>
                        <a:t>техническая  оснащенность  единой дежурно-диспетчерской службы с учетом создания системы обеспечения вызова экстренных оперативных служб по единому номеру "112"</a:t>
                      </a:r>
                      <a:endParaRPr lang="ru-RU" sz="1500" b="1" dirty="0">
                        <a:solidFill>
                          <a:schemeClr val="accent5">
                            <a:lumMod val="50000"/>
                          </a:schemeClr>
                        </a:solidFill>
                        <a:effectLst/>
                        <a:latin typeface="Times New Roman" pitchFamily="18" charset="0"/>
                        <a:ea typeface="Times New Roman"/>
                        <a:cs typeface="Times New Roman" pitchFamily="18" charset="0"/>
                      </a:endParaRPr>
                    </a:p>
                  </a:txBody>
                  <a:tcPr marL="63631" marR="63631" marT="0" marB="0" anchor="ctr">
                    <a:noFill/>
                  </a:tcPr>
                </a:tc>
                <a:tc>
                  <a:txBody>
                    <a:bodyPr/>
                    <a:lstStyle/>
                    <a:p>
                      <a:pPr algn="ctr">
                        <a:spcAft>
                          <a:spcPts val="0"/>
                        </a:spcAft>
                      </a:pPr>
                      <a:r>
                        <a:rPr lang="ru-RU" sz="1500" dirty="0" smtClean="0">
                          <a:effectLst/>
                        </a:rPr>
                        <a:t>%</a:t>
                      </a:r>
                      <a:endParaRPr lang="ru-RU" sz="1500" b="1" dirty="0">
                        <a:solidFill>
                          <a:schemeClr val="accent5">
                            <a:lumMod val="50000"/>
                          </a:schemeClr>
                        </a:solidFill>
                        <a:effectLst/>
                        <a:latin typeface="Times New Roman" pitchFamily="18" charset="0"/>
                        <a:ea typeface="Times New Roman"/>
                        <a:cs typeface="Times New Roman" pitchFamily="18" charset="0"/>
                      </a:endParaRPr>
                    </a:p>
                  </a:txBody>
                  <a:tcPr marL="63631" marR="63631" marT="0" marB="0" anchor="ctr">
                    <a:noFill/>
                  </a:tcPr>
                </a:tc>
                <a:tc>
                  <a:txBody>
                    <a:bodyPr/>
                    <a:lstStyle/>
                    <a:p>
                      <a:pPr algn="ctr">
                        <a:spcAft>
                          <a:spcPts val="0"/>
                        </a:spcAft>
                      </a:pPr>
                      <a:r>
                        <a:rPr lang="ru-RU" sz="1500" dirty="0" smtClean="0">
                          <a:effectLst/>
                        </a:rPr>
                        <a:t>46</a:t>
                      </a:r>
                      <a:endParaRPr lang="ru-RU" sz="1500" b="1" dirty="0">
                        <a:solidFill>
                          <a:schemeClr val="accent5">
                            <a:lumMod val="50000"/>
                          </a:schemeClr>
                        </a:solidFill>
                        <a:effectLst/>
                        <a:latin typeface="Times New Roman" pitchFamily="18" charset="0"/>
                        <a:ea typeface="Times New Roman"/>
                        <a:cs typeface="Times New Roman" pitchFamily="18" charset="0"/>
                      </a:endParaRPr>
                    </a:p>
                  </a:txBody>
                  <a:tcPr marL="63631" marR="63631" marT="0" marB="0" anchor="ctr">
                    <a:noFill/>
                  </a:tcPr>
                </a:tc>
              </a:tr>
              <a:tr h="216024">
                <a:tc>
                  <a:txBody>
                    <a:bodyPr/>
                    <a:lstStyle/>
                    <a:p>
                      <a:pPr algn="just">
                        <a:spcAft>
                          <a:spcPts val="0"/>
                        </a:spcAft>
                      </a:pPr>
                      <a:r>
                        <a:rPr lang="ru-RU" sz="1500" dirty="0" smtClean="0">
                          <a:effectLst/>
                        </a:rPr>
                        <a:t>количество приобретенных единиц служебного автотранспорта</a:t>
                      </a:r>
                      <a:endParaRPr lang="ru-RU" sz="1500" b="0" dirty="0">
                        <a:solidFill>
                          <a:schemeClr val="tx1"/>
                        </a:solidFill>
                        <a:effectLst/>
                        <a:latin typeface="Times New Roman" pitchFamily="18" charset="0"/>
                        <a:ea typeface="Times New Roman"/>
                        <a:cs typeface="Times New Roman" pitchFamily="18" charset="0"/>
                      </a:endParaRPr>
                    </a:p>
                  </a:txBody>
                  <a:tcPr marL="63631" marR="63631" marT="0" marB="0" anchor="ctr">
                    <a:noFill/>
                  </a:tcPr>
                </a:tc>
                <a:tc>
                  <a:txBody>
                    <a:bodyPr/>
                    <a:lstStyle/>
                    <a:p>
                      <a:pPr algn="ctr">
                        <a:spcAft>
                          <a:spcPts val="0"/>
                        </a:spcAft>
                      </a:pPr>
                      <a:r>
                        <a:rPr lang="ru-RU" sz="1500" dirty="0" smtClean="0">
                          <a:effectLst/>
                        </a:rPr>
                        <a:t>единиц</a:t>
                      </a:r>
                      <a:endParaRPr lang="ru-RU" sz="1500" b="0" dirty="0">
                        <a:solidFill>
                          <a:schemeClr val="tx1"/>
                        </a:solidFill>
                        <a:effectLst/>
                        <a:latin typeface="Times New Roman" pitchFamily="18" charset="0"/>
                        <a:ea typeface="Times New Roman"/>
                        <a:cs typeface="Times New Roman" pitchFamily="18" charset="0"/>
                      </a:endParaRPr>
                    </a:p>
                  </a:txBody>
                  <a:tcPr marL="63631" marR="63631" marT="0" marB="0" anchor="ctr">
                    <a:noFill/>
                  </a:tcPr>
                </a:tc>
                <a:tc>
                  <a:txBody>
                    <a:bodyPr/>
                    <a:lstStyle/>
                    <a:p>
                      <a:pPr algn="ctr">
                        <a:spcAft>
                          <a:spcPts val="0"/>
                        </a:spcAft>
                      </a:pPr>
                      <a:r>
                        <a:rPr lang="ru-RU" sz="1500" dirty="0" smtClean="0">
                          <a:effectLst/>
                        </a:rPr>
                        <a:t>1</a:t>
                      </a:r>
                      <a:endParaRPr lang="ru-RU" sz="1500" b="0" dirty="0">
                        <a:solidFill>
                          <a:schemeClr val="tx1"/>
                        </a:solidFill>
                        <a:effectLst/>
                        <a:latin typeface="Times New Roman" pitchFamily="18" charset="0"/>
                        <a:ea typeface="Times New Roman"/>
                        <a:cs typeface="Times New Roman" pitchFamily="18" charset="0"/>
                      </a:endParaRPr>
                    </a:p>
                  </a:txBody>
                  <a:tcPr marL="63631" marR="63631" marT="0" marB="0" anchor="ctr">
                    <a:noFill/>
                  </a:tcPr>
                </a:tc>
              </a:tr>
              <a:tr h="393228">
                <a:tc>
                  <a:txBody>
                    <a:bodyPr/>
                    <a:lstStyle/>
                    <a:p>
                      <a:pPr algn="just">
                        <a:spcAft>
                          <a:spcPts val="0"/>
                        </a:spcAft>
                      </a:pPr>
                      <a:r>
                        <a:rPr lang="ru-RU" sz="1500" dirty="0">
                          <a:effectLst/>
                        </a:rPr>
                        <a:t>количество вызовов на проведение аварийно- </a:t>
                      </a:r>
                      <a:r>
                        <a:rPr lang="ru-RU" sz="1500" dirty="0" smtClean="0">
                          <a:effectLst/>
                        </a:rPr>
                        <a:t>спасательных </a:t>
                      </a:r>
                      <a:r>
                        <a:rPr lang="ru-RU" sz="1500" dirty="0">
                          <a:effectLst/>
                        </a:rPr>
                        <a:t>работ</a:t>
                      </a:r>
                      <a:endParaRPr lang="ru-RU" sz="1500" b="1" dirty="0">
                        <a:solidFill>
                          <a:schemeClr val="accent5">
                            <a:lumMod val="50000"/>
                          </a:schemeClr>
                        </a:solidFill>
                        <a:effectLst/>
                        <a:latin typeface="Times New Roman" pitchFamily="18" charset="0"/>
                        <a:ea typeface="Times New Roman"/>
                        <a:cs typeface="Times New Roman" pitchFamily="18" charset="0"/>
                      </a:endParaRPr>
                    </a:p>
                  </a:txBody>
                  <a:tcPr marL="63631" marR="63631" marT="0" marB="0" anchor="ctr">
                    <a:noFill/>
                  </a:tcPr>
                </a:tc>
                <a:tc>
                  <a:txBody>
                    <a:bodyPr/>
                    <a:lstStyle/>
                    <a:p>
                      <a:pPr algn="ctr">
                        <a:spcAft>
                          <a:spcPts val="0"/>
                        </a:spcAft>
                      </a:pPr>
                      <a:r>
                        <a:rPr lang="ru-RU" sz="1500" dirty="0">
                          <a:effectLst/>
                        </a:rPr>
                        <a:t>вызов</a:t>
                      </a:r>
                      <a:endParaRPr lang="ru-RU" sz="1500" b="1" dirty="0">
                        <a:solidFill>
                          <a:schemeClr val="accent5">
                            <a:lumMod val="50000"/>
                          </a:schemeClr>
                        </a:solidFill>
                        <a:effectLst/>
                        <a:latin typeface="Times New Roman" pitchFamily="18" charset="0"/>
                        <a:ea typeface="Times New Roman"/>
                        <a:cs typeface="Times New Roman" pitchFamily="18" charset="0"/>
                      </a:endParaRPr>
                    </a:p>
                  </a:txBody>
                  <a:tcPr marL="63631" marR="63631" marT="0" marB="0" anchor="ctr">
                    <a:noFill/>
                  </a:tcPr>
                </a:tc>
                <a:tc>
                  <a:txBody>
                    <a:bodyPr/>
                    <a:lstStyle/>
                    <a:p>
                      <a:pPr algn="ctr">
                        <a:spcAft>
                          <a:spcPts val="0"/>
                        </a:spcAft>
                      </a:pPr>
                      <a:r>
                        <a:rPr lang="ru-RU" sz="1500" dirty="0" smtClean="0">
                          <a:effectLst/>
                        </a:rPr>
                        <a:t>631</a:t>
                      </a:r>
                      <a:endParaRPr lang="ru-RU" sz="1500" b="1" dirty="0">
                        <a:solidFill>
                          <a:schemeClr val="accent5">
                            <a:lumMod val="50000"/>
                          </a:schemeClr>
                        </a:solidFill>
                        <a:effectLst/>
                        <a:latin typeface="Times New Roman" pitchFamily="18" charset="0"/>
                        <a:ea typeface="Times New Roman"/>
                        <a:cs typeface="Times New Roman" pitchFamily="18" charset="0"/>
                      </a:endParaRPr>
                    </a:p>
                  </a:txBody>
                  <a:tcPr marL="63631" marR="63631" marT="0" marB="0" anchor="ctr">
                    <a:noFill/>
                  </a:tcPr>
                </a:tc>
              </a:tr>
              <a:tr h="542876">
                <a:tc>
                  <a:txBody>
                    <a:bodyPr/>
                    <a:lstStyle/>
                    <a:p>
                      <a:pPr algn="just">
                        <a:spcAft>
                          <a:spcPts val="0"/>
                        </a:spcAft>
                      </a:pPr>
                      <a:r>
                        <a:rPr lang="ru-RU" sz="1500" dirty="0">
                          <a:effectLst/>
                        </a:rPr>
                        <a:t>экстренное оповещение и информирование населения об угрозе возникновения (возникновении) чрезвычайных ситуаций (охват населения)</a:t>
                      </a:r>
                      <a:endParaRPr lang="ru-RU" sz="1500" b="1" dirty="0">
                        <a:solidFill>
                          <a:schemeClr val="accent5">
                            <a:lumMod val="50000"/>
                          </a:schemeClr>
                        </a:solidFill>
                        <a:effectLst/>
                        <a:latin typeface="Times New Roman" pitchFamily="18" charset="0"/>
                        <a:ea typeface="Times New Roman"/>
                        <a:cs typeface="Times New Roman" pitchFamily="18" charset="0"/>
                      </a:endParaRPr>
                    </a:p>
                  </a:txBody>
                  <a:tcPr marL="63631" marR="63631" marT="0" marB="0" anchor="ctr">
                    <a:noFill/>
                  </a:tcPr>
                </a:tc>
                <a:tc>
                  <a:txBody>
                    <a:bodyPr/>
                    <a:lstStyle/>
                    <a:p>
                      <a:pPr algn="ctr">
                        <a:spcAft>
                          <a:spcPts val="0"/>
                        </a:spcAft>
                      </a:pPr>
                      <a:r>
                        <a:rPr lang="ru-RU" sz="1500" dirty="0">
                          <a:effectLst/>
                        </a:rPr>
                        <a:t>процент</a:t>
                      </a:r>
                      <a:endParaRPr lang="ru-RU" sz="1500" b="1" dirty="0">
                        <a:solidFill>
                          <a:schemeClr val="accent5">
                            <a:lumMod val="50000"/>
                          </a:schemeClr>
                        </a:solidFill>
                        <a:effectLst/>
                        <a:latin typeface="Times New Roman" pitchFamily="18" charset="0"/>
                        <a:ea typeface="Times New Roman"/>
                        <a:cs typeface="Times New Roman" pitchFamily="18" charset="0"/>
                      </a:endParaRPr>
                    </a:p>
                  </a:txBody>
                  <a:tcPr marL="63631" marR="63631" marT="0" marB="0" anchor="ctr">
                    <a:noFill/>
                  </a:tcPr>
                </a:tc>
                <a:tc>
                  <a:txBody>
                    <a:bodyPr/>
                    <a:lstStyle/>
                    <a:p>
                      <a:pPr algn="ctr">
                        <a:spcAft>
                          <a:spcPts val="0"/>
                        </a:spcAft>
                      </a:pPr>
                      <a:r>
                        <a:rPr lang="ru-RU" sz="1500" dirty="0">
                          <a:effectLst/>
                        </a:rPr>
                        <a:t>100</a:t>
                      </a:r>
                      <a:endParaRPr lang="ru-RU" sz="1500" b="1" dirty="0">
                        <a:solidFill>
                          <a:schemeClr val="accent5">
                            <a:lumMod val="50000"/>
                          </a:schemeClr>
                        </a:solidFill>
                        <a:effectLst/>
                        <a:latin typeface="Times New Roman" pitchFamily="18" charset="0"/>
                        <a:ea typeface="Times New Roman"/>
                        <a:cs typeface="Times New Roman" pitchFamily="18" charset="0"/>
                      </a:endParaRPr>
                    </a:p>
                  </a:txBody>
                  <a:tcPr marL="63631" marR="63631" marT="0" marB="0" anchor="ctr">
                    <a:noFill/>
                  </a:tcPr>
                </a:tc>
              </a:tr>
              <a:tr h="550566">
                <a:tc>
                  <a:txBody>
                    <a:bodyPr/>
                    <a:lstStyle/>
                    <a:p>
                      <a:pPr algn="just">
                        <a:spcAft>
                          <a:spcPts val="0"/>
                        </a:spcAft>
                      </a:pPr>
                      <a:r>
                        <a:rPr lang="ru-RU" sz="1500" dirty="0">
                          <a:effectLst/>
                        </a:rPr>
                        <a:t>восполнение материального резерва, согласно утвержденной номенклатуре</a:t>
                      </a:r>
                      <a:endParaRPr lang="ru-RU" sz="1500" b="1" dirty="0">
                        <a:solidFill>
                          <a:schemeClr val="accent5">
                            <a:lumMod val="50000"/>
                          </a:schemeClr>
                        </a:solidFill>
                        <a:effectLst/>
                        <a:latin typeface="Times New Roman" pitchFamily="18" charset="0"/>
                        <a:ea typeface="Times New Roman"/>
                        <a:cs typeface="Times New Roman" pitchFamily="18" charset="0"/>
                      </a:endParaRPr>
                    </a:p>
                  </a:txBody>
                  <a:tcPr marL="63631" marR="63631" marT="0" marB="0" anchor="ctr">
                    <a:noFill/>
                  </a:tcPr>
                </a:tc>
                <a:tc>
                  <a:txBody>
                    <a:bodyPr/>
                    <a:lstStyle/>
                    <a:p>
                      <a:pPr algn="ctr">
                        <a:spcAft>
                          <a:spcPts val="0"/>
                        </a:spcAft>
                      </a:pPr>
                      <a:r>
                        <a:rPr lang="ru-RU" sz="1500" dirty="0">
                          <a:effectLst/>
                        </a:rPr>
                        <a:t>процент</a:t>
                      </a:r>
                      <a:endParaRPr lang="ru-RU" sz="1500" b="1" dirty="0">
                        <a:solidFill>
                          <a:schemeClr val="accent5">
                            <a:lumMod val="50000"/>
                          </a:schemeClr>
                        </a:solidFill>
                        <a:effectLst/>
                        <a:latin typeface="Times New Roman" pitchFamily="18" charset="0"/>
                        <a:ea typeface="Times New Roman"/>
                        <a:cs typeface="Times New Roman" pitchFamily="18" charset="0"/>
                      </a:endParaRPr>
                    </a:p>
                  </a:txBody>
                  <a:tcPr marL="63631" marR="63631" marT="0" marB="0" anchor="ctr">
                    <a:noFill/>
                  </a:tcPr>
                </a:tc>
                <a:tc>
                  <a:txBody>
                    <a:bodyPr/>
                    <a:lstStyle/>
                    <a:p>
                      <a:pPr algn="ctr">
                        <a:spcAft>
                          <a:spcPts val="0"/>
                        </a:spcAft>
                      </a:pPr>
                      <a:r>
                        <a:rPr lang="ru-RU" sz="1500" dirty="0">
                          <a:effectLst/>
                        </a:rPr>
                        <a:t>100</a:t>
                      </a:r>
                      <a:endParaRPr lang="ru-RU" sz="1500" b="1" dirty="0">
                        <a:solidFill>
                          <a:schemeClr val="accent5">
                            <a:lumMod val="50000"/>
                          </a:schemeClr>
                        </a:solidFill>
                        <a:effectLst/>
                        <a:latin typeface="Times New Roman" pitchFamily="18" charset="0"/>
                        <a:ea typeface="Times New Roman"/>
                        <a:cs typeface="Times New Roman" pitchFamily="18" charset="0"/>
                      </a:endParaRPr>
                    </a:p>
                  </a:txBody>
                  <a:tcPr marL="63631" marR="63631" marT="0" marB="0" anchor="ctr">
                    <a:noFill/>
                  </a:tcPr>
                </a:tc>
              </a:tr>
            </a:tbl>
          </a:graphicData>
        </a:graphic>
      </p:graphicFrame>
    </p:spTree>
    <p:extLst>
      <p:ext uri="{BB962C8B-B14F-4D97-AF65-F5344CB8AC3E}">
        <p14:creationId xmlns:p14="http://schemas.microsoft.com/office/powerpoint/2010/main" val="391775074"/>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652034679"/>
              </p:ext>
            </p:extLst>
          </p:nvPr>
        </p:nvGraphicFramePr>
        <p:xfrm>
          <a:off x="541703" y="741850"/>
          <a:ext cx="8857791" cy="5643997"/>
        </p:xfrm>
        <a:graphic>
          <a:graphicData uri="http://schemas.openxmlformats.org/drawingml/2006/table">
            <a:tbl>
              <a:tblPr firstRow="1" firstCol="1" bandRow="1">
                <a:tableStyleId>{2D5ABB26-0587-4C30-8999-92F81FD0307C}</a:tableStyleId>
              </a:tblPr>
              <a:tblGrid>
                <a:gridCol w="8857791"/>
              </a:tblGrid>
              <a:tr h="386125">
                <a:tc>
                  <a:txBody>
                    <a:bodyPr/>
                    <a:lstStyle/>
                    <a:p>
                      <a:pPr marL="457200" algn="ctr">
                        <a:lnSpc>
                          <a:spcPct val="115000"/>
                        </a:lnSpc>
                        <a:spcAft>
                          <a:spcPts val="0"/>
                        </a:spcAft>
                      </a:pPr>
                      <a:r>
                        <a:rPr lang="ru-RU" sz="1100" b="1" i="0" dirty="0">
                          <a:solidFill>
                            <a:srgbClr val="002060"/>
                          </a:solidFill>
                          <a:effectLst/>
                          <a:latin typeface="Times New Roman" pitchFamily="18" charset="0"/>
                          <a:cs typeface="Times New Roman" pitchFamily="18" charset="0"/>
                        </a:rPr>
                        <a:t>Общий объем финансирования муниципальной программы – </a:t>
                      </a:r>
                      <a:r>
                        <a:rPr lang="ru-RU" sz="1100" b="1" i="0" dirty="0" smtClean="0">
                          <a:solidFill>
                            <a:srgbClr val="002060"/>
                          </a:solidFill>
                          <a:effectLst/>
                          <a:latin typeface="Times New Roman" pitchFamily="18" charset="0"/>
                          <a:cs typeface="Times New Roman" pitchFamily="18" charset="0"/>
                        </a:rPr>
                        <a:t>25,0 </a:t>
                      </a:r>
                      <a:r>
                        <a:rPr lang="ru-RU" sz="1100" b="1" i="0" dirty="0">
                          <a:solidFill>
                            <a:srgbClr val="002060"/>
                          </a:solidFill>
                          <a:effectLst/>
                          <a:latin typeface="Times New Roman" pitchFamily="18" charset="0"/>
                          <a:cs typeface="Times New Roman" pitchFamily="18" charset="0"/>
                        </a:rPr>
                        <a:t>млн. руб., </a:t>
                      </a:r>
                      <a:endParaRPr lang="ru-RU" sz="1100" b="1" i="0" dirty="0" smtClean="0">
                        <a:solidFill>
                          <a:srgbClr val="002060"/>
                        </a:solidFill>
                        <a:effectLst/>
                        <a:latin typeface="Times New Roman" pitchFamily="18" charset="0"/>
                        <a:cs typeface="Times New Roman" pitchFamily="18" charset="0"/>
                      </a:endParaRPr>
                    </a:p>
                    <a:p>
                      <a:pPr marL="457200" algn="ctr">
                        <a:lnSpc>
                          <a:spcPct val="115000"/>
                        </a:lnSpc>
                        <a:spcAft>
                          <a:spcPts val="0"/>
                        </a:spcAft>
                      </a:pPr>
                      <a:r>
                        <a:rPr lang="ru-RU" sz="1100" b="1" i="0" dirty="0" smtClean="0">
                          <a:solidFill>
                            <a:srgbClr val="002060"/>
                          </a:solidFill>
                          <a:effectLst/>
                          <a:latin typeface="Times New Roman" pitchFamily="18" charset="0"/>
                          <a:cs typeface="Times New Roman" pitchFamily="18" charset="0"/>
                        </a:rPr>
                        <a:t>в </a:t>
                      </a:r>
                      <a:r>
                        <a:rPr lang="ru-RU" sz="1100" b="1" i="0" dirty="0">
                          <a:solidFill>
                            <a:srgbClr val="002060"/>
                          </a:solidFill>
                          <a:effectLst/>
                          <a:latin typeface="Times New Roman" pitchFamily="18" charset="0"/>
                          <a:cs typeface="Times New Roman" pitchFamily="18" charset="0"/>
                        </a:rPr>
                        <a:t>том числе по подпрограммам:</a:t>
                      </a:r>
                      <a:endParaRPr lang="ru-RU" sz="1100" b="1" i="0" dirty="0">
                        <a:solidFill>
                          <a:srgbClr val="002060"/>
                        </a:solidFill>
                        <a:effectLst/>
                        <a:latin typeface="Times New Roman" pitchFamily="18" charset="0"/>
                        <a:ea typeface="Calibri"/>
                        <a:cs typeface="Times New Roman" pitchFamily="18" charset="0"/>
                      </a:endParaRPr>
                    </a:p>
                  </a:txBody>
                  <a:tcPr marL="62454" marR="62454" marT="0" marB="0"/>
                </a:tc>
              </a:tr>
              <a:tr h="326604">
                <a:tc>
                  <a:txBody>
                    <a:bodyPr/>
                    <a:lstStyle/>
                    <a:p>
                      <a:pPr marL="342900" lvl="0" indent="-342900" algn="ctr">
                        <a:lnSpc>
                          <a:spcPct val="115000"/>
                        </a:lnSpc>
                        <a:spcAft>
                          <a:spcPts val="0"/>
                        </a:spcAft>
                        <a:buFont typeface="+mj-lt"/>
                        <a:buAutoNum type="arabicPeriod"/>
                      </a:pPr>
                      <a:r>
                        <a:rPr lang="ru-RU" sz="1100" b="1" i="0" dirty="0" smtClean="0">
                          <a:solidFill>
                            <a:srgbClr val="002060"/>
                          </a:solidFill>
                          <a:effectLst/>
                          <a:latin typeface="Times New Roman" pitchFamily="18" charset="0"/>
                          <a:cs typeface="Times New Roman" pitchFamily="18" charset="0"/>
                        </a:rPr>
                        <a:t>«Профилактика </a:t>
                      </a:r>
                      <a:r>
                        <a:rPr lang="ru-RU" sz="1100" b="1" i="0" dirty="0">
                          <a:solidFill>
                            <a:srgbClr val="002060"/>
                          </a:solidFill>
                          <a:effectLst/>
                          <a:latin typeface="Times New Roman" pitchFamily="18" charset="0"/>
                          <a:cs typeface="Times New Roman" pitchFamily="18" charset="0"/>
                        </a:rPr>
                        <a:t>терроризма и экстремизма, а также минимизация и (или) ликвидация последствий проявления терроризма и экстремизма на территории муниципального образования Кавказский </a:t>
                      </a:r>
                      <a:r>
                        <a:rPr lang="ru-RU" sz="1100" b="1" i="0" dirty="0" smtClean="0">
                          <a:solidFill>
                            <a:srgbClr val="002060"/>
                          </a:solidFill>
                          <a:effectLst/>
                          <a:latin typeface="Times New Roman" pitchFamily="18" charset="0"/>
                          <a:cs typeface="Times New Roman" pitchFamily="18" charset="0"/>
                        </a:rPr>
                        <a:t>район» – 14,5 </a:t>
                      </a:r>
                      <a:r>
                        <a:rPr lang="ru-RU" sz="1100" b="1" i="0" dirty="0">
                          <a:solidFill>
                            <a:srgbClr val="002060"/>
                          </a:solidFill>
                          <a:effectLst/>
                          <a:latin typeface="Times New Roman" pitchFamily="18" charset="0"/>
                          <a:cs typeface="Times New Roman" pitchFamily="18" charset="0"/>
                        </a:rPr>
                        <a:t>млн. руб.</a:t>
                      </a:r>
                      <a:endParaRPr lang="ru-RU" sz="1100" b="1" i="0" dirty="0">
                        <a:solidFill>
                          <a:srgbClr val="002060"/>
                        </a:solidFill>
                        <a:effectLst/>
                        <a:latin typeface="Times New Roman" pitchFamily="18" charset="0"/>
                        <a:ea typeface="Calibri"/>
                        <a:cs typeface="Times New Roman" pitchFamily="18" charset="0"/>
                      </a:endParaRPr>
                    </a:p>
                  </a:txBody>
                  <a:tcPr marL="62454" marR="62454" marT="0" marB="0"/>
                </a:tc>
              </a:tr>
              <a:tr h="533481">
                <a:tc>
                  <a:txBody>
                    <a:bodyPr/>
                    <a:lstStyle/>
                    <a:p>
                      <a:pPr marL="342900" lvl="0" indent="-342900" algn="just">
                        <a:lnSpc>
                          <a:spcPct val="115000"/>
                        </a:lnSpc>
                        <a:spcAft>
                          <a:spcPts val="0"/>
                        </a:spcAft>
                        <a:buClr>
                          <a:srgbClr val="C00000"/>
                        </a:buClr>
                        <a:buFont typeface="Wingdings" pitchFamily="2" charset="2"/>
                        <a:buChar char="Ø"/>
                      </a:pPr>
                      <a:r>
                        <a:rPr lang="ru-RU" sz="1100" i="0" dirty="0">
                          <a:solidFill>
                            <a:srgbClr val="002060"/>
                          </a:solidFill>
                          <a:effectLst/>
                          <a:latin typeface="Times New Roman" pitchFamily="18" charset="0"/>
                          <a:cs typeface="Times New Roman" pitchFamily="18" charset="0"/>
                        </a:rPr>
                        <a:t>Проведение мероприятий по охране муниципальных учреждений,  установка (монтаж), ремонт систем видеонаблюдения, приобретение оборудования для систем видеонаблюдения, информационно-пропагандистское сопровождение антитеррористической деятельности на территории Кавказского района, повышение эффективности мер противодействия терроризму, проявлениям политического, этнического и религиозного </a:t>
                      </a:r>
                      <a:r>
                        <a:rPr lang="ru-RU" sz="1100" i="0" dirty="0" smtClean="0">
                          <a:solidFill>
                            <a:srgbClr val="002060"/>
                          </a:solidFill>
                          <a:effectLst/>
                          <a:latin typeface="Times New Roman" pitchFamily="18" charset="0"/>
                          <a:cs typeface="Times New Roman" pitchFamily="18" charset="0"/>
                        </a:rPr>
                        <a:t>экстремизма – 14,5 </a:t>
                      </a:r>
                      <a:r>
                        <a:rPr lang="ru-RU" sz="1100" i="0" dirty="0">
                          <a:solidFill>
                            <a:srgbClr val="002060"/>
                          </a:solidFill>
                          <a:effectLst/>
                          <a:latin typeface="Times New Roman" pitchFamily="18" charset="0"/>
                          <a:cs typeface="Times New Roman" pitchFamily="18" charset="0"/>
                        </a:rPr>
                        <a:t>млн. руб.</a:t>
                      </a:r>
                      <a:endParaRPr lang="ru-RU" sz="1100" b="0" i="0" dirty="0">
                        <a:solidFill>
                          <a:srgbClr val="002060"/>
                        </a:solidFill>
                        <a:effectLst/>
                        <a:latin typeface="Times New Roman" pitchFamily="18" charset="0"/>
                        <a:ea typeface="Calibri"/>
                        <a:cs typeface="Times New Roman" pitchFamily="18" charset="0"/>
                      </a:endParaRPr>
                    </a:p>
                  </a:txBody>
                  <a:tcPr marL="62454" marR="62454" marT="0" marB="0"/>
                </a:tc>
              </a:tr>
              <a:tr h="187109">
                <a:tc>
                  <a:txBody>
                    <a:bodyPr/>
                    <a:lstStyle/>
                    <a:p>
                      <a:pPr marL="0" lvl="0" indent="0" algn="ctr">
                        <a:lnSpc>
                          <a:spcPct val="115000"/>
                        </a:lnSpc>
                        <a:spcAft>
                          <a:spcPts val="0"/>
                        </a:spcAft>
                        <a:buFont typeface="+mj-lt"/>
                        <a:buNone/>
                      </a:pPr>
                      <a:r>
                        <a:rPr lang="ru-RU" sz="1100" b="1" i="0" dirty="0" smtClean="0">
                          <a:solidFill>
                            <a:srgbClr val="002060"/>
                          </a:solidFill>
                          <a:effectLst/>
                          <a:latin typeface="Times New Roman" pitchFamily="18" charset="0"/>
                          <a:cs typeface="Times New Roman" pitchFamily="18" charset="0"/>
                        </a:rPr>
                        <a:t>2. «Развитие </a:t>
                      </a:r>
                      <a:r>
                        <a:rPr lang="ru-RU" sz="1100" b="1" i="0" dirty="0">
                          <a:solidFill>
                            <a:srgbClr val="002060"/>
                          </a:solidFill>
                          <a:effectLst/>
                          <a:latin typeface="Times New Roman" pitchFamily="18" charset="0"/>
                          <a:cs typeface="Times New Roman" pitchFamily="18" charset="0"/>
                        </a:rPr>
                        <a:t>и поддержка казачества на территории муниципального образования </a:t>
                      </a:r>
                      <a:r>
                        <a:rPr lang="ru-RU" sz="1100" b="1" i="0" dirty="0" smtClean="0">
                          <a:solidFill>
                            <a:srgbClr val="002060"/>
                          </a:solidFill>
                          <a:effectLst/>
                          <a:latin typeface="Times New Roman" pitchFamily="18" charset="0"/>
                          <a:cs typeface="Times New Roman" pitchFamily="18" charset="0"/>
                        </a:rPr>
                        <a:t>Кавказский район»– 0,4 </a:t>
                      </a:r>
                      <a:r>
                        <a:rPr lang="ru-RU" sz="1100" b="1" i="0" dirty="0">
                          <a:solidFill>
                            <a:srgbClr val="002060"/>
                          </a:solidFill>
                          <a:effectLst/>
                          <a:latin typeface="Times New Roman" pitchFamily="18" charset="0"/>
                          <a:cs typeface="Times New Roman" pitchFamily="18" charset="0"/>
                        </a:rPr>
                        <a:t>млн. руб.</a:t>
                      </a:r>
                      <a:endParaRPr lang="ru-RU" sz="1100" b="1" i="0" dirty="0">
                        <a:solidFill>
                          <a:srgbClr val="002060"/>
                        </a:solidFill>
                        <a:effectLst/>
                        <a:latin typeface="Times New Roman" pitchFamily="18" charset="0"/>
                        <a:ea typeface="Calibri"/>
                        <a:cs typeface="Times New Roman" pitchFamily="18" charset="0"/>
                      </a:endParaRPr>
                    </a:p>
                  </a:txBody>
                  <a:tcPr marL="62454" marR="62454" marT="0" marB="0"/>
                </a:tc>
              </a:tr>
              <a:tr h="439839">
                <a:tc>
                  <a:txBody>
                    <a:bodyPr/>
                    <a:lstStyle/>
                    <a:p>
                      <a:pPr marL="342900" lvl="0" indent="-342900" algn="just">
                        <a:lnSpc>
                          <a:spcPct val="115000"/>
                        </a:lnSpc>
                        <a:spcAft>
                          <a:spcPts val="0"/>
                        </a:spcAft>
                        <a:buClr>
                          <a:srgbClr val="C00000"/>
                        </a:buClr>
                        <a:buFont typeface="Wingdings" pitchFamily="2" charset="2"/>
                        <a:buChar char="Ø"/>
                      </a:pPr>
                      <a:r>
                        <a:rPr lang="ru-RU" sz="1100" i="0" dirty="0">
                          <a:solidFill>
                            <a:srgbClr val="002060"/>
                          </a:solidFill>
                          <a:effectLst/>
                          <a:latin typeface="Times New Roman" pitchFamily="18" charset="0"/>
                          <a:cs typeface="Times New Roman" pitchFamily="18" charset="0"/>
                        </a:rPr>
                        <a:t>Совершенствование системы патриотического воспитания, образования традиционной культуры казачества, укрепление нравственных основ казачества, воспитание у молодежи любви к своему отечеству, готовности к выполнению гражданского долга и конституционных обязанностей по защите интересов Родины, привлечение членов казачьего общества к охране общественного порядка в МО Кавказский район  - </a:t>
                      </a:r>
                      <a:r>
                        <a:rPr lang="ru-RU" sz="1100" i="0" dirty="0" smtClean="0">
                          <a:solidFill>
                            <a:srgbClr val="002060"/>
                          </a:solidFill>
                          <a:effectLst/>
                          <a:latin typeface="Times New Roman" pitchFamily="18" charset="0"/>
                          <a:cs typeface="Times New Roman" pitchFamily="18" charset="0"/>
                        </a:rPr>
                        <a:t>0,4  </a:t>
                      </a:r>
                      <a:r>
                        <a:rPr lang="ru-RU" sz="1100" i="0" dirty="0">
                          <a:solidFill>
                            <a:srgbClr val="002060"/>
                          </a:solidFill>
                          <a:effectLst/>
                          <a:latin typeface="Times New Roman" pitchFamily="18" charset="0"/>
                          <a:cs typeface="Times New Roman" pitchFamily="18" charset="0"/>
                        </a:rPr>
                        <a:t>млн. руб.</a:t>
                      </a:r>
                      <a:endParaRPr lang="ru-RU" sz="1100" b="0" i="0" dirty="0">
                        <a:solidFill>
                          <a:srgbClr val="002060"/>
                        </a:solidFill>
                        <a:effectLst/>
                        <a:latin typeface="Times New Roman" pitchFamily="18" charset="0"/>
                        <a:ea typeface="Calibri"/>
                        <a:cs typeface="Times New Roman" pitchFamily="18" charset="0"/>
                      </a:endParaRPr>
                    </a:p>
                  </a:txBody>
                  <a:tcPr marL="62454" marR="62454" marT="0" marB="0"/>
                </a:tc>
              </a:tr>
              <a:tr h="146613">
                <a:tc>
                  <a:txBody>
                    <a:bodyPr/>
                    <a:lstStyle/>
                    <a:p>
                      <a:pPr marL="0" lvl="0" indent="0" algn="ctr">
                        <a:lnSpc>
                          <a:spcPct val="115000"/>
                        </a:lnSpc>
                        <a:spcAft>
                          <a:spcPts val="0"/>
                        </a:spcAft>
                        <a:buFont typeface="+mj-lt"/>
                        <a:buNone/>
                      </a:pPr>
                      <a:r>
                        <a:rPr lang="ru-RU" sz="1100" b="1" i="0" dirty="0" smtClean="0">
                          <a:solidFill>
                            <a:srgbClr val="002060"/>
                          </a:solidFill>
                          <a:effectLst/>
                          <a:latin typeface="Times New Roman" pitchFamily="18" charset="0"/>
                          <a:cs typeface="Times New Roman" pitchFamily="18" charset="0"/>
                        </a:rPr>
                        <a:t>4. «Обеспечение </a:t>
                      </a:r>
                      <a:r>
                        <a:rPr lang="ru-RU" sz="1100" b="1" i="0" dirty="0">
                          <a:solidFill>
                            <a:srgbClr val="002060"/>
                          </a:solidFill>
                          <a:effectLst/>
                          <a:latin typeface="Times New Roman" pitchFamily="18" charset="0"/>
                          <a:cs typeface="Times New Roman" pitchFamily="18" charset="0"/>
                        </a:rPr>
                        <a:t>пожарной </a:t>
                      </a:r>
                      <a:r>
                        <a:rPr lang="ru-RU" sz="1100" b="1" i="0" dirty="0" smtClean="0">
                          <a:solidFill>
                            <a:srgbClr val="002060"/>
                          </a:solidFill>
                          <a:effectLst/>
                          <a:latin typeface="Times New Roman" pitchFamily="18" charset="0"/>
                          <a:cs typeface="Times New Roman" pitchFamily="18" charset="0"/>
                        </a:rPr>
                        <a:t>безопасности» </a:t>
                      </a:r>
                      <a:r>
                        <a:rPr lang="ru-RU" sz="1100" b="1" i="0" dirty="0">
                          <a:solidFill>
                            <a:srgbClr val="002060"/>
                          </a:solidFill>
                          <a:effectLst/>
                          <a:latin typeface="Times New Roman" pitchFamily="18" charset="0"/>
                          <a:cs typeface="Times New Roman" pitchFamily="18" charset="0"/>
                        </a:rPr>
                        <a:t>– </a:t>
                      </a:r>
                      <a:r>
                        <a:rPr lang="ru-RU" sz="1100" b="1" i="0" dirty="0" smtClean="0">
                          <a:solidFill>
                            <a:srgbClr val="002060"/>
                          </a:solidFill>
                          <a:effectLst/>
                          <a:latin typeface="Times New Roman" pitchFamily="18" charset="0"/>
                          <a:cs typeface="Times New Roman" pitchFamily="18" charset="0"/>
                        </a:rPr>
                        <a:t>6,5 </a:t>
                      </a:r>
                      <a:r>
                        <a:rPr lang="ru-RU" sz="1100" b="1" i="0" dirty="0">
                          <a:solidFill>
                            <a:srgbClr val="002060"/>
                          </a:solidFill>
                          <a:effectLst/>
                          <a:latin typeface="Times New Roman" pitchFamily="18" charset="0"/>
                          <a:cs typeface="Times New Roman" pitchFamily="18" charset="0"/>
                        </a:rPr>
                        <a:t>млн. руб.</a:t>
                      </a:r>
                      <a:endParaRPr lang="ru-RU" sz="1100" b="1" i="0" dirty="0">
                        <a:solidFill>
                          <a:srgbClr val="002060"/>
                        </a:solidFill>
                        <a:effectLst/>
                        <a:latin typeface="Times New Roman" pitchFamily="18" charset="0"/>
                        <a:ea typeface="Calibri"/>
                        <a:cs typeface="Times New Roman" pitchFamily="18" charset="0"/>
                      </a:endParaRPr>
                    </a:p>
                  </a:txBody>
                  <a:tcPr marL="47256" marR="47256" marT="0" marB="0"/>
                </a:tc>
              </a:tr>
              <a:tr h="487271">
                <a:tc>
                  <a:txBody>
                    <a:bodyPr/>
                    <a:lstStyle/>
                    <a:p>
                      <a:pPr marL="342900" lvl="0" indent="-342900" algn="just">
                        <a:lnSpc>
                          <a:spcPct val="115000"/>
                        </a:lnSpc>
                        <a:spcAft>
                          <a:spcPts val="0"/>
                        </a:spcAft>
                        <a:buClr>
                          <a:srgbClr val="C00000"/>
                        </a:buClr>
                        <a:buFont typeface="Wingdings" pitchFamily="2" charset="2"/>
                        <a:buChar char="Ø"/>
                      </a:pPr>
                      <a:r>
                        <a:rPr lang="ru-RU" sz="1100" i="0" dirty="0">
                          <a:solidFill>
                            <a:srgbClr val="002060"/>
                          </a:solidFill>
                          <a:effectLst/>
                          <a:latin typeface="Times New Roman" pitchFamily="18" charset="0"/>
                          <a:cs typeface="Times New Roman" pitchFamily="18" charset="0"/>
                        </a:rPr>
                        <a:t>Реализация мероприятий по совершенствованию противопожарной защиты муниципальных учреждений муниципального образования Кавказский район путем внедрения современных систем комплексной безопасности, направленных на предотвращение возникновения пожаров, гибели людей, причинения материального ущерба на социально значимых объектах, обучение сотрудников по программе пожарно-технического </a:t>
                      </a:r>
                      <a:r>
                        <a:rPr lang="ru-RU" sz="1100" i="0" dirty="0" smtClean="0">
                          <a:solidFill>
                            <a:srgbClr val="002060"/>
                          </a:solidFill>
                          <a:effectLst/>
                          <a:latin typeface="Times New Roman" pitchFamily="18" charset="0"/>
                          <a:cs typeface="Times New Roman" pitchFamily="18" charset="0"/>
                        </a:rPr>
                        <a:t>минимума  </a:t>
                      </a:r>
                      <a:r>
                        <a:rPr lang="ru-RU" sz="1100" i="0" dirty="0">
                          <a:solidFill>
                            <a:srgbClr val="002060"/>
                          </a:solidFill>
                          <a:effectLst/>
                          <a:latin typeface="Times New Roman" pitchFamily="18" charset="0"/>
                          <a:cs typeface="Times New Roman" pitchFamily="18" charset="0"/>
                        </a:rPr>
                        <a:t>– </a:t>
                      </a:r>
                      <a:r>
                        <a:rPr lang="ru-RU" sz="1100" i="0" dirty="0" smtClean="0">
                          <a:solidFill>
                            <a:srgbClr val="002060"/>
                          </a:solidFill>
                          <a:effectLst/>
                          <a:latin typeface="Times New Roman" pitchFamily="18" charset="0"/>
                          <a:cs typeface="Times New Roman" pitchFamily="18" charset="0"/>
                        </a:rPr>
                        <a:t>6,5 млн</a:t>
                      </a:r>
                      <a:r>
                        <a:rPr lang="ru-RU" sz="1100" i="0" dirty="0">
                          <a:solidFill>
                            <a:srgbClr val="002060"/>
                          </a:solidFill>
                          <a:effectLst/>
                          <a:latin typeface="Times New Roman" pitchFamily="18" charset="0"/>
                          <a:cs typeface="Times New Roman" pitchFamily="18" charset="0"/>
                        </a:rPr>
                        <a:t>. руб.</a:t>
                      </a:r>
                      <a:endParaRPr lang="ru-RU" sz="1100" b="0" i="0" dirty="0">
                        <a:solidFill>
                          <a:srgbClr val="002060"/>
                        </a:solidFill>
                        <a:effectLst/>
                        <a:latin typeface="Times New Roman" pitchFamily="18" charset="0"/>
                        <a:ea typeface="Calibri"/>
                        <a:cs typeface="Times New Roman" pitchFamily="18" charset="0"/>
                      </a:endParaRPr>
                    </a:p>
                  </a:txBody>
                  <a:tcPr marL="47256" marR="47256" marT="0" marB="0"/>
                </a:tc>
              </a:tr>
              <a:tr h="166774">
                <a:tc>
                  <a:txBody>
                    <a:bodyPr/>
                    <a:lstStyle/>
                    <a:p>
                      <a:pPr marL="0" lvl="0" indent="0" algn="ctr">
                        <a:lnSpc>
                          <a:spcPct val="115000"/>
                        </a:lnSpc>
                        <a:spcAft>
                          <a:spcPts val="0"/>
                        </a:spcAft>
                        <a:buFont typeface="+mj-lt"/>
                        <a:buNone/>
                      </a:pPr>
                      <a:r>
                        <a:rPr lang="ru-RU" sz="1100" b="1" i="0" dirty="0" smtClean="0">
                          <a:solidFill>
                            <a:srgbClr val="002060"/>
                          </a:solidFill>
                          <a:effectLst/>
                          <a:latin typeface="Times New Roman" pitchFamily="18" charset="0"/>
                          <a:cs typeface="Times New Roman" pitchFamily="18" charset="0"/>
                        </a:rPr>
                        <a:t>5. «Гармонизация </a:t>
                      </a:r>
                      <a:r>
                        <a:rPr lang="ru-RU" sz="1100" b="1" i="0" dirty="0">
                          <a:solidFill>
                            <a:srgbClr val="002060"/>
                          </a:solidFill>
                          <a:effectLst/>
                          <a:latin typeface="Times New Roman" pitchFamily="18" charset="0"/>
                          <a:cs typeface="Times New Roman" pitchFamily="18" charset="0"/>
                        </a:rPr>
                        <a:t>межнациональных  и межконфессиональных отношений в муниципальном образовании Кавказский </a:t>
                      </a:r>
                      <a:r>
                        <a:rPr lang="ru-RU" sz="1100" b="1" i="0" dirty="0" smtClean="0">
                          <a:solidFill>
                            <a:srgbClr val="002060"/>
                          </a:solidFill>
                          <a:effectLst/>
                          <a:latin typeface="Times New Roman" pitchFamily="18" charset="0"/>
                          <a:cs typeface="Times New Roman" pitchFamily="18" charset="0"/>
                        </a:rPr>
                        <a:t>район»                          – </a:t>
                      </a:r>
                      <a:r>
                        <a:rPr lang="ru-RU" sz="1100" b="1" i="0" dirty="0">
                          <a:solidFill>
                            <a:srgbClr val="002060"/>
                          </a:solidFill>
                          <a:effectLst/>
                          <a:latin typeface="Times New Roman" pitchFamily="18" charset="0"/>
                          <a:cs typeface="Times New Roman" pitchFamily="18" charset="0"/>
                        </a:rPr>
                        <a:t>0,1 млн. руб.</a:t>
                      </a:r>
                      <a:endParaRPr lang="ru-RU" sz="1100" b="1" i="0" dirty="0">
                        <a:solidFill>
                          <a:srgbClr val="002060"/>
                        </a:solidFill>
                        <a:effectLst/>
                        <a:latin typeface="Times New Roman" pitchFamily="18" charset="0"/>
                        <a:ea typeface="Calibri"/>
                        <a:cs typeface="Times New Roman" pitchFamily="18" charset="0"/>
                      </a:endParaRPr>
                    </a:p>
                  </a:txBody>
                  <a:tcPr marL="47256" marR="47256" marT="0" marB="0"/>
                </a:tc>
              </a:tr>
              <a:tr h="428209">
                <a:tc>
                  <a:txBody>
                    <a:bodyPr/>
                    <a:lstStyle/>
                    <a:p>
                      <a:pPr marL="342900" lvl="0" indent="-342900" algn="just">
                        <a:lnSpc>
                          <a:spcPct val="115000"/>
                        </a:lnSpc>
                        <a:spcAft>
                          <a:spcPts val="0"/>
                        </a:spcAft>
                        <a:buClr>
                          <a:srgbClr val="C00000"/>
                        </a:buClr>
                        <a:buFont typeface="Wingdings" pitchFamily="2" charset="2"/>
                        <a:buChar char="Ø"/>
                      </a:pPr>
                      <a:r>
                        <a:rPr lang="ru-RU" sz="1100" i="0" dirty="0">
                          <a:solidFill>
                            <a:srgbClr val="002060"/>
                          </a:solidFill>
                          <a:effectLst/>
                          <a:latin typeface="Times New Roman" pitchFamily="18" charset="0"/>
                          <a:cs typeface="Times New Roman" pitchFamily="18" charset="0"/>
                        </a:rPr>
                        <a:t>Повышение толерантного сознания общества путем проведения мероприятий по вопросам межнациональных и межконфессиональных отношений, воспитание уважительного отношения к истории, традициям и языкам этнических групп и к коренному населению Кавказского района, профилактика конфликтов на почве межнациональных отношений - 0,1 млн. руб.</a:t>
                      </a:r>
                      <a:endParaRPr lang="ru-RU" sz="1100" b="0" i="0" dirty="0">
                        <a:solidFill>
                          <a:srgbClr val="002060"/>
                        </a:solidFill>
                        <a:effectLst/>
                        <a:latin typeface="Times New Roman" pitchFamily="18" charset="0"/>
                        <a:ea typeface="Calibri"/>
                        <a:cs typeface="Times New Roman" pitchFamily="18" charset="0"/>
                      </a:endParaRPr>
                    </a:p>
                  </a:txBody>
                  <a:tcPr marL="47256" marR="47256" marT="0" marB="0"/>
                </a:tc>
              </a:tr>
              <a:tr h="162897">
                <a:tc>
                  <a:txBody>
                    <a:bodyPr/>
                    <a:lstStyle/>
                    <a:p>
                      <a:pPr marL="0" lvl="0" indent="0" algn="ctr">
                        <a:lnSpc>
                          <a:spcPct val="115000"/>
                        </a:lnSpc>
                        <a:spcAft>
                          <a:spcPts val="0"/>
                        </a:spcAft>
                        <a:buFont typeface="+mj-lt"/>
                        <a:buNone/>
                      </a:pPr>
                      <a:r>
                        <a:rPr lang="ru-RU" sz="1100" b="1" i="0" dirty="0" smtClean="0">
                          <a:solidFill>
                            <a:srgbClr val="002060"/>
                          </a:solidFill>
                          <a:effectLst/>
                          <a:latin typeface="Times New Roman" pitchFamily="18" charset="0"/>
                          <a:cs typeface="Times New Roman" pitchFamily="18" charset="0"/>
                        </a:rPr>
                        <a:t>6. «Противодействие </a:t>
                      </a:r>
                      <a:r>
                        <a:rPr lang="ru-RU" sz="1100" b="1" i="0" dirty="0">
                          <a:solidFill>
                            <a:srgbClr val="002060"/>
                          </a:solidFill>
                          <a:effectLst/>
                          <a:latin typeface="Times New Roman" pitchFamily="18" charset="0"/>
                          <a:cs typeface="Times New Roman" pitchFamily="18" charset="0"/>
                        </a:rPr>
                        <a:t>коррупции в муниципальном образовании Кавказский </a:t>
                      </a:r>
                      <a:r>
                        <a:rPr lang="ru-RU" sz="1100" b="1" i="0" dirty="0" smtClean="0">
                          <a:solidFill>
                            <a:srgbClr val="002060"/>
                          </a:solidFill>
                          <a:effectLst/>
                          <a:latin typeface="Times New Roman" pitchFamily="18" charset="0"/>
                          <a:cs typeface="Times New Roman" pitchFamily="18" charset="0"/>
                        </a:rPr>
                        <a:t>район» </a:t>
                      </a:r>
                      <a:r>
                        <a:rPr lang="ru-RU" sz="1100" b="1" i="0" dirty="0">
                          <a:solidFill>
                            <a:srgbClr val="002060"/>
                          </a:solidFill>
                          <a:effectLst/>
                          <a:latin typeface="Times New Roman" pitchFamily="18" charset="0"/>
                          <a:cs typeface="Times New Roman" pitchFamily="18" charset="0"/>
                        </a:rPr>
                        <a:t>– 0,1 млн. руб.</a:t>
                      </a:r>
                      <a:endParaRPr lang="ru-RU" sz="1100" b="1" i="0" dirty="0">
                        <a:solidFill>
                          <a:srgbClr val="002060"/>
                        </a:solidFill>
                        <a:effectLst/>
                        <a:latin typeface="Times New Roman" pitchFamily="18" charset="0"/>
                        <a:ea typeface="Calibri"/>
                        <a:cs typeface="Times New Roman" pitchFamily="18" charset="0"/>
                      </a:endParaRPr>
                    </a:p>
                  </a:txBody>
                  <a:tcPr marL="47256" marR="47256" marT="0" marB="0"/>
                </a:tc>
              </a:tr>
              <a:tr h="405413">
                <a:tc>
                  <a:txBody>
                    <a:bodyPr/>
                    <a:lstStyle/>
                    <a:p>
                      <a:pPr marL="342900" lvl="0" indent="-342900" algn="just">
                        <a:lnSpc>
                          <a:spcPct val="115000"/>
                        </a:lnSpc>
                        <a:spcAft>
                          <a:spcPts val="0"/>
                        </a:spcAft>
                        <a:buClr>
                          <a:srgbClr val="C00000"/>
                        </a:buClr>
                        <a:buFont typeface="Wingdings" pitchFamily="2" charset="2"/>
                        <a:buChar char="Ø"/>
                      </a:pPr>
                      <a:r>
                        <a:rPr lang="ru-RU" sz="1100" i="0" dirty="0">
                          <a:solidFill>
                            <a:srgbClr val="002060"/>
                          </a:solidFill>
                          <a:effectLst/>
                          <a:latin typeface="Times New Roman" pitchFamily="18" charset="0"/>
                          <a:cs typeface="Times New Roman" pitchFamily="18" charset="0"/>
                        </a:rPr>
                        <a:t>Измерение и оценка существующего уровня коррупции, формирование в обществе нетерпимого отношения к коррупции, совершенствование инструментов и механизмов противодействия коррупции – 0,1 млн. руб.</a:t>
                      </a:r>
                      <a:endParaRPr lang="ru-RU" sz="1100" b="0" i="0" dirty="0">
                        <a:solidFill>
                          <a:srgbClr val="002060"/>
                        </a:solidFill>
                        <a:effectLst/>
                        <a:latin typeface="Times New Roman" pitchFamily="18" charset="0"/>
                        <a:ea typeface="Calibri"/>
                        <a:cs typeface="Times New Roman" pitchFamily="18" charset="0"/>
                      </a:endParaRPr>
                    </a:p>
                  </a:txBody>
                  <a:tcPr marL="47256" marR="47256" marT="0" marB="0"/>
                </a:tc>
              </a:tr>
              <a:tr h="186541">
                <a:tc>
                  <a:txBody>
                    <a:bodyPr/>
                    <a:lstStyle/>
                    <a:p>
                      <a:pPr marL="0" lvl="0" indent="0" algn="ctr">
                        <a:lnSpc>
                          <a:spcPct val="115000"/>
                        </a:lnSpc>
                        <a:spcAft>
                          <a:spcPts val="0"/>
                        </a:spcAft>
                        <a:buFont typeface="+mj-lt"/>
                        <a:buNone/>
                      </a:pPr>
                      <a:r>
                        <a:rPr lang="ru-RU" sz="1100" b="1" i="0" dirty="0" smtClean="0">
                          <a:solidFill>
                            <a:srgbClr val="002060"/>
                          </a:solidFill>
                          <a:effectLst/>
                          <a:latin typeface="Times New Roman" pitchFamily="18" charset="0"/>
                          <a:cs typeface="Times New Roman" pitchFamily="18" charset="0"/>
                        </a:rPr>
                        <a:t>7.</a:t>
                      </a:r>
                      <a:r>
                        <a:rPr lang="ru-RU" sz="1100" b="1" i="0" baseline="0" dirty="0" smtClean="0">
                          <a:solidFill>
                            <a:srgbClr val="002060"/>
                          </a:solidFill>
                          <a:effectLst/>
                          <a:latin typeface="Times New Roman" pitchFamily="18" charset="0"/>
                          <a:cs typeface="Times New Roman" pitchFamily="18" charset="0"/>
                        </a:rPr>
                        <a:t> «</a:t>
                      </a:r>
                      <a:r>
                        <a:rPr lang="ru-RU" sz="1100" b="1" i="0" dirty="0" smtClean="0">
                          <a:solidFill>
                            <a:srgbClr val="002060"/>
                          </a:solidFill>
                          <a:effectLst/>
                          <a:latin typeface="Times New Roman" pitchFamily="18" charset="0"/>
                          <a:cs typeface="Times New Roman" pitchFamily="18" charset="0"/>
                        </a:rPr>
                        <a:t>Создание </a:t>
                      </a:r>
                      <a:r>
                        <a:rPr lang="ru-RU" sz="1100" b="1" i="0" dirty="0">
                          <a:solidFill>
                            <a:srgbClr val="002060"/>
                          </a:solidFill>
                          <a:effectLst/>
                          <a:latin typeface="Times New Roman" pitchFamily="18" charset="0"/>
                          <a:cs typeface="Times New Roman" pitchFamily="18" charset="0"/>
                        </a:rPr>
                        <a:t>системы комплексного обеспечения безопасности жизнедеятельности муниципального образования Кавказский </a:t>
                      </a:r>
                      <a:r>
                        <a:rPr lang="ru-RU" sz="1100" b="1" i="0" dirty="0" smtClean="0">
                          <a:solidFill>
                            <a:srgbClr val="002060"/>
                          </a:solidFill>
                          <a:effectLst/>
                          <a:latin typeface="Times New Roman" pitchFamily="18" charset="0"/>
                          <a:cs typeface="Times New Roman" pitchFamily="18" charset="0"/>
                        </a:rPr>
                        <a:t>район»                  – 3,4 </a:t>
                      </a:r>
                      <a:r>
                        <a:rPr lang="ru-RU" sz="1100" b="1" i="0" dirty="0">
                          <a:solidFill>
                            <a:srgbClr val="002060"/>
                          </a:solidFill>
                          <a:effectLst/>
                          <a:latin typeface="Times New Roman" pitchFamily="18" charset="0"/>
                          <a:cs typeface="Times New Roman" pitchFamily="18" charset="0"/>
                        </a:rPr>
                        <a:t>млн. руб.</a:t>
                      </a:r>
                      <a:endParaRPr lang="ru-RU" sz="1100" b="1" i="0" dirty="0">
                        <a:solidFill>
                          <a:srgbClr val="002060"/>
                        </a:solidFill>
                        <a:effectLst/>
                        <a:latin typeface="Times New Roman" pitchFamily="18" charset="0"/>
                        <a:ea typeface="Calibri"/>
                        <a:cs typeface="Times New Roman" pitchFamily="18" charset="0"/>
                      </a:endParaRPr>
                    </a:p>
                  </a:txBody>
                  <a:tcPr marL="47256" marR="47256" marT="0" marB="0"/>
                </a:tc>
              </a:tr>
              <a:tr h="326604">
                <a:tc>
                  <a:txBody>
                    <a:bodyPr/>
                    <a:lstStyle/>
                    <a:p>
                      <a:pPr marL="342900" lvl="0" indent="-342900" algn="just">
                        <a:lnSpc>
                          <a:spcPct val="115000"/>
                        </a:lnSpc>
                        <a:spcAft>
                          <a:spcPts val="0"/>
                        </a:spcAft>
                        <a:buClr>
                          <a:srgbClr val="C00000"/>
                        </a:buClr>
                        <a:buFont typeface="Wingdings" pitchFamily="2" charset="2"/>
                        <a:buChar char="Ø"/>
                      </a:pPr>
                      <a:r>
                        <a:rPr lang="ru-RU" sz="1100" i="0" dirty="0">
                          <a:solidFill>
                            <a:srgbClr val="002060"/>
                          </a:solidFill>
                          <a:effectLst/>
                          <a:latin typeface="Times New Roman" pitchFamily="18" charset="0"/>
                          <a:cs typeface="Times New Roman" pitchFamily="18" charset="0"/>
                        </a:rPr>
                        <a:t>Организация комплексной системы видеонаблюдения и ситуационного центра для целей обеспечения безопасности населения на территории муниципального образования Кавказский район -</a:t>
                      </a:r>
                      <a:r>
                        <a:rPr lang="ru-RU" sz="1100" i="0" dirty="0" smtClean="0">
                          <a:solidFill>
                            <a:srgbClr val="002060"/>
                          </a:solidFill>
                          <a:effectLst/>
                          <a:latin typeface="Times New Roman" pitchFamily="18" charset="0"/>
                          <a:cs typeface="Times New Roman" pitchFamily="18" charset="0"/>
                        </a:rPr>
                        <a:t>3,4 </a:t>
                      </a:r>
                      <a:r>
                        <a:rPr lang="ru-RU" sz="1100" i="0" dirty="0">
                          <a:solidFill>
                            <a:srgbClr val="002060"/>
                          </a:solidFill>
                          <a:effectLst/>
                          <a:latin typeface="Times New Roman" pitchFamily="18" charset="0"/>
                          <a:cs typeface="Times New Roman" pitchFamily="18" charset="0"/>
                        </a:rPr>
                        <a:t>млн. руб.</a:t>
                      </a:r>
                      <a:endParaRPr lang="ru-RU" sz="1100" b="0" i="0" dirty="0">
                        <a:solidFill>
                          <a:srgbClr val="002060"/>
                        </a:solidFill>
                        <a:effectLst/>
                        <a:latin typeface="Times New Roman" pitchFamily="18" charset="0"/>
                        <a:ea typeface="Calibri"/>
                        <a:cs typeface="Times New Roman" pitchFamily="18" charset="0"/>
                      </a:endParaRPr>
                    </a:p>
                  </a:txBody>
                  <a:tcPr marL="47256" marR="47256" marT="0" marB="0"/>
                </a:tc>
              </a:tr>
            </a:tbl>
          </a:graphicData>
        </a:graphic>
      </p:graphicFrame>
      <p:sp>
        <p:nvSpPr>
          <p:cNvPr id="3" name="Номер слайда 2"/>
          <p:cNvSpPr>
            <a:spLocks noGrp="1"/>
          </p:cNvSpPr>
          <p:nvPr>
            <p:ph type="sldNum" sz="quarter" idx="12"/>
          </p:nvPr>
        </p:nvSpPr>
        <p:spPr>
          <a:xfrm>
            <a:off x="4754880" y="6407945"/>
            <a:ext cx="396240" cy="365125"/>
          </a:xfrm>
        </p:spPr>
        <p:txBody>
          <a:bodyPr/>
          <a:lstStyle/>
          <a:p>
            <a:fld id="{DCD830A9-5F17-466D-9E40-1E5E06F64CC0}" type="slidenum">
              <a:rPr lang="ru-RU" smtClean="0"/>
              <a:pPr/>
              <a:t>55</a:t>
            </a:fld>
            <a:endParaRPr lang="ru-RU" dirty="0"/>
          </a:p>
        </p:txBody>
      </p:sp>
      <p:sp>
        <p:nvSpPr>
          <p:cNvPr id="7" name="Rectangle 3"/>
          <p:cNvSpPr>
            <a:spLocks noChangeArrowheads="1"/>
          </p:cNvSpPr>
          <p:nvPr/>
        </p:nvSpPr>
        <p:spPr bwMode="auto">
          <a:xfrm>
            <a:off x="541703" y="116632"/>
            <a:ext cx="9013808" cy="523220"/>
          </a:xfrm>
          <a:prstGeom prst="rect">
            <a:avLst/>
          </a:prstGeom>
          <a:noFill/>
          <a:ln>
            <a:noFill/>
          </a:ln>
          <a:extLst/>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1" u="none" cap="none" normalizeH="0" dirty="0" smtClean="0">
                <a:ln>
                  <a:noFill/>
                </a:ln>
                <a:solidFill>
                  <a:srgbClr val="002060"/>
                </a:solidFill>
                <a:latin typeface="Times New Roman" pitchFamily="18" charset="0"/>
                <a:ea typeface="Calibri" pitchFamily="34" charset="0"/>
                <a:cs typeface="Times New Roman" pitchFamily="18" charset="0"/>
              </a:rPr>
              <a:t>Мероприятия муниципальной программы муниципального образования Кавказский район «Обеспечение безопасности населения» за 2019  год</a:t>
            </a:r>
            <a:endParaRPr kumimoji="0" lang="ru-RU" sz="1400" b="0" u="none" cap="none" normalizeH="0" dirty="0" smtClean="0">
              <a:ln>
                <a:noFill/>
              </a:ln>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809054520"/>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ChangeArrowheads="1"/>
          </p:cNvSpPr>
          <p:nvPr/>
        </p:nvSpPr>
        <p:spPr bwMode="auto">
          <a:xfrm>
            <a:off x="350489" y="173794"/>
            <a:ext cx="9127014" cy="584775"/>
          </a:xfrm>
          <a:prstGeom prst="rect">
            <a:avLst/>
          </a:prstGeom>
          <a:noFill/>
          <a:ln>
            <a:noFill/>
          </a:ln>
          <a:effectLst/>
          <a:ex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600" b="1" u="none" strike="noStrike" cap="none" normalizeH="0" dirty="0" smtClean="0">
                <a:ln>
                  <a:noFill/>
                </a:ln>
                <a:solidFill>
                  <a:srgbClr val="002060"/>
                </a:solidFill>
                <a:latin typeface="Times New Roman" pitchFamily="18" charset="0"/>
                <a:ea typeface="Calibri" pitchFamily="34" charset="0"/>
                <a:cs typeface="Times New Roman" pitchFamily="18" charset="0"/>
              </a:rPr>
              <a:t>Отдельные целевые показатели муниципальной программы Кавказского района </a:t>
            </a:r>
            <a:endParaRPr kumimoji="0" lang="ru-RU" sz="1600" b="1" u="none" strike="noStrike" cap="none" normalizeH="0" dirty="0" smtClean="0">
              <a:ln>
                <a:noFill/>
              </a:ln>
              <a:solidFill>
                <a:srgbClr val="002060"/>
              </a:solidFill>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600" b="1" u="none" strike="noStrike" cap="none" normalizeH="0" dirty="0" smtClean="0">
                <a:ln>
                  <a:noFill/>
                </a:ln>
                <a:solidFill>
                  <a:srgbClr val="002060"/>
                </a:solidFill>
                <a:latin typeface="Times New Roman" pitchFamily="18" charset="0"/>
                <a:ea typeface="Calibri" pitchFamily="34" charset="0"/>
                <a:cs typeface="Times New Roman" pitchFamily="18" charset="0"/>
              </a:rPr>
              <a:t>«Обеспечение безопасности населения» за 2019 год</a:t>
            </a:r>
            <a:endParaRPr kumimoji="0" lang="ru-RU" sz="1600" b="1" u="none" strike="noStrike" cap="none" normalizeH="0" dirty="0" smtClean="0">
              <a:ln>
                <a:noFill/>
              </a:ln>
              <a:solidFill>
                <a:srgbClr val="002060"/>
              </a:solidFill>
              <a:latin typeface="Times New Roman" pitchFamily="18" charset="0"/>
              <a:cs typeface="Times New Roman" pitchFamily="18" charset="0"/>
            </a:endParaRPr>
          </a:p>
        </p:txBody>
      </p:sp>
      <p:graphicFrame>
        <p:nvGraphicFramePr>
          <p:cNvPr id="6" name="Объект 5"/>
          <p:cNvGraphicFramePr>
            <a:graphicFrameLocks noGrp="1"/>
          </p:cNvGraphicFramePr>
          <p:nvPr>
            <p:ph idx="1"/>
            <p:extLst>
              <p:ext uri="{D42A27DB-BD31-4B8C-83A1-F6EECF244321}">
                <p14:modId xmlns:p14="http://schemas.microsoft.com/office/powerpoint/2010/main" val="3661207526"/>
              </p:ext>
            </p:extLst>
          </p:nvPr>
        </p:nvGraphicFramePr>
        <p:xfrm>
          <a:off x="200472" y="908719"/>
          <a:ext cx="9277030" cy="5502074"/>
        </p:xfrm>
        <a:graphic>
          <a:graphicData uri="http://schemas.openxmlformats.org/drawingml/2006/table">
            <a:tbl>
              <a:tblPr>
                <a:tableStyleId>{5940675A-B579-460E-94D1-54222C63F5DA}</a:tableStyleId>
              </a:tblPr>
              <a:tblGrid>
                <a:gridCol w="7693914"/>
                <a:gridCol w="603092"/>
                <a:gridCol w="980024"/>
              </a:tblGrid>
              <a:tr h="504057">
                <a:tc>
                  <a:txBody>
                    <a:bodyPr/>
                    <a:lstStyle/>
                    <a:p>
                      <a:pPr algn="ctr" fontAlgn="ctr"/>
                      <a:r>
                        <a:rPr lang="ru-RU" sz="1050" u="none" strike="noStrike" dirty="0">
                          <a:effectLst/>
                        </a:rPr>
                        <a:t>Наименование целевого показателя</a:t>
                      </a:r>
                      <a:endParaRPr lang="ru-RU" sz="1050" b="1" i="0" u="none" strike="noStrike" dirty="0">
                        <a:solidFill>
                          <a:schemeClr val="accent5">
                            <a:lumMod val="50000"/>
                          </a:schemeClr>
                        </a:solidFill>
                        <a:effectLst/>
                        <a:latin typeface="Times New Roman" pitchFamily="18" charset="0"/>
                        <a:cs typeface="Times New Roman" pitchFamily="18" charset="0"/>
                      </a:endParaRPr>
                    </a:p>
                  </a:txBody>
                  <a:tcPr marL="6916" marR="6916" marT="6384" marB="0" anchor="ctr"/>
                </a:tc>
                <a:tc>
                  <a:txBody>
                    <a:bodyPr/>
                    <a:lstStyle/>
                    <a:p>
                      <a:pPr algn="ctr" fontAlgn="ctr"/>
                      <a:r>
                        <a:rPr lang="ru-RU" sz="1050" u="none" strike="noStrike" dirty="0">
                          <a:effectLst/>
                        </a:rPr>
                        <a:t>Ед</a:t>
                      </a:r>
                      <a:r>
                        <a:rPr lang="ru-RU" sz="1050" u="none" strike="noStrike" dirty="0" smtClean="0">
                          <a:effectLst/>
                        </a:rPr>
                        <a:t>.                изм</a:t>
                      </a:r>
                      <a:r>
                        <a:rPr lang="ru-RU" sz="1050" u="none" strike="noStrike" dirty="0">
                          <a:effectLst/>
                        </a:rPr>
                        <a:t>.</a:t>
                      </a:r>
                      <a:endParaRPr lang="ru-RU" sz="1050" b="1" i="0" u="none" strike="noStrike" dirty="0">
                        <a:solidFill>
                          <a:schemeClr val="accent5">
                            <a:lumMod val="50000"/>
                          </a:schemeClr>
                        </a:solidFill>
                        <a:effectLst/>
                        <a:latin typeface="Times New Roman" pitchFamily="18" charset="0"/>
                        <a:cs typeface="Times New Roman" pitchFamily="18" charset="0"/>
                      </a:endParaRPr>
                    </a:p>
                  </a:txBody>
                  <a:tcPr marL="6916" marR="6916" marT="6384" marB="0" anchor="ctr"/>
                </a:tc>
                <a:tc>
                  <a:txBody>
                    <a:bodyPr/>
                    <a:lstStyle/>
                    <a:p>
                      <a:pPr algn="ctr" fontAlgn="ctr"/>
                      <a:r>
                        <a:rPr lang="ru-RU" sz="1050" u="none" strike="noStrike" dirty="0" smtClean="0">
                          <a:effectLst/>
                        </a:rPr>
                        <a:t>Значение  </a:t>
                      </a:r>
                      <a:r>
                        <a:rPr lang="ru-RU" sz="1050" u="none" strike="noStrike" dirty="0">
                          <a:effectLst/>
                        </a:rPr>
                        <a:t>выполненных показателей </a:t>
                      </a:r>
                      <a:endParaRPr lang="ru-RU" sz="1050" b="1" i="0" u="none" strike="noStrike" dirty="0">
                        <a:solidFill>
                          <a:schemeClr val="accent5">
                            <a:lumMod val="50000"/>
                          </a:schemeClr>
                        </a:solidFill>
                        <a:effectLst/>
                        <a:latin typeface="Times New Roman" pitchFamily="18" charset="0"/>
                        <a:cs typeface="Times New Roman" pitchFamily="18" charset="0"/>
                      </a:endParaRPr>
                    </a:p>
                  </a:txBody>
                  <a:tcPr marL="6916" marR="6916" marT="6384" marB="0" anchor="ctr"/>
                </a:tc>
              </a:tr>
              <a:tr h="183005">
                <a:tc>
                  <a:txBody>
                    <a:bodyPr/>
                    <a:lstStyle/>
                    <a:p>
                      <a:pPr algn="just" fontAlgn="ctr"/>
                      <a:r>
                        <a:rPr lang="ru-RU" sz="1150" u="none" strike="noStrike" dirty="0">
                          <a:effectLst/>
                        </a:rPr>
                        <a:t>Количество публикаций в СМИ по вопросам профилактики терроризма и экстремизма</a:t>
                      </a:r>
                      <a:endParaRPr lang="ru-RU" sz="1150" b="1" i="0" u="none" strike="noStrike" dirty="0">
                        <a:solidFill>
                          <a:schemeClr val="accent5">
                            <a:lumMod val="50000"/>
                          </a:schemeClr>
                        </a:solidFill>
                        <a:effectLst/>
                        <a:latin typeface="Times New Roman" pitchFamily="18" charset="0"/>
                        <a:cs typeface="Times New Roman" pitchFamily="18" charset="0"/>
                      </a:endParaRPr>
                    </a:p>
                  </a:txBody>
                  <a:tcPr marL="6916" marR="6916" marT="6384" marB="0" anchor="ctr"/>
                </a:tc>
                <a:tc>
                  <a:txBody>
                    <a:bodyPr/>
                    <a:lstStyle/>
                    <a:p>
                      <a:pPr algn="ctr" fontAlgn="ctr"/>
                      <a:r>
                        <a:rPr lang="ru-RU" sz="1150" u="none" strike="noStrike">
                          <a:effectLst/>
                        </a:rPr>
                        <a:t>ед.</a:t>
                      </a:r>
                      <a:endParaRPr lang="ru-RU" sz="1150" b="1" i="0" u="none" strike="noStrike">
                        <a:solidFill>
                          <a:schemeClr val="accent5">
                            <a:lumMod val="50000"/>
                          </a:schemeClr>
                        </a:solidFill>
                        <a:effectLst/>
                        <a:latin typeface="Times New Roman" pitchFamily="18" charset="0"/>
                        <a:cs typeface="Times New Roman" pitchFamily="18" charset="0"/>
                      </a:endParaRPr>
                    </a:p>
                  </a:txBody>
                  <a:tcPr marL="6916" marR="6916" marT="6384" marB="0" anchor="ctr"/>
                </a:tc>
                <a:tc>
                  <a:txBody>
                    <a:bodyPr/>
                    <a:lstStyle/>
                    <a:p>
                      <a:pPr algn="ctr" fontAlgn="ctr"/>
                      <a:r>
                        <a:rPr lang="ru-RU" sz="1150" u="none" strike="noStrike" dirty="0" smtClean="0">
                          <a:effectLst/>
                        </a:rPr>
                        <a:t>16</a:t>
                      </a:r>
                      <a:endParaRPr lang="ru-RU" sz="1150" b="0" i="0" u="none" strike="noStrike" dirty="0">
                        <a:solidFill>
                          <a:schemeClr val="tx1"/>
                        </a:solidFill>
                        <a:effectLst/>
                        <a:latin typeface="Times New Roman" pitchFamily="18" charset="0"/>
                        <a:cs typeface="Times New Roman" pitchFamily="18" charset="0"/>
                      </a:endParaRPr>
                    </a:p>
                  </a:txBody>
                  <a:tcPr marL="6916" marR="6916" marT="6384" marB="0" anchor="ctr"/>
                </a:tc>
              </a:tr>
              <a:tr h="330046">
                <a:tc>
                  <a:txBody>
                    <a:bodyPr/>
                    <a:lstStyle/>
                    <a:p>
                      <a:pPr algn="just" fontAlgn="ctr"/>
                      <a:r>
                        <a:rPr lang="ru-RU" sz="1150" u="none" strike="noStrike" dirty="0">
                          <a:effectLst/>
                        </a:rPr>
                        <a:t>Доля  образовательных учреждений, обеспечивших ремонт и устройство ограждения территорий, автоматических ворот,  КПП, установку шлагбаумов</a:t>
                      </a:r>
                      <a:endParaRPr lang="ru-RU" sz="1150" b="1" i="0" u="none" strike="noStrike" dirty="0">
                        <a:solidFill>
                          <a:schemeClr val="accent5">
                            <a:lumMod val="50000"/>
                          </a:schemeClr>
                        </a:solidFill>
                        <a:effectLst/>
                        <a:latin typeface="Times New Roman" pitchFamily="18" charset="0"/>
                        <a:cs typeface="Times New Roman" pitchFamily="18" charset="0"/>
                      </a:endParaRPr>
                    </a:p>
                  </a:txBody>
                  <a:tcPr marL="6916" marR="6916" marT="6384" marB="0" anchor="ctr"/>
                </a:tc>
                <a:tc>
                  <a:txBody>
                    <a:bodyPr/>
                    <a:lstStyle/>
                    <a:p>
                      <a:pPr algn="ctr" fontAlgn="ctr"/>
                      <a:r>
                        <a:rPr lang="ru-RU" sz="1150" u="none" strike="noStrike" dirty="0">
                          <a:effectLst/>
                        </a:rPr>
                        <a:t> </a:t>
                      </a:r>
                      <a:r>
                        <a:rPr lang="ru-RU" sz="1150" u="none" strike="noStrike" dirty="0" smtClean="0">
                          <a:effectLst/>
                        </a:rPr>
                        <a:t>%</a:t>
                      </a:r>
                      <a:endParaRPr lang="ru-RU" sz="1150" b="1" i="0" u="none" strike="noStrike" dirty="0">
                        <a:solidFill>
                          <a:schemeClr val="accent5">
                            <a:lumMod val="50000"/>
                          </a:schemeClr>
                        </a:solidFill>
                        <a:effectLst/>
                        <a:latin typeface="Times New Roman" pitchFamily="18" charset="0"/>
                        <a:cs typeface="Times New Roman" pitchFamily="18" charset="0"/>
                      </a:endParaRPr>
                    </a:p>
                  </a:txBody>
                  <a:tcPr marL="6916" marR="6916" marT="6384" marB="0" anchor="ctr"/>
                </a:tc>
                <a:tc>
                  <a:txBody>
                    <a:bodyPr/>
                    <a:lstStyle/>
                    <a:p>
                      <a:pPr algn="ctr" fontAlgn="ctr"/>
                      <a:r>
                        <a:rPr lang="ru-RU" sz="1150" u="none" strike="noStrike" dirty="0" smtClean="0">
                          <a:effectLst/>
                        </a:rPr>
                        <a:t>98</a:t>
                      </a:r>
                      <a:endParaRPr lang="ru-RU" sz="1150" b="0" i="0" u="none" strike="noStrike" dirty="0">
                        <a:solidFill>
                          <a:schemeClr val="tx1"/>
                        </a:solidFill>
                        <a:effectLst/>
                        <a:latin typeface="Times New Roman" pitchFamily="18" charset="0"/>
                        <a:cs typeface="Times New Roman" pitchFamily="18" charset="0"/>
                      </a:endParaRPr>
                    </a:p>
                  </a:txBody>
                  <a:tcPr marL="6916" marR="6916" marT="6384" marB="0" anchor="ctr"/>
                </a:tc>
              </a:tr>
              <a:tr h="491985">
                <a:tc>
                  <a:txBody>
                    <a:bodyPr/>
                    <a:lstStyle/>
                    <a:p>
                      <a:pPr algn="just" fontAlgn="ctr">
                        <a:tabLst>
                          <a:tab pos="6997700" algn="l"/>
                        </a:tabLst>
                      </a:pPr>
                      <a:r>
                        <a:rPr lang="ru-RU" sz="1150" u="none" strike="noStrike" dirty="0">
                          <a:effectLst/>
                        </a:rPr>
                        <a:t>Количество образовательных учреждений, учреждений  культуры  и дополнительного образования, обеспечивших организацию контроля доступа на территорию учреждения путем заключения договоров охраны образовательных учреждений со специализированными охранными предприятиями</a:t>
                      </a:r>
                      <a:endParaRPr lang="ru-RU" sz="1150" b="1" i="0" u="none" strike="noStrike" dirty="0">
                        <a:solidFill>
                          <a:schemeClr val="accent5">
                            <a:lumMod val="50000"/>
                          </a:schemeClr>
                        </a:solidFill>
                        <a:effectLst/>
                        <a:latin typeface="Times New Roman" pitchFamily="18" charset="0"/>
                        <a:cs typeface="Times New Roman" pitchFamily="18" charset="0"/>
                      </a:endParaRPr>
                    </a:p>
                  </a:txBody>
                  <a:tcPr marL="6916" marR="6916" marT="6384" marB="0" anchor="ctr"/>
                </a:tc>
                <a:tc>
                  <a:txBody>
                    <a:bodyPr/>
                    <a:lstStyle/>
                    <a:p>
                      <a:pPr algn="ctr" fontAlgn="ctr"/>
                      <a:r>
                        <a:rPr lang="ru-RU" sz="1150" u="none" strike="noStrike" dirty="0">
                          <a:effectLst/>
                        </a:rPr>
                        <a:t> </a:t>
                      </a:r>
                      <a:r>
                        <a:rPr lang="ru-RU" sz="1150" u="none" strike="noStrike" dirty="0" smtClean="0">
                          <a:effectLst/>
                        </a:rPr>
                        <a:t>ед</a:t>
                      </a:r>
                      <a:r>
                        <a:rPr lang="ru-RU" sz="1150" u="none" strike="noStrike" dirty="0">
                          <a:effectLst/>
                        </a:rPr>
                        <a:t>.</a:t>
                      </a:r>
                      <a:endParaRPr lang="ru-RU" sz="1150" b="1" i="0" u="none" strike="noStrike" dirty="0">
                        <a:solidFill>
                          <a:schemeClr val="accent5">
                            <a:lumMod val="50000"/>
                          </a:schemeClr>
                        </a:solidFill>
                        <a:effectLst/>
                        <a:latin typeface="Times New Roman" pitchFamily="18" charset="0"/>
                        <a:cs typeface="Times New Roman" pitchFamily="18" charset="0"/>
                      </a:endParaRPr>
                    </a:p>
                  </a:txBody>
                  <a:tcPr marL="6916" marR="6916" marT="6384" marB="0" anchor="ctr"/>
                </a:tc>
                <a:tc>
                  <a:txBody>
                    <a:bodyPr/>
                    <a:lstStyle/>
                    <a:p>
                      <a:pPr algn="ctr" fontAlgn="ctr"/>
                      <a:r>
                        <a:rPr lang="ru-RU" sz="1150" u="none" strike="noStrike" dirty="0" smtClean="0">
                          <a:effectLst/>
                        </a:rPr>
                        <a:t>66</a:t>
                      </a:r>
                      <a:endParaRPr lang="ru-RU" sz="1150" b="0" i="0" u="none" strike="noStrike" dirty="0">
                        <a:solidFill>
                          <a:schemeClr val="tx1"/>
                        </a:solidFill>
                        <a:effectLst/>
                        <a:latin typeface="Times New Roman" pitchFamily="18" charset="0"/>
                        <a:cs typeface="Times New Roman" pitchFamily="18" charset="0"/>
                      </a:endParaRPr>
                    </a:p>
                  </a:txBody>
                  <a:tcPr marL="6916" marR="6916" marT="6384" marB="0" anchor="ctr"/>
                </a:tc>
              </a:tr>
              <a:tr h="227307">
                <a:tc>
                  <a:txBody>
                    <a:bodyPr/>
                    <a:lstStyle/>
                    <a:p>
                      <a:pPr algn="just" fontAlgn="ctr"/>
                      <a:r>
                        <a:rPr lang="ru-RU" sz="1150" u="none" strike="noStrike" dirty="0">
                          <a:effectLst/>
                        </a:rPr>
                        <a:t>Число казаков дружинников казачьей дружины Кавказского РКО, привлеченных к участию в  охране общественного порядка </a:t>
                      </a:r>
                      <a:endParaRPr lang="ru-RU" sz="1150" b="1" i="0" u="none" strike="noStrike" dirty="0">
                        <a:solidFill>
                          <a:schemeClr val="accent5">
                            <a:lumMod val="50000"/>
                          </a:schemeClr>
                        </a:solidFill>
                        <a:effectLst/>
                        <a:latin typeface="Times New Roman" pitchFamily="18" charset="0"/>
                        <a:cs typeface="Times New Roman" pitchFamily="18" charset="0"/>
                      </a:endParaRPr>
                    </a:p>
                  </a:txBody>
                  <a:tcPr marL="6916" marR="6916" marT="6384" marB="0" anchor="ctr"/>
                </a:tc>
                <a:tc>
                  <a:txBody>
                    <a:bodyPr/>
                    <a:lstStyle/>
                    <a:p>
                      <a:pPr algn="ctr" fontAlgn="ctr"/>
                      <a:r>
                        <a:rPr lang="ru-RU" sz="1150" u="none" strike="noStrike" dirty="0">
                          <a:effectLst/>
                        </a:rPr>
                        <a:t>чел.</a:t>
                      </a:r>
                      <a:endParaRPr lang="ru-RU" sz="1150" b="1" i="0" u="none" strike="noStrike" dirty="0">
                        <a:solidFill>
                          <a:schemeClr val="accent5">
                            <a:lumMod val="50000"/>
                          </a:schemeClr>
                        </a:solidFill>
                        <a:effectLst/>
                        <a:latin typeface="Times New Roman" pitchFamily="18" charset="0"/>
                        <a:cs typeface="Times New Roman" pitchFamily="18" charset="0"/>
                      </a:endParaRPr>
                    </a:p>
                  </a:txBody>
                  <a:tcPr marL="6916" marR="6916" marT="6384" marB="0" anchor="ctr"/>
                </a:tc>
                <a:tc>
                  <a:txBody>
                    <a:bodyPr/>
                    <a:lstStyle/>
                    <a:p>
                      <a:pPr algn="ctr" fontAlgn="ctr"/>
                      <a:r>
                        <a:rPr lang="ru-RU" sz="1150" u="none" strike="noStrike" dirty="0" smtClean="0">
                          <a:effectLst/>
                        </a:rPr>
                        <a:t>23</a:t>
                      </a:r>
                      <a:endParaRPr lang="ru-RU" sz="1150" b="0" i="0" u="none" strike="noStrike" dirty="0">
                        <a:solidFill>
                          <a:schemeClr val="tx1"/>
                        </a:solidFill>
                        <a:effectLst/>
                        <a:latin typeface="Times New Roman" pitchFamily="18" charset="0"/>
                        <a:cs typeface="Times New Roman" pitchFamily="18" charset="0"/>
                      </a:endParaRPr>
                    </a:p>
                  </a:txBody>
                  <a:tcPr marL="6916" marR="6916" marT="6384" marB="0" anchor="ctr"/>
                </a:tc>
              </a:tr>
              <a:tr h="168106">
                <a:tc>
                  <a:txBody>
                    <a:bodyPr/>
                    <a:lstStyle/>
                    <a:p>
                      <a:pPr algn="just" fontAlgn="ctr"/>
                      <a:r>
                        <a:rPr lang="ru-RU" sz="1150" u="none" strike="noStrike" dirty="0">
                          <a:effectLst/>
                        </a:rPr>
                        <a:t>Количество административных правонарушений, выявленных членами казачьей дружины Кавказского РКО</a:t>
                      </a:r>
                      <a:endParaRPr lang="ru-RU" sz="1150" b="1" i="0" u="none" strike="noStrike" dirty="0">
                        <a:solidFill>
                          <a:schemeClr val="accent5">
                            <a:lumMod val="50000"/>
                          </a:schemeClr>
                        </a:solidFill>
                        <a:effectLst/>
                        <a:latin typeface="Times New Roman" pitchFamily="18" charset="0"/>
                        <a:cs typeface="Times New Roman" pitchFamily="18" charset="0"/>
                      </a:endParaRPr>
                    </a:p>
                  </a:txBody>
                  <a:tcPr marL="6916" marR="6916" marT="6384" marB="0" anchor="ctr"/>
                </a:tc>
                <a:tc>
                  <a:txBody>
                    <a:bodyPr/>
                    <a:lstStyle/>
                    <a:p>
                      <a:pPr algn="ctr" fontAlgn="ctr"/>
                      <a:r>
                        <a:rPr lang="ru-RU" sz="1150" u="none" strike="noStrike" dirty="0">
                          <a:effectLst/>
                        </a:rPr>
                        <a:t>ед.</a:t>
                      </a:r>
                      <a:endParaRPr lang="ru-RU" sz="1150" b="1" i="0" u="none" strike="noStrike" dirty="0">
                        <a:solidFill>
                          <a:schemeClr val="accent5">
                            <a:lumMod val="50000"/>
                          </a:schemeClr>
                        </a:solidFill>
                        <a:effectLst/>
                        <a:latin typeface="Times New Roman" pitchFamily="18" charset="0"/>
                        <a:cs typeface="Times New Roman" pitchFamily="18" charset="0"/>
                      </a:endParaRPr>
                    </a:p>
                  </a:txBody>
                  <a:tcPr marL="6916" marR="6916" marT="6384" marB="0" anchor="ctr"/>
                </a:tc>
                <a:tc>
                  <a:txBody>
                    <a:bodyPr/>
                    <a:lstStyle/>
                    <a:p>
                      <a:pPr algn="ctr" fontAlgn="ctr"/>
                      <a:r>
                        <a:rPr lang="ru-RU" sz="1150" u="none" strike="noStrike" dirty="0" smtClean="0">
                          <a:effectLst/>
                        </a:rPr>
                        <a:t>1150</a:t>
                      </a:r>
                      <a:endParaRPr lang="ru-RU" sz="1150" b="0" i="0" u="none" strike="noStrike" dirty="0">
                        <a:solidFill>
                          <a:schemeClr val="tx1"/>
                        </a:solidFill>
                        <a:effectLst/>
                        <a:latin typeface="Times New Roman" pitchFamily="18" charset="0"/>
                        <a:cs typeface="Times New Roman" pitchFamily="18" charset="0"/>
                      </a:endParaRPr>
                    </a:p>
                  </a:txBody>
                  <a:tcPr marL="6916" marR="6916" marT="6384" marB="0" anchor="ctr"/>
                </a:tc>
              </a:tr>
              <a:tr h="168106">
                <a:tc>
                  <a:txBody>
                    <a:bodyPr/>
                    <a:lstStyle/>
                    <a:p>
                      <a:pPr algn="just" fontAlgn="ctr"/>
                      <a:r>
                        <a:rPr lang="ru-RU" sz="1150" u="none" strike="noStrike" dirty="0">
                          <a:effectLst/>
                        </a:rPr>
                        <a:t>Количество учащихся образовательных учреждений  занимающиеся в группах и классах казачьей направленности</a:t>
                      </a:r>
                      <a:endParaRPr lang="ru-RU" sz="1150" b="1" i="0" u="none" strike="noStrike" dirty="0">
                        <a:solidFill>
                          <a:schemeClr val="accent5">
                            <a:lumMod val="50000"/>
                          </a:schemeClr>
                        </a:solidFill>
                        <a:effectLst/>
                        <a:latin typeface="Times New Roman" pitchFamily="18" charset="0"/>
                        <a:cs typeface="Times New Roman" pitchFamily="18" charset="0"/>
                      </a:endParaRPr>
                    </a:p>
                  </a:txBody>
                  <a:tcPr marL="6916" marR="6916" marT="6384" marB="0" anchor="ctr"/>
                </a:tc>
                <a:tc>
                  <a:txBody>
                    <a:bodyPr/>
                    <a:lstStyle/>
                    <a:p>
                      <a:pPr algn="ctr" fontAlgn="ctr"/>
                      <a:r>
                        <a:rPr lang="ru-RU" sz="1150" u="none" strike="noStrike" dirty="0">
                          <a:effectLst/>
                        </a:rPr>
                        <a:t>ед.</a:t>
                      </a:r>
                      <a:endParaRPr lang="ru-RU" sz="1150" b="1" i="0" u="none" strike="noStrike" dirty="0">
                        <a:solidFill>
                          <a:schemeClr val="accent5">
                            <a:lumMod val="50000"/>
                          </a:schemeClr>
                        </a:solidFill>
                        <a:effectLst/>
                        <a:latin typeface="Times New Roman" pitchFamily="18" charset="0"/>
                        <a:cs typeface="Times New Roman" pitchFamily="18" charset="0"/>
                      </a:endParaRPr>
                    </a:p>
                  </a:txBody>
                  <a:tcPr marL="6916" marR="6916" marT="6384" marB="0" anchor="ctr"/>
                </a:tc>
                <a:tc>
                  <a:txBody>
                    <a:bodyPr/>
                    <a:lstStyle/>
                    <a:p>
                      <a:pPr algn="ctr" fontAlgn="ctr"/>
                      <a:r>
                        <a:rPr lang="ru-RU" sz="1150" u="none" strike="noStrike" dirty="0" smtClean="0">
                          <a:effectLst/>
                        </a:rPr>
                        <a:t>1140</a:t>
                      </a:r>
                      <a:endParaRPr lang="ru-RU" sz="1150" b="0" i="0" u="none" strike="noStrike" dirty="0">
                        <a:solidFill>
                          <a:schemeClr val="tx1"/>
                        </a:solidFill>
                        <a:effectLst/>
                        <a:latin typeface="Times New Roman" pitchFamily="18" charset="0"/>
                        <a:cs typeface="Times New Roman" pitchFamily="18" charset="0"/>
                      </a:endParaRPr>
                    </a:p>
                  </a:txBody>
                  <a:tcPr marL="6916" marR="6916" marT="6384" marB="0" anchor="ctr"/>
                </a:tc>
              </a:tr>
              <a:tr h="320036">
                <a:tc>
                  <a:txBody>
                    <a:bodyPr/>
                    <a:lstStyle/>
                    <a:p>
                      <a:pPr algn="l" fontAlgn="ctr"/>
                      <a:r>
                        <a:rPr lang="ru-RU" sz="1150" u="none" strike="noStrike" dirty="0" smtClean="0">
                          <a:effectLst/>
                        </a:rPr>
                        <a:t>Количество сотрудников, обученных по программе пожарно-технического минимума и прошедших противопожарные инструктажи о мерах пожарной безопасности </a:t>
                      </a:r>
                      <a:endParaRPr lang="ru-RU" sz="1150" b="0" i="0" u="none" strike="noStrike" dirty="0">
                        <a:solidFill>
                          <a:schemeClr val="tx1"/>
                        </a:solidFill>
                        <a:effectLst/>
                        <a:latin typeface="Times New Roman" pitchFamily="18" charset="0"/>
                        <a:cs typeface="Times New Roman" pitchFamily="18" charset="0"/>
                      </a:endParaRPr>
                    </a:p>
                  </a:txBody>
                  <a:tcPr marL="6916" marR="6916" marT="6384" marB="0" anchor="ctr"/>
                </a:tc>
                <a:tc>
                  <a:txBody>
                    <a:bodyPr/>
                    <a:lstStyle/>
                    <a:p>
                      <a:pPr algn="ctr" fontAlgn="ctr"/>
                      <a:r>
                        <a:rPr lang="ru-RU" sz="1150" u="none" strike="noStrike" dirty="0" smtClean="0">
                          <a:effectLst/>
                        </a:rPr>
                        <a:t>чел.</a:t>
                      </a:r>
                      <a:endParaRPr lang="ru-RU" sz="1150" b="0" i="0" u="none" strike="noStrike" dirty="0">
                        <a:solidFill>
                          <a:schemeClr val="tx1"/>
                        </a:solidFill>
                        <a:effectLst/>
                        <a:latin typeface="Times New Roman" pitchFamily="18" charset="0"/>
                        <a:cs typeface="Times New Roman" pitchFamily="18" charset="0"/>
                      </a:endParaRPr>
                    </a:p>
                  </a:txBody>
                  <a:tcPr marL="6916" marR="6916" marT="6384" marB="0" anchor="ctr"/>
                </a:tc>
                <a:tc>
                  <a:txBody>
                    <a:bodyPr/>
                    <a:lstStyle/>
                    <a:p>
                      <a:pPr algn="ctr" fontAlgn="ctr"/>
                      <a:r>
                        <a:rPr lang="ru-RU" sz="1150" u="none" strike="noStrike" dirty="0" smtClean="0">
                          <a:effectLst/>
                        </a:rPr>
                        <a:t>61</a:t>
                      </a:r>
                      <a:endParaRPr lang="ru-RU" sz="1150" b="0" i="0" u="none" strike="noStrike" dirty="0">
                        <a:solidFill>
                          <a:schemeClr val="tx1"/>
                        </a:solidFill>
                        <a:effectLst/>
                        <a:latin typeface="Times New Roman" pitchFamily="18" charset="0"/>
                        <a:cs typeface="Times New Roman" pitchFamily="18" charset="0"/>
                      </a:endParaRPr>
                    </a:p>
                  </a:txBody>
                  <a:tcPr marL="6916" marR="6916" marT="6384" marB="0" anchor="ctr"/>
                </a:tc>
              </a:tr>
              <a:tr h="330046">
                <a:tc>
                  <a:txBody>
                    <a:bodyPr/>
                    <a:lstStyle/>
                    <a:p>
                      <a:pPr algn="just" fontAlgn="ctr"/>
                      <a:r>
                        <a:rPr lang="ru-RU" sz="1150" kern="1200" dirty="0" smtClean="0"/>
                        <a:t>Количество учреждений, обеспечивших в текущем периоде проведение  лабораторных испытаний электротехнического оборудования (контуров заземления)</a:t>
                      </a:r>
                      <a:endParaRPr lang="ru-RU" sz="1150" b="0" i="0" u="none" strike="noStrike" dirty="0">
                        <a:solidFill>
                          <a:schemeClr val="tx1"/>
                        </a:solidFill>
                        <a:effectLst/>
                        <a:latin typeface="Times New Roman" pitchFamily="18" charset="0"/>
                        <a:cs typeface="Times New Roman" pitchFamily="18" charset="0"/>
                      </a:endParaRPr>
                    </a:p>
                  </a:txBody>
                  <a:tcPr marL="6916" marR="6916" marT="6384" marB="0" anchor="ctr"/>
                </a:tc>
                <a:tc>
                  <a:txBody>
                    <a:bodyPr/>
                    <a:lstStyle/>
                    <a:p>
                      <a:pPr algn="ctr" fontAlgn="ctr"/>
                      <a:r>
                        <a:rPr lang="ru-RU" sz="1150" u="none" strike="noStrike" dirty="0" smtClean="0">
                          <a:effectLst/>
                        </a:rPr>
                        <a:t>шт.</a:t>
                      </a:r>
                      <a:endParaRPr lang="ru-RU" sz="1150" b="0" i="0" u="none" strike="noStrike" dirty="0">
                        <a:solidFill>
                          <a:schemeClr val="tx1"/>
                        </a:solidFill>
                        <a:effectLst/>
                        <a:latin typeface="Times New Roman" pitchFamily="18" charset="0"/>
                        <a:cs typeface="Times New Roman" pitchFamily="18" charset="0"/>
                      </a:endParaRPr>
                    </a:p>
                  </a:txBody>
                  <a:tcPr marL="6916" marR="6916" marT="6384" marB="0" anchor="ctr"/>
                </a:tc>
                <a:tc>
                  <a:txBody>
                    <a:bodyPr/>
                    <a:lstStyle/>
                    <a:p>
                      <a:pPr algn="ctr" fontAlgn="ctr"/>
                      <a:r>
                        <a:rPr lang="ru-RU" sz="1150" u="none" strike="noStrike" dirty="0" smtClean="0">
                          <a:effectLst/>
                        </a:rPr>
                        <a:t>66</a:t>
                      </a:r>
                      <a:endParaRPr lang="ru-RU" sz="1150" b="0" i="0" u="none" strike="noStrike" dirty="0">
                        <a:solidFill>
                          <a:schemeClr val="tx1"/>
                        </a:solidFill>
                        <a:effectLst/>
                        <a:latin typeface="Times New Roman" pitchFamily="18" charset="0"/>
                        <a:cs typeface="Times New Roman" pitchFamily="18" charset="0"/>
                      </a:endParaRPr>
                    </a:p>
                  </a:txBody>
                  <a:tcPr marL="6916" marR="6916" marT="6384" marB="0" anchor="ctr"/>
                </a:tc>
              </a:tr>
              <a:tr h="491985">
                <a:tc>
                  <a:txBody>
                    <a:bodyPr/>
                    <a:lstStyle/>
                    <a:p>
                      <a:pPr algn="just" fontAlgn="ctr"/>
                      <a:r>
                        <a:rPr lang="ru-RU" sz="1150" u="none" strike="noStrike" dirty="0">
                          <a:effectLst/>
                        </a:rPr>
                        <a:t>Количество учреждений, обеспечивших в текущем периоде заключение договоров по техническому обслуживанию пожарной сигнализации, системы ПАК «Стрелец-мониторинг», кнопки тревожной сигнализации (тревожной кнопки), системы видеонаблюдения</a:t>
                      </a:r>
                      <a:endParaRPr lang="ru-RU" sz="1150" b="0" i="0" u="none" strike="noStrike" dirty="0">
                        <a:solidFill>
                          <a:schemeClr val="tx1"/>
                        </a:solidFill>
                        <a:effectLst/>
                        <a:latin typeface="Times New Roman" pitchFamily="18" charset="0"/>
                        <a:cs typeface="Times New Roman" pitchFamily="18" charset="0"/>
                      </a:endParaRPr>
                    </a:p>
                  </a:txBody>
                  <a:tcPr marL="6916" marR="6916" marT="6384" marB="0" anchor="ctr"/>
                </a:tc>
                <a:tc>
                  <a:txBody>
                    <a:bodyPr/>
                    <a:lstStyle/>
                    <a:p>
                      <a:pPr algn="ctr" fontAlgn="ctr"/>
                      <a:r>
                        <a:rPr lang="ru-RU" sz="1150" u="none" strike="noStrike" dirty="0">
                          <a:effectLst/>
                        </a:rPr>
                        <a:t>ед.</a:t>
                      </a:r>
                      <a:endParaRPr lang="ru-RU" sz="1150" b="0" i="0" u="none" strike="noStrike" dirty="0">
                        <a:solidFill>
                          <a:schemeClr val="tx1"/>
                        </a:solidFill>
                        <a:effectLst/>
                        <a:latin typeface="Times New Roman" pitchFamily="18" charset="0"/>
                        <a:cs typeface="Times New Roman" pitchFamily="18" charset="0"/>
                      </a:endParaRPr>
                    </a:p>
                  </a:txBody>
                  <a:tcPr marL="6916" marR="6916" marT="6384" marB="0" anchor="ctr"/>
                </a:tc>
                <a:tc>
                  <a:txBody>
                    <a:bodyPr/>
                    <a:lstStyle/>
                    <a:p>
                      <a:pPr algn="ctr" fontAlgn="ctr"/>
                      <a:r>
                        <a:rPr lang="ru-RU" sz="1150" u="none" strike="noStrike" dirty="0" smtClean="0">
                          <a:effectLst/>
                        </a:rPr>
                        <a:t>76</a:t>
                      </a:r>
                      <a:endParaRPr lang="ru-RU" sz="1150" b="0" i="0" u="none" strike="noStrike" dirty="0">
                        <a:solidFill>
                          <a:schemeClr val="tx1"/>
                        </a:solidFill>
                        <a:effectLst/>
                        <a:latin typeface="Times New Roman" pitchFamily="18" charset="0"/>
                        <a:cs typeface="Times New Roman" pitchFamily="18" charset="0"/>
                      </a:endParaRPr>
                    </a:p>
                  </a:txBody>
                  <a:tcPr marL="6916" marR="6916" marT="6384" marB="0" anchor="ctr"/>
                </a:tc>
              </a:tr>
              <a:tr h="356248">
                <a:tc>
                  <a:txBody>
                    <a:bodyPr/>
                    <a:lstStyle/>
                    <a:p>
                      <a:pPr algn="l" fontAlgn="ctr"/>
                      <a:r>
                        <a:rPr lang="ru-RU" sz="1150" u="none" strike="noStrike" dirty="0">
                          <a:effectLst/>
                        </a:rPr>
                        <a:t>Количество учреждений, обеспечивших в текущем периоде оснащение  первичными средствами пожаротушения (огнетушители, пожарные щиты…), наглядной агитацией, оплата  изготовления планов эвакуации, освидетельствование, перезарядка огнетушителей</a:t>
                      </a:r>
                      <a:endParaRPr lang="ru-RU" sz="1150" b="0" i="0" u="none" strike="noStrike" dirty="0">
                        <a:solidFill>
                          <a:schemeClr val="tx1"/>
                        </a:solidFill>
                        <a:effectLst/>
                        <a:latin typeface="Times New Roman" pitchFamily="18" charset="0"/>
                        <a:cs typeface="Times New Roman" pitchFamily="18" charset="0"/>
                      </a:endParaRPr>
                    </a:p>
                  </a:txBody>
                  <a:tcPr marL="6916" marR="6916" marT="6384" marB="0" anchor="ctr"/>
                </a:tc>
                <a:tc>
                  <a:txBody>
                    <a:bodyPr/>
                    <a:lstStyle/>
                    <a:p>
                      <a:pPr algn="ctr" fontAlgn="ctr"/>
                      <a:r>
                        <a:rPr lang="ru-RU" sz="1150" u="none" strike="noStrike" dirty="0">
                          <a:effectLst/>
                        </a:rPr>
                        <a:t>шт.</a:t>
                      </a:r>
                      <a:endParaRPr lang="ru-RU" sz="1150" b="0" i="0" u="none" strike="noStrike" dirty="0">
                        <a:solidFill>
                          <a:schemeClr val="tx1"/>
                        </a:solidFill>
                        <a:effectLst/>
                        <a:latin typeface="Times New Roman" pitchFamily="18" charset="0"/>
                        <a:cs typeface="Times New Roman" pitchFamily="18" charset="0"/>
                      </a:endParaRPr>
                    </a:p>
                  </a:txBody>
                  <a:tcPr marL="6916" marR="6916" marT="6384" marB="0" anchor="ctr"/>
                </a:tc>
                <a:tc>
                  <a:txBody>
                    <a:bodyPr/>
                    <a:lstStyle/>
                    <a:p>
                      <a:pPr algn="ctr" fontAlgn="ctr"/>
                      <a:r>
                        <a:rPr lang="ru-RU" sz="1150" u="none" strike="noStrike" dirty="0" smtClean="0">
                          <a:effectLst/>
                        </a:rPr>
                        <a:t>69</a:t>
                      </a:r>
                      <a:endParaRPr lang="ru-RU" sz="1150" b="0" i="0" u="none" strike="noStrike" dirty="0">
                        <a:solidFill>
                          <a:schemeClr val="tx1"/>
                        </a:solidFill>
                        <a:effectLst/>
                        <a:latin typeface="Times New Roman" pitchFamily="18" charset="0"/>
                        <a:cs typeface="Times New Roman" pitchFamily="18" charset="0"/>
                      </a:endParaRPr>
                    </a:p>
                  </a:txBody>
                  <a:tcPr marL="6916" marR="6916" marT="6384" marB="0" anchor="ctr"/>
                </a:tc>
              </a:tr>
              <a:tr h="491985">
                <a:tc>
                  <a:txBody>
                    <a:bodyPr/>
                    <a:lstStyle/>
                    <a:p>
                      <a:pPr algn="just" fontAlgn="ctr"/>
                      <a:r>
                        <a:rPr lang="ru-RU" sz="1150" kern="1200" dirty="0" smtClean="0"/>
                        <a:t>Количество размещенных в средствах массовой информации, в том числе в сети  Интернет, информационных сообщений (публикаций,  видеороликов, телепередач), а также продукции  социальной рекламы о традициях, культуре, истории, обычаях  национальностей и религий, представители которых  проживают  на  территории Кавказского района; </a:t>
                      </a:r>
                      <a:endParaRPr lang="ru-RU" sz="1150" b="0" i="0" u="none" strike="noStrike" dirty="0">
                        <a:solidFill>
                          <a:schemeClr val="tx1"/>
                        </a:solidFill>
                        <a:effectLst/>
                        <a:latin typeface="Times New Roman" pitchFamily="18" charset="0"/>
                        <a:cs typeface="Times New Roman" pitchFamily="18" charset="0"/>
                      </a:endParaRPr>
                    </a:p>
                  </a:txBody>
                  <a:tcPr marL="6916" marR="6916" marT="6384"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1150" u="none" strike="noStrike" dirty="0" smtClean="0">
                          <a:effectLst/>
                        </a:rPr>
                        <a:t>шт.</a:t>
                      </a:r>
                    </a:p>
                  </a:txBody>
                  <a:tcPr marL="6916" marR="6916" marT="6384" marB="0" anchor="ctr"/>
                </a:tc>
                <a:tc>
                  <a:txBody>
                    <a:bodyPr/>
                    <a:lstStyle/>
                    <a:p>
                      <a:pPr algn="ctr" fontAlgn="ctr"/>
                      <a:r>
                        <a:rPr lang="ru-RU" sz="1150" u="none" strike="noStrike" dirty="0" smtClean="0">
                          <a:effectLst/>
                        </a:rPr>
                        <a:t>140</a:t>
                      </a:r>
                      <a:endParaRPr lang="ru-RU" sz="1150" b="0" i="0" u="none" strike="noStrike" dirty="0">
                        <a:solidFill>
                          <a:schemeClr val="tx1"/>
                        </a:solidFill>
                        <a:effectLst/>
                        <a:latin typeface="Times New Roman" pitchFamily="18" charset="0"/>
                        <a:cs typeface="Times New Roman" pitchFamily="18" charset="0"/>
                      </a:endParaRPr>
                    </a:p>
                  </a:txBody>
                  <a:tcPr marL="6916" marR="6916" marT="6384" marB="0" anchor="ctr"/>
                </a:tc>
              </a:tr>
              <a:tr h="330046">
                <a:tc>
                  <a:txBody>
                    <a:bodyPr/>
                    <a:lstStyle/>
                    <a:p>
                      <a:pPr algn="just" fontAlgn="ctr"/>
                      <a:r>
                        <a:rPr lang="ru-RU" sz="1150" u="none" strike="noStrike" dirty="0">
                          <a:effectLst/>
                        </a:rPr>
                        <a:t>Доля жителей муниципального образования Кавказский район положительно оценивающих состояние межнациональных отношений в общей численности населения</a:t>
                      </a:r>
                      <a:endParaRPr lang="ru-RU" sz="1150" b="0" i="0" u="none" strike="noStrike" dirty="0">
                        <a:solidFill>
                          <a:schemeClr val="tx1"/>
                        </a:solidFill>
                        <a:effectLst/>
                        <a:latin typeface="Times New Roman" pitchFamily="18" charset="0"/>
                        <a:cs typeface="Times New Roman" pitchFamily="18" charset="0"/>
                      </a:endParaRPr>
                    </a:p>
                  </a:txBody>
                  <a:tcPr marL="6916" marR="6916" marT="6384" marB="0" anchor="ctr"/>
                </a:tc>
                <a:tc>
                  <a:txBody>
                    <a:bodyPr/>
                    <a:lstStyle/>
                    <a:p>
                      <a:pPr algn="ctr" fontAlgn="ctr"/>
                      <a:r>
                        <a:rPr lang="ru-RU" sz="1150" u="none" strike="noStrike" dirty="0">
                          <a:effectLst/>
                        </a:rPr>
                        <a:t>%</a:t>
                      </a:r>
                      <a:endParaRPr lang="ru-RU" sz="1150" b="0" i="0" u="none" strike="noStrike" dirty="0">
                        <a:solidFill>
                          <a:schemeClr val="tx1"/>
                        </a:solidFill>
                        <a:effectLst/>
                        <a:latin typeface="Times New Roman" pitchFamily="18" charset="0"/>
                        <a:cs typeface="Times New Roman" pitchFamily="18" charset="0"/>
                      </a:endParaRPr>
                    </a:p>
                  </a:txBody>
                  <a:tcPr marL="6916" marR="6916" marT="6384" marB="0" anchor="ctr"/>
                </a:tc>
                <a:tc>
                  <a:txBody>
                    <a:bodyPr/>
                    <a:lstStyle/>
                    <a:p>
                      <a:pPr algn="ctr" fontAlgn="ctr"/>
                      <a:r>
                        <a:rPr lang="ru-RU" sz="1150" u="none" strike="noStrike" dirty="0" smtClean="0">
                          <a:effectLst/>
                        </a:rPr>
                        <a:t>85</a:t>
                      </a:r>
                      <a:endParaRPr lang="ru-RU" sz="1150" b="0" i="0" u="none" strike="noStrike" dirty="0">
                        <a:solidFill>
                          <a:schemeClr val="tx1"/>
                        </a:solidFill>
                        <a:effectLst/>
                        <a:latin typeface="Times New Roman" pitchFamily="18" charset="0"/>
                        <a:cs typeface="Times New Roman" pitchFamily="18" charset="0"/>
                      </a:endParaRPr>
                    </a:p>
                  </a:txBody>
                  <a:tcPr marL="6916" marR="6916" marT="6384" marB="0" anchor="ctr"/>
                </a:tc>
              </a:tr>
              <a:tr h="330046">
                <a:tc>
                  <a:txBody>
                    <a:bodyPr/>
                    <a:lstStyle/>
                    <a:p>
                      <a:pPr algn="just" fontAlgn="ctr"/>
                      <a:r>
                        <a:rPr lang="ru-RU" sz="1150" u="none" strike="noStrike" dirty="0">
                          <a:effectLst/>
                        </a:rPr>
                        <a:t>Оценка степени доверия к органам местного самоуправления муниципального образования Кавказский район со стороны населения </a:t>
                      </a:r>
                      <a:endParaRPr lang="ru-RU" sz="1150" b="0" i="0" u="none" strike="noStrike" dirty="0">
                        <a:solidFill>
                          <a:schemeClr val="tx1"/>
                        </a:solidFill>
                        <a:effectLst/>
                        <a:latin typeface="Times New Roman" pitchFamily="18" charset="0"/>
                        <a:cs typeface="Times New Roman" pitchFamily="18" charset="0"/>
                      </a:endParaRPr>
                    </a:p>
                  </a:txBody>
                  <a:tcPr marL="6916" marR="6916" marT="6384" marB="0" anchor="ctr"/>
                </a:tc>
                <a:tc>
                  <a:txBody>
                    <a:bodyPr/>
                    <a:lstStyle/>
                    <a:p>
                      <a:pPr algn="ctr" fontAlgn="ctr"/>
                      <a:r>
                        <a:rPr lang="ru-RU" sz="1150" u="none" strike="noStrike" dirty="0">
                          <a:effectLst/>
                        </a:rPr>
                        <a:t>%</a:t>
                      </a:r>
                      <a:endParaRPr lang="ru-RU" sz="1150" b="0" i="0" u="none" strike="noStrike" dirty="0">
                        <a:solidFill>
                          <a:schemeClr val="tx1"/>
                        </a:solidFill>
                        <a:effectLst/>
                        <a:latin typeface="Times New Roman" pitchFamily="18" charset="0"/>
                        <a:cs typeface="Times New Roman" pitchFamily="18" charset="0"/>
                      </a:endParaRPr>
                    </a:p>
                  </a:txBody>
                  <a:tcPr marL="6916" marR="6916" marT="6384" marB="0" anchor="ctr"/>
                </a:tc>
                <a:tc>
                  <a:txBody>
                    <a:bodyPr/>
                    <a:lstStyle/>
                    <a:p>
                      <a:pPr algn="ctr" fontAlgn="ctr"/>
                      <a:r>
                        <a:rPr lang="ru-RU" sz="1150" u="none" strike="noStrike" dirty="0" smtClean="0">
                          <a:effectLst/>
                        </a:rPr>
                        <a:t>79,5</a:t>
                      </a:r>
                      <a:endParaRPr lang="ru-RU" sz="1150" b="0" i="0" u="none" strike="noStrike" dirty="0">
                        <a:solidFill>
                          <a:schemeClr val="tx1"/>
                        </a:solidFill>
                        <a:effectLst/>
                        <a:latin typeface="Times New Roman" pitchFamily="18" charset="0"/>
                        <a:cs typeface="Times New Roman" pitchFamily="18" charset="0"/>
                      </a:endParaRPr>
                    </a:p>
                  </a:txBody>
                  <a:tcPr marL="6916" marR="6916" marT="6384" marB="0" anchor="ctr"/>
                </a:tc>
              </a:tr>
              <a:tr h="168106">
                <a:tc>
                  <a:txBody>
                    <a:bodyPr/>
                    <a:lstStyle/>
                    <a:p>
                      <a:pPr algn="just" fontAlgn="ctr"/>
                      <a:r>
                        <a:rPr lang="ru-RU" sz="1150" u="none" strike="noStrike" dirty="0">
                          <a:effectLst/>
                        </a:rPr>
                        <a:t>Техническое обслуживание камер обзорного видеонаблюдения  муниципального сегмента  СКОБЖ</a:t>
                      </a:r>
                      <a:endParaRPr lang="ru-RU" sz="1150" b="0" i="0" u="none" strike="noStrike" dirty="0">
                        <a:solidFill>
                          <a:schemeClr val="tx1"/>
                        </a:solidFill>
                        <a:effectLst/>
                        <a:latin typeface="Times New Roman" pitchFamily="18" charset="0"/>
                        <a:cs typeface="Times New Roman" pitchFamily="18" charset="0"/>
                      </a:endParaRPr>
                    </a:p>
                  </a:txBody>
                  <a:tcPr marL="6916" marR="6916" marT="6384" marB="0" anchor="ctr"/>
                </a:tc>
                <a:tc>
                  <a:txBody>
                    <a:bodyPr/>
                    <a:lstStyle/>
                    <a:p>
                      <a:pPr algn="ctr" fontAlgn="ctr"/>
                      <a:r>
                        <a:rPr lang="ru-RU" sz="1150" u="none" strike="noStrike" dirty="0">
                          <a:effectLst/>
                        </a:rPr>
                        <a:t>ед.</a:t>
                      </a:r>
                      <a:endParaRPr lang="ru-RU" sz="1150" b="0" i="0" u="none" strike="noStrike" dirty="0">
                        <a:solidFill>
                          <a:schemeClr val="tx1"/>
                        </a:solidFill>
                        <a:effectLst/>
                        <a:latin typeface="Times New Roman" pitchFamily="18" charset="0"/>
                        <a:cs typeface="Times New Roman" pitchFamily="18" charset="0"/>
                      </a:endParaRPr>
                    </a:p>
                  </a:txBody>
                  <a:tcPr marL="6916" marR="6916" marT="6384" marB="0" anchor="ctr"/>
                </a:tc>
                <a:tc>
                  <a:txBody>
                    <a:bodyPr/>
                    <a:lstStyle/>
                    <a:p>
                      <a:pPr algn="ctr" fontAlgn="ctr"/>
                      <a:r>
                        <a:rPr lang="ru-RU" sz="1150" u="none" strike="noStrike" dirty="0" smtClean="0">
                          <a:effectLst/>
                        </a:rPr>
                        <a:t>22</a:t>
                      </a:r>
                      <a:endParaRPr lang="ru-RU" sz="1150" b="0" i="0" u="none" strike="noStrike" dirty="0">
                        <a:solidFill>
                          <a:schemeClr val="tx1"/>
                        </a:solidFill>
                        <a:effectLst/>
                        <a:latin typeface="Times New Roman" pitchFamily="18" charset="0"/>
                        <a:cs typeface="Times New Roman" pitchFamily="18" charset="0"/>
                      </a:endParaRPr>
                    </a:p>
                  </a:txBody>
                  <a:tcPr marL="6916" marR="6916" marT="6384" marB="0" anchor="ctr"/>
                </a:tc>
              </a:tr>
            </a:tbl>
          </a:graphicData>
        </a:graphic>
      </p:graphicFrame>
      <p:sp>
        <p:nvSpPr>
          <p:cNvPr id="3" name="Номер слайда 2"/>
          <p:cNvSpPr>
            <a:spLocks noGrp="1"/>
          </p:cNvSpPr>
          <p:nvPr>
            <p:ph type="sldNum" sz="quarter" idx="12"/>
          </p:nvPr>
        </p:nvSpPr>
        <p:spPr>
          <a:xfrm>
            <a:off x="4754880" y="6407945"/>
            <a:ext cx="396240" cy="365125"/>
          </a:xfrm>
        </p:spPr>
        <p:txBody>
          <a:bodyPr/>
          <a:lstStyle/>
          <a:p>
            <a:fld id="{DCD830A9-5F17-466D-9E40-1E5E06F64CC0}" type="slidenum">
              <a:rPr lang="ru-RU" smtClean="0"/>
              <a:pPr/>
              <a:t>56</a:t>
            </a:fld>
            <a:endParaRPr lang="ru-RU" dirty="0"/>
          </a:p>
        </p:txBody>
      </p:sp>
    </p:spTree>
    <p:extLst>
      <p:ext uri="{BB962C8B-B14F-4D97-AF65-F5344CB8AC3E}">
        <p14:creationId xmlns:p14="http://schemas.microsoft.com/office/powerpoint/2010/main" val="62362628"/>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1861704997"/>
              </p:ext>
            </p:extLst>
          </p:nvPr>
        </p:nvGraphicFramePr>
        <p:xfrm>
          <a:off x="584515" y="1486244"/>
          <a:ext cx="8814980" cy="1782820"/>
        </p:xfrm>
        <a:graphic>
          <a:graphicData uri="http://schemas.openxmlformats.org/drawingml/2006/table">
            <a:tbl>
              <a:tblPr firstRow="1" firstCol="1" bandRow="1">
                <a:tableStyleId>{2D5ABB26-0587-4C30-8999-92F81FD0307C}</a:tableStyleId>
              </a:tblPr>
              <a:tblGrid>
                <a:gridCol w="8814980"/>
              </a:tblGrid>
              <a:tr h="741792">
                <a:tc>
                  <a:txBody>
                    <a:bodyPr/>
                    <a:lstStyle/>
                    <a:p>
                      <a:pPr marL="342900" lvl="0" indent="-342900" algn="just">
                        <a:lnSpc>
                          <a:spcPct val="115000"/>
                        </a:lnSpc>
                        <a:spcAft>
                          <a:spcPts val="0"/>
                        </a:spcAft>
                        <a:buClr>
                          <a:srgbClr val="C00000"/>
                        </a:buClr>
                        <a:buFont typeface="Wingdings" pitchFamily="2" charset="2"/>
                        <a:buChar char="Ø"/>
                      </a:pPr>
                      <a:r>
                        <a:rPr lang="ru-RU" sz="1700" u="none" strike="noStrike" dirty="0" smtClean="0">
                          <a:solidFill>
                            <a:schemeClr val="tx1"/>
                          </a:solidFill>
                          <a:effectLst/>
                          <a:latin typeface="Times New Roman" pitchFamily="18" charset="0"/>
                          <a:cs typeface="Times New Roman" pitchFamily="18" charset="0"/>
                        </a:rPr>
                        <a:t>Организация информационного обеспечения населения </a:t>
                      </a:r>
                      <a:r>
                        <a:rPr lang="ru-RU" sz="1700" u="none" strike="noStrike" dirty="0">
                          <a:solidFill>
                            <a:schemeClr val="tx1"/>
                          </a:solidFill>
                          <a:effectLst/>
                          <a:latin typeface="Times New Roman" pitchFamily="18" charset="0"/>
                          <a:cs typeface="Times New Roman" pitchFamily="18" charset="0"/>
                        </a:rPr>
                        <a:t>в средствах печати: публикация муниципальных правовых актов, информации о деятельности органов местного самоуправления МО Кавказский район - </a:t>
                      </a:r>
                      <a:r>
                        <a:rPr lang="ru-RU" sz="1700" u="none" strike="noStrike" dirty="0" smtClean="0">
                          <a:solidFill>
                            <a:schemeClr val="tx1"/>
                          </a:solidFill>
                          <a:effectLst/>
                          <a:latin typeface="Times New Roman" pitchFamily="18" charset="0"/>
                          <a:cs typeface="Times New Roman" pitchFamily="18" charset="0"/>
                        </a:rPr>
                        <a:t>1,5 </a:t>
                      </a:r>
                      <a:r>
                        <a:rPr lang="ru-RU" sz="1700" u="none" strike="noStrike" dirty="0">
                          <a:solidFill>
                            <a:schemeClr val="tx1"/>
                          </a:solidFill>
                          <a:effectLst/>
                          <a:latin typeface="Times New Roman" pitchFamily="18" charset="0"/>
                          <a:cs typeface="Times New Roman" pitchFamily="18" charset="0"/>
                        </a:rPr>
                        <a:t>млн. руб.</a:t>
                      </a:r>
                      <a:endParaRPr lang="ru-RU" sz="1700" u="none" strike="noStrike" dirty="0">
                        <a:solidFill>
                          <a:schemeClr val="tx1"/>
                        </a:solidFill>
                        <a:effectLst/>
                        <a:latin typeface="Times New Roman" pitchFamily="18" charset="0"/>
                        <a:ea typeface="Times New Roman"/>
                        <a:cs typeface="Times New Roman" pitchFamily="18" charset="0"/>
                      </a:endParaRPr>
                    </a:p>
                  </a:txBody>
                  <a:tcPr marL="73038" marR="73038" marT="0" marB="0"/>
                </a:tc>
              </a:tr>
              <a:tr h="912933">
                <a:tc>
                  <a:txBody>
                    <a:bodyPr/>
                    <a:lstStyle/>
                    <a:p>
                      <a:pPr marL="342900" lvl="0" indent="-342900" algn="just">
                        <a:lnSpc>
                          <a:spcPct val="115000"/>
                        </a:lnSpc>
                        <a:spcAft>
                          <a:spcPts val="0"/>
                        </a:spcAft>
                        <a:buClr>
                          <a:srgbClr val="C00000"/>
                        </a:buClr>
                        <a:buFont typeface="Wingdings" pitchFamily="2" charset="2"/>
                        <a:buChar char="Ø"/>
                      </a:pPr>
                      <a:r>
                        <a:rPr lang="ru-RU" sz="1700" u="none" strike="noStrike" dirty="0">
                          <a:solidFill>
                            <a:schemeClr val="tx1"/>
                          </a:solidFill>
                          <a:effectLst/>
                          <a:latin typeface="Times New Roman" pitchFamily="18" charset="0"/>
                          <a:cs typeface="Times New Roman" pitchFamily="18" charset="0"/>
                        </a:rPr>
                        <a:t>Организация информационного обеспечения населения о деятельности органов местного самоуправления МО Кавказский район, посредством </a:t>
                      </a:r>
                      <a:r>
                        <a:rPr lang="ru-RU" sz="1700" u="none" strike="noStrike" dirty="0" smtClean="0">
                          <a:solidFill>
                            <a:schemeClr val="tx1"/>
                          </a:solidFill>
                          <a:effectLst/>
                          <a:latin typeface="Times New Roman" pitchFamily="18" charset="0"/>
                          <a:cs typeface="Times New Roman" pitchFamily="18" charset="0"/>
                        </a:rPr>
                        <a:t>телевизионного </a:t>
                      </a:r>
                      <a:r>
                        <a:rPr lang="ru-RU" sz="1700" u="none" strike="noStrike" dirty="0">
                          <a:solidFill>
                            <a:schemeClr val="tx1"/>
                          </a:solidFill>
                          <a:effectLst/>
                          <a:latin typeface="Times New Roman" pitchFamily="18" charset="0"/>
                          <a:cs typeface="Times New Roman" pitchFamily="18" charset="0"/>
                        </a:rPr>
                        <a:t>вещания – </a:t>
                      </a:r>
                      <a:r>
                        <a:rPr lang="ru-RU" sz="1700" u="none" strike="noStrike" dirty="0" smtClean="0">
                          <a:solidFill>
                            <a:schemeClr val="tx1"/>
                          </a:solidFill>
                          <a:effectLst/>
                          <a:latin typeface="Times New Roman" pitchFamily="18" charset="0"/>
                          <a:cs typeface="Times New Roman" pitchFamily="18" charset="0"/>
                        </a:rPr>
                        <a:t>1,5 </a:t>
                      </a:r>
                      <a:r>
                        <a:rPr lang="ru-RU" sz="1700" u="none" strike="noStrike" dirty="0">
                          <a:solidFill>
                            <a:schemeClr val="tx1"/>
                          </a:solidFill>
                          <a:effectLst/>
                          <a:latin typeface="Times New Roman" pitchFamily="18" charset="0"/>
                          <a:cs typeface="Times New Roman" pitchFamily="18" charset="0"/>
                        </a:rPr>
                        <a:t>млн. руб</a:t>
                      </a:r>
                      <a:r>
                        <a:rPr lang="ru-RU" sz="1700" u="none" strike="noStrike" dirty="0" smtClean="0">
                          <a:solidFill>
                            <a:schemeClr val="tx1"/>
                          </a:solidFill>
                          <a:effectLst/>
                          <a:latin typeface="Times New Roman" pitchFamily="18" charset="0"/>
                          <a:cs typeface="Times New Roman" pitchFamily="18" charset="0"/>
                        </a:rPr>
                        <a:t>.</a:t>
                      </a:r>
                      <a:endParaRPr lang="ru-RU" sz="1700" dirty="0">
                        <a:solidFill>
                          <a:schemeClr val="tx1"/>
                        </a:solidFill>
                        <a:effectLst/>
                        <a:latin typeface="Times New Roman" pitchFamily="18" charset="0"/>
                        <a:ea typeface="Times New Roman"/>
                        <a:cs typeface="Times New Roman" pitchFamily="18" charset="0"/>
                      </a:endParaRPr>
                    </a:p>
                  </a:txBody>
                  <a:tcPr marL="73038" marR="73038" marT="0" marB="0"/>
                </a:tc>
              </a:tr>
            </a:tbl>
          </a:graphicData>
        </a:graphic>
      </p:graphicFrame>
      <p:sp>
        <p:nvSpPr>
          <p:cNvPr id="3" name="Номер слайда 2"/>
          <p:cNvSpPr>
            <a:spLocks noGrp="1"/>
          </p:cNvSpPr>
          <p:nvPr>
            <p:ph type="sldNum" sz="quarter" idx="12"/>
          </p:nvPr>
        </p:nvSpPr>
        <p:spPr>
          <a:xfrm>
            <a:off x="4754880" y="6407945"/>
            <a:ext cx="396240" cy="365125"/>
          </a:xfrm>
        </p:spPr>
        <p:txBody>
          <a:bodyPr/>
          <a:lstStyle/>
          <a:p>
            <a:fld id="{DCD830A9-5F17-466D-9E40-1E5E06F64CC0}" type="slidenum">
              <a:rPr lang="ru-RU" smtClean="0"/>
              <a:pPr/>
              <a:t>57</a:t>
            </a:fld>
            <a:endParaRPr lang="ru-RU" dirty="0"/>
          </a:p>
        </p:txBody>
      </p:sp>
      <p:graphicFrame>
        <p:nvGraphicFramePr>
          <p:cNvPr id="5" name="Таблица 4"/>
          <p:cNvGraphicFramePr>
            <a:graphicFrameLocks noGrp="1"/>
          </p:cNvGraphicFramePr>
          <p:nvPr>
            <p:extLst>
              <p:ext uri="{D42A27DB-BD31-4B8C-83A1-F6EECF244321}">
                <p14:modId xmlns:p14="http://schemas.microsoft.com/office/powerpoint/2010/main" val="2862454250"/>
              </p:ext>
            </p:extLst>
          </p:nvPr>
        </p:nvGraphicFramePr>
        <p:xfrm>
          <a:off x="553820" y="3883857"/>
          <a:ext cx="8845675" cy="2520280"/>
        </p:xfrm>
        <a:graphic>
          <a:graphicData uri="http://schemas.openxmlformats.org/drawingml/2006/table">
            <a:tbl>
              <a:tblPr firstRow="1" firstCol="1" bandRow="1">
                <a:tableStyleId>{5940675A-B579-460E-94D1-54222C63F5DA}</a:tableStyleId>
              </a:tblPr>
              <a:tblGrid>
                <a:gridCol w="4723748"/>
                <a:gridCol w="1629159"/>
                <a:gridCol w="2492768"/>
              </a:tblGrid>
              <a:tr h="504056">
                <a:tc>
                  <a:txBody>
                    <a:bodyPr/>
                    <a:lstStyle/>
                    <a:p>
                      <a:pPr algn="ctr">
                        <a:lnSpc>
                          <a:spcPct val="100000"/>
                        </a:lnSpc>
                        <a:spcAft>
                          <a:spcPts val="0"/>
                        </a:spcAft>
                      </a:pPr>
                      <a:r>
                        <a:rPr lang="ru-RU" sz="1600" dirty="0">
                          <a:effectLst/>
                          <a:latin typeface="Times New Roman" pitchFamily="18" charset="0"/>
                          <a:cs typeface="Times New Roman" pitchFamily="18" charset="0"/>
                        </a:rPr>
                        <a:t>Наименование целевого</a:t>
                      </a:r>
                    </a:p>
                    <a:p>
                      <a:pPr algn="ctr">
                        <a:lnSpc>
                          <a:spcPct val="100000"/>
                        </a:lnSpc>
                        <a:spcAft>
                          <a:spcPts val="0"/>
                        </a:spcAft>
                      </a:pPr>
                      <a:r>
                        <a:rPr lang="ru-RU" sz="1600" dirty="0">
                          <a:effectLst/>
                          <a:latin typeface="Times New Roman" pitchFamily="18" charset="0"/>
                          <a:cs typeface="Times New Roman" pitchFamily="18" charset="0"/>
                        </a:rPr>
                        <a:t>показателя</a:t>
                      </a:r>
                      <a:endParaRPr lang="ru-RU" sz="1600" dirty="0">
                        <a:effectLst/>
                        <a:latin typeface="Times New Roman" pitchFamily="18" charset="0"/>
                        <a:ea typeface="Times New Roman"/>
                        <a:cs typeface="Times New Roman" pitchFamily="18" charset="0"/>
                      </a:endParaRPr>
                    </a:p>
                  </a:txBody>
                  <a:tcPr marL="73010" marR="73010" marT="0" marB="0" anchor="ctr"/>
                </a:tc>
                <a:tc>
                  <a:txBody>
                    <a:bodyPr/>
                    <a:lstStyle/>
                    <a:p>
                      <a:pPr algn="ctr">
                        <a:lnSpc>
                          <a:spcPct val="100000"/>
                        </a:lnSpc>
                        <a:spcAft>
                          <a:spcPts val="0"/>
                        </a:spcAft>
                      </a:pPr>
                      <a:r>
                        <a:rPr lang="ru-RU" sz="1600" dirty="0">
                          <a:effectLst/>
                          <a:latin typeface="Times New Roman" pitchFamily="18" charset="0"/>
                          <a:cs typeface="Times New Roman" pitchFamily="18" charset="0"/>
                        </a:rPr>
                        <a:t>Единица измерения</a:t>
                      </a:r>
                      <a:endParaRPr lang="ru-RU" sz="1600" dirty="0">
                        <a:effectLst/>
                        <a:latin typeface="Times New Roman" pitchFamily="18" charset="0"/>
                        <a:ea typeface="Times New Roman"/>
                        <a:cs typeface="Times New Roman" pitchFamily="18" charset="0"/>
                      </a:endParaRPr>
                    </a:p>
                  </a:txBody>
                  <a:tcPr marL="73010" marR="73010" marT="0" marB="0" anchor="ctr"/>
                </a:tc>
                <a:tc>
                  <a:txBody>
                    <a:bodyPr/>
                    <a:lstStyle/>
                    <a:p>
                      <a:pPr algn="ctr">
                        <a:lnSpc>
                          <a:spcPct val="100000"/>
                        </a:lnSpc>
                        <a:spcAft>
                          <a:spcPts val="0"/>
                        </a:spcAft>
                      </a:pPr>
                      <a:r>
                        <a:rPr lang="ru-RU" sz="1600" dirty="0">
                          <a:effectLst/>
                          <a:latin typeface="Times New Roman" pitchFamily="18" charset="0"/>
                          <a:cs typeface="Times New Roman" pitchFamily="18" charset="0"/>
                        </a:rPr>
                        <a:t>Значение выполненных показателей за </a:t>
                      </a:r>
                      <a:r>
                        <a:rPr lang="ru-RU" sz="1600" dirty="0" smtClean="0">
                          <a:effectLst/>
                          <a:latin typeface="Times New Roman" pitchFamily="18" charset="0"/>
                          <a:cs typeface="Times New Roman" pitchFamily="18" charset="0"/>
                        </a:rPr>
                        <a:t>2019 год</a:t>
                      </a:r>
                      <a:r>
                        <a:rPr lang="ru-RU" sz="1600" dirty="0">
                          <a:effectLst/>
                          <a:latin typeface="Times New Roman" pitchFamily="18" charset="0"/>
                          <a:cs typeface="Times New Roman" pitchFamily="18" charset="0"/>
                        </a:rPr>
                        <a:t> </a:t>
                      </a:r>
                      <a:endParaRPr lang="ru-RU" sz="1600" dirty="0">
                        <a:effectLst/>
                        <a:latin typeface="Times New Roman" pitchFamily="18" charset="0"/>
                        <a:ea typeface="Times New Roman"/>
                        <a:cs typeface="Times New Roman" pitchFamily="18" charset="0"/>
                      </a:endParaRPr>
                    </a:p>
                  </a:txBody>
                  <a:tcPr marL="73010" marR="73010" marT="0" marB="0" anchor="ctr"/>
                </a:tc>
              </a:tr>
              <a:tr h="504056">
                <a:tc>
                  <a:txBody>
                    <a:bodyPr/>
                    <a:lstStyle/>
                    <a:p>
                      <a:pPr>
                        <a:lnSpc>
                          <a:spcPct val="100000"/>
                        </a:lnSpc>
                        <a:spcAft>
                          <a:spcPts val="0"/>
                        </a:spcAft>
                      </a:pPr>
                      <a:r>
                        <a:rPr lang="ru-RU" sz="1600" dirty="0">
                          <a:effectLst/>
                          <a:latin typeface="Times New Roman" pitchFamily="18" charset="0"/>
                          <a:cs typeface="Times New Roman" pitchFamily="18" charset="0"/>
                        </a:rPr>
                        <a:t>количество информации о деятельности ОМСУ МО Кавказский район</a:t>
                      </a:r>
                      <a:endParaRPr lang="ru-RU" sz="1600" b="1" dirty="0">
                        <a:solidFill>
                          <a:schemeClr val="accent5">
                            <a:lumMod val="75000"/>
                          </a:schemeClr>
                        </a:solidFill>
                        <a:effectLst/>
                        <a:latin typeface="Times New Roman" pitchFamily="18" charset="0"/>
                        <a:ea typeface="Times New Roman"/>
                        <a:cs typeface="Times New Roman" pitchFamily="18" charset="0"/>
                      </a:endParaRPr>
                    </a:p>
                  </a:txBody>
                  <a:tcPr marL="73010" marR="73010" marT="0" marB="0"/>
                </a:tc>
                <a:tc>
                  <a:txBody>
                    <a:bodyPr/>
                    <a:lstStyle/>
                    <a:p>
                      <a:pPr algn="ctr">
                        <a:lnSpc>
                          <a:spcPct val="100000"/>
                        </a:lnSpc>
                        <a:spcAft>
                          <a:spcPts val="0"/>
                        </a:spcAft>
                      </a:pPr>
                      <a:r>
                        <a:rPr lang="ru-RU" sz="1600" dirty="0">
                          <a:effectLst/>
                          <a:latin typeface="Times New Roman" pitchFamily="18" charset="0"/>
                          <a:cs typeface="Times New Roman" pitchFamily="18" charset="0"/>
                        </a:rPr>
                        <a:t>см²</a:t>
                      </a:r>
                      <a:endParaRPr lang="ru-RU" sz="1600" b="1" dirty="0">
                        <a:solidFill>
                          <a:schemeClr val="accent5">
                            <a:lumMod val="75000"/>
                          </a:schemeClr>
                        </a:solidFill>
                        <a:effectLst/>
                        <a:latin typeface="Times New Roman" pitchFamily="18" charset="0"/>
                        <a:ea typeface="Times New Roman"/>
                        <a:cs typeface="Times New Roman" pitchFamily="18" charset="0"/>
                      </a:endParaRPr>
                    </a:p>
                  </a:txBody>
                  <a:tcPr marL="73010" marR="73010" marT="0" marB="0"/>
                </a:tc>
                <a:tc>
                  <a:txBody>
                    <a:bodyPr/>
                    <a:lstStyle/>
                    <a:p>
                      <a:pPr algn="ctr">
                        <a:lnSpc>
                          <a:spcPct val="100000"/>
                        </a:lnSpc>
                        <a:spcAft>
                          <a:spcPts val="0"/>
                        </a:spcAft>
                      </a:pPr>
                      <a:r>
                        <a:rPr lang="ru-RU" sz="1700" dirty="0" smtClean="0">
                          <a:effectLst/>
                          <a:latin typeface="Times New Roman" pitchFamily="18" charset="0"/>
                          <a:cs typeface="Times New Roman" pitchFamily="18" charset="0"/>
                        </a:rPr>
                        <a:t>56626</a:t>
                      </a:r>
                      <a:endParaRPr lang="ru-RU" sz="1700" b="1" dirty="0">
                        <a:solidFill>
                          <a:schemeClr val="accent5">
                            <a:lumMod val="75000"/>
                          </a:schemeClr>
                        </a:solidFill>
                        <a:effectLst/>
                        <a:latin typeface="Times New Roman" pitchFamily="18" charset="0"/>
                        <a:ea typeface="Times New Roman"/>
                        <a:cs typeface="Times New Roman" pitchFamily="18" charset="0"/>
                      </a:endParaRPr>
                    </a:p>
                  </a:txBody>
                  <a:tcPr marL="73010" marR="73010" marT="0" marB="0"/>
                </a:tc>
              </a:tr>
              <a:tr h="504056">
                <a:tc>
                  <a:txBody>
                    <a:bodyPr/>
                    <a:lstStyle/>
                    <a:p>
                      <a:pPr>
                        <a:lnSpc>
                          <a:spcPct val="100000"/>
                        </a:lnSpc>
                        <a:spcAft>
                          <a:spcPts val="0"/>
                        </a:spcAft>
                      </a:pPr>
                      <a:r>
                        <a:rPr lang="ru-RU" sz="1600" dirty="0" smtClean="0">
                          <a:effectLst/>
                          <a:latin typeface="Times New Roman" pitchFamily="18" charset="0"/>
                          <a:cs typeface="Times New Roman" pitchFamily="18" charset="0"/>
                        </a:rPr>
                        <a:t>количество опубликованных муниципальных правовых актов в печатном издании</a:t>
                      </a:r>
                      <a:endParaRPr lang="ru-RU" sz="1600" b="1" dirty="0">
                        <a:solidFill>
                          <a:schemeClr val="accent5">
                            <a:lumMod val="75000"/>
                          </a:schemeClr>
                        </a:solidFill>
                        <a:effectLst/>
                        <a:latin typeface="Times New Roman" pitchFamily="18" charset="0"/>
                        <a:ea typeface="Times New Roman"/>
                        <a:cs typeface="Times New Roman" pitchFamily="18" charset="0"/>
                      </a:endParaRPr>
                    </a:p>
                  </a:txBody>
                  <a:tcPr marL="73010" marR="73010" marT="0" marB="0"/>
                </a:tc>
                <a:tc>
                  <a:txBody>
                    <a:bodyPr/>
                    <a:lstStyle/>
                    <a:p>
                      <a:pPr algn="ctr">
                        <a:lnSpc>
                          <a:spcPct val="100000"/>
                        </a:lnSpc>
                        <a:spcAft>
                          <a:spcPts val="0"/>
                        </a:spcAft>
                      </a:pPr>
                      <a:r>
                        <a:rPr lang="ru-RU" sz="1600" dirty="0" smtClean="0">
                          <a:effectLst/>
                          <a:latin typeface="Times New Roman" pitchFamily="18" charset="0"/>
                          <a:cs typeface="Times New Roman" pitchFamily="18" charset="0"/>
                        </a:rPr>
                        <a:t>см²</a:t>
                      </a:r>
                      <a:endParaRPr lang="ru-RU" sz="1600" b="1" dirty="0">
                        <a:solidFill>
                          <a:schemeClr val="accent5">
                            <a:lumMod val="75000"/>
                          </a:schemeClr>
                        </a:solidFill>
                        <a:effectLst/>
                        <a:latin typeface="Times New Roman" pitchFamily="18" charset="0"/>
                        <a:ea typeface="Times New Roman"/>
                        <a:cs typeface="Times New Roman" pitchFamily="18" charset="0"/>
                      </a:endParaRPr>
                    </a:p>
                  </a:txBody>
                  <a:tcPr marL="73010" marR="73010" marT="0" marB="0"/>
                </a:tc>
                <a:tc>
                  <a:txBody>
                    <a:bodyPr/>
                    <a:lstStyle/>
                    <a:p>
                      <a:pPr algn="ctr">
                        <a:lnSpc>
                          <a:spcPct val="100000"/>
                        </a:lnSpc>
                        <a:spcAft>
                          <a:spcPts val="0"/>
                        </a:spcAft>
                      </a:pPr>
                      <a:r>
                        <a:rPr lang="ru-RU" sz="1700" dirty="0" smtClean="0">
                          <a:effectLst/>
                          <a:latin typeface="Times New Roman" pitchFamily="18" charset="0"/>
                          <a:cs typeface="Times New Roman" pitchFamily="18" charset="0"/>
                        </a:rPr>
                        <a:t>213781</a:t>
                      </a:r>
                      <a:endParaRPr lang="ru-RU" sz="1700" b="1" dirty="0">
                        <a:solidFill>
                          <a:schemeClr val="accent5">
                            <a:lumMod val="75000"/>
                          </a:schemeClr>
                        </a:solidFill>
                        <a:effectLst/>
                        <a:latin typeface="Times New Roman" pitchFamily="18" charset="0"/>
                        <a:ea typeface="Times New Roman"/>
                        <a:cs typeface="Times New Roman" pitchFamily="18" charset="0"/>
                      </a:endParaRPr>
                    </a:p>
                  </a:txBody>
                  <a:tcPr marL="73010" marR="73010" marT="0" marB="0"/>
                </a:tc>
              </a:tr>
              <a:tr h="504056">
                <a:tc>
                  <a:txBody>
                    <a:bodyPr/>
                    <a:lstStyle/>
                    <a:p>
                      <a:pPr>
                        <a:lnSpc>
                          <a:spcPct val="100000"/>
                        </a:lnSpc>
                        <a:spcAft>
                          <a:spcPts val="0"/>
                        </a:spcAft>
                      </a:pPr>
                      <a:r>
                        <a:rPr lang="ru-RU" sz="1600" b="0" dirty="0" smtClean="0">
                          <a:solidFill>
                            <a:schemeClr val="tx1"/>
                          </a:solidFill>
                          <a:effectLst/>
                          <a:latin typeface="Times New Roman" pitchFamily="18" charset="0"/>
                          <a:ea typeface="Times New Roman"/>
                          <a:cs typeface="Times New Roman" pitchFamily="18" charset="0"/>
                        </a:rPr>
                        <a:t>количество публикованных муниципальных правовых актов в сетевом издании</a:t>
                      </a:r>
                      <a:endParaRPr lang="ru-RU" sz="1600" b="0" dirty="0">
                        <a:solidFill>
                          <a:schemeClr val="tx1"/>
                        </a:solidFill>
                        <a:effectLst/>
                        <a:latin typeface="Times New Roman" pitchFamily="18" charset="0"/>
                        <a:ea typeface="Times New Roman"/>
                        <a:cs typeface="Times New Roman" pitchFamily="18" charset="0"/>
                      </a:endParaRPr>
                    </a:p>
                  </a:txBody>
                  <a:tcPr marL="73010" marR="73010" marT="0" marB="0"/>
                </a:tc>
                <a:tc>
                  <a:txBody>
                    <a:bodyPr/>
                    <a:lstStyle/>
                    <a:p>
                      <a:pPr algn="ctr">
                        <a:lnSpc>
                          <a:spcPct val="100000"/>
                        </a:lnSpc>
                        <a:spcAft>
                          <a:spcPts val="0"/>
                        </a:spcAft>
                      </a:pPr>
                      <a:r>
                        <a:rPr lang="ru-RU" sz="1600" b="0" dirty="0" smtClean="0">
                          <a:solidFill>
                            <a:schemeClr val="tx1"/>
                          </a:solidFill>
                          <a:effectLst/>
                          <a:latin typeface="Times New Roman" pitchFamily="18" charset="0"/>
                          <a:ea typeface="Times New Roman"/>
                          <a:cs typeface="Times New Roman" pitchFamily="18" charset="0"/>
                        </a:rPr>
                        <a:t>шт.</a:t>
                      </a:r>
                      <a:endParaRPr lang="ru-RU" sz="1600" b="0" dirty="0">
                        <a:solidFill>
                          <a:schemeClr val="tx1"/>
                        </a:solidFill>
                        <a:effectLst/>
                        <a:latin typeface="Times New Roman" pitchFamily="18" charset="0"/>
                        <a:ea typeface="Times New Roman"/>
                        <a:cs typeface="Times New Roman" pitchFamily="18" charset="0"/>
                      </a:endParaRPr>
                    </a:p>
                  </a:txBody>
                  <a:tcPr marL="73010" marR="73010" marT="0" marB="0"/>
                </a:tc>
                <a:tc>
                  <a:txBody>
                    <a:bodyPr/>
                    <a:lstStyle/>
                    <a:p>
                      <a:pPr algn="ctr">
                        <a:lnSpc>
                          <a:spcPct val="100000"/>
                        </a:lnSpc>
                        <a:spcAft>
                          <a:spcPts val="0"/>
                        </a:spcAft>
                      </a:pPr>
                      <a:r>
                        <a:rPr lang="ru-RU" sz="1700" b="0" dirty="0" smtClean="0">
                          <a:solidFill>
                            <a:schemeClr val="tx1"/>
                          </a:solidFill>
                          <a:effectLst/>
                          <a:latin typeface="Times New Roman" pitchFamily="18" charset="0"/>
                          <a:ea typeface="Times New Roman"/>
                          <a:cs typeface="Times New Roman" pitchFamily="18" charset="0"/>
                        </a:rPr>
                        <a:t>200</a:t>
                      </a:r>
                      <a:endParaRPr lang="ru-RU" sz="1700" b="0" dirty="0">
                        <a:solidFill>
                          <a:schemeClr val="tx1"/>
                        </a:solidFill>
                        <a:effectLst/>
                        <a:latin typeface="Times New Roman" pitchFamily="18" charset="0"/>
                        <a:ea typeface="Times New Roman"/>
                        <a:cs typeface="Times New Roman" pitchFamily="18" charset="0"/>
                      </a:endParaRPr>
                    </a:p>
                  </a:txBody>
                  <a:tcPr marL="73010" marR="73010" marT="0" marB="0"/>
                </a:tc>
              </a:tr>
              <a:tr h="504056">
                <a:tc>
                  <a:txBody>
                    <a:bodyPr/>
                    <a:lstStyle/>
                    <a:p>
                      <a:pPr>
                        <a:lnSpc>
                          <a:spcPct val="100000"/>
                        </a:lnSpc>
                        <a:spcAft>
                          <a:spcPts val="0"/>
                        </a:spcAft>
                      </a:pPr>
                      <a:r>
                        <a:rPr lang="ru-RU" sz="1600" dirty="0">
                          <a:effectLst/>
                          <a:latin typeface="Times New Roman" pitchFamily="18" charset="0"/>
                          <a:cs typeface="Times New Roman" pitchFamily="18" charset="0"/>
                        </a:rPr>
                        <a:t>количество информационных сюжетов  на телевидении, радио, в сети «Интернет»</a:t>
                      </a:r>
                      <a:endParaRPr lang="ru-RU" sz="1600" b="1" dirty="0">
                        <a:solidFill>
                          <a:schemeClr val="accent5">
                            <a:lumMod val="75000"/>
                          </a:schemeClr>
                        </a:solidFill>
                        <a:effectLst/>
                        <a:latin typeface="Times New Roman" pitchFamily="18" charset="0"/>
                        <a:ea typeface="Times New Roman"/>
                        <a:cs typeface="Times New Roman" pitchFamily="18" charset="0"/>
                      </a:endParaRPr>
                    </a:p>
                  </a:txBody>
                  <a:tcPr marL="73010" marR="73010" marT="0" marB="0"/>
                </a:tc>
                <a:tc>
                  <a:txBody>
                    <a:bodyPr/>
                    <a:lstStyle/>
                    <a:p>
                      <a:pPr algn="ctr">
                        <a:lnSpc>
                          <a:spcPct val="100000"/>
                        </a:lnSpc>
                        <a:spcAft>
                          <a:spcPts val="0"/>
                        </a:spcAft>
                      </a:pPr>
                      <a:r>
                        <a:rPr lang="ru-RU" sz="1600" dirty="0">
                          <a:effectLst/>
                          <a:latin typeface="Times New Roman" pitchFamily="18" charset="0"/>
                          <a:cs typeface="Times New Roman" pitchFamily="18" charset="0"/>
                        </a:rPr>
                        <a:t>шт.</a:t>
                      </a:r>
                      <a:endParaRPr lang="ru-RU" sz="1600" b="1" dirty="0">
                        <a:solidFill>
                          <a:schemeClr val="accent5">
                            <a:lumMod val="75000"/>
                          </a:schemeClr>
                        </a:solidFill>
                        <a:effectLst/>
                        <a:latin typeface="Times New Roman" pitchFamily="18" charset="0"/>
                        <a:ea typeface="Times New Roman"/>
                        <a:cs typeface="Times New Roman" pitchFamily="18" charset="0"/>
                      </a:endParaRPr>
                    </a:p>
                  </a:txBody>
                  <a:tcPr marL="73010" marR="73010" marT="0" marB="0"/>
                </a:tc>
                <a:tc>
                  <a:txBody>
                    <a:bodyPr/>
                    <a:lstStyle/>
                    <a:p>
                      <a:pPr algn="ctr">
                        <a:lnSpc>
                          <a:spcPct val="100000"/>
                        </a:lnSpc>
                        <a:spcAft>
                          <a:spcPts val="0"/>
                        </a:spcAft>
                      </a:pPr>
                      <a:r>
                        <a:rPr lang="ru-RU" sz="1700" dirty="0" smtClean="0">
                          <a:effectLst/>
                          <a:latin typeface="Times New Roman" pitchFamily="18" charset="0"/>
                          <a:cs typeface="Times New Roman" pitchFamily="18" charset="0"/>
                        </a:rPr>
                        <a:t>261</a:t>
                      </a:r>
                      <a:endParaRPr lang="ru-RU" sz="1700" b="1" dirty="0">
                        <a:solidFill>
                          <a:schemeClr val="accent5">
                            <a:lumMod val="75000"/>
                          </a:schemeClr>
                        </a:solidFill>
                        <a:effectLst/>
                        <a:latin typeface="Times New Roman" pitchFamily="18" charset="0"/>
                        <a:ea typeface="Times New Roman"/>
                        <a:cs typeface="Times New Roman" pitchFamily="18" charset="0"/>
                      </a:endParaRPr>
                    </a:p>
                  </a:txBody>
                  <a:tcPr marL="73010" marR="73010" marT="0" marB="0"/>
                </a:tc>
              </a:tr>
            </a:tbl>
          </a:graphicData>
        </a:graphic>
      </p:graphicFrame>
      <p:sp>
        <p:nvSpPr>
          <p:cNvPr id="8" name="Rectangle 3"/>
          <p:cNvSpPr>
            <a:spLocks noChangeArrowheads="1"/>
          </p:cNvSpPr>
          <p:nvPr/>
        </p:nvSpPr>
        <p:spPr bwMode="auto">
          <a:xfrm>
            <a:off x="428498" y="106760"/>
            <a:ext cx="8970997" cy="16619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b="1" u="none" strike="noStrike" cap="none" normalizeH="0" baseline="0" dirty="0" smtClean="0">
                <a:ln>
                  <a:noFill/>
                </a:ln>
                <a:solidFill>
                  <a:srgbClr val="002060"/>
                </a:solidFill>
                <a:effectLst>
                  <a:outerShdw blurRad="38100" dist="38100" dir="2700000" algn="tl">
                    <a:srgbClr val="C0C0C0"/>
                  </a:outerShdw>
                </a:effectLst>
                <a:latin typeface="Times New Roman" pitchFamily="18" charset="0"/>
                <a:ea typeface="Times New Roman" pitchFamily="18" charset="0"/>
                <a:cs typeface="Times New Roman" pitchFamily="18" charset="0"/>
              </a:rPr>
              <a:t>Мероприятия муниципальной программы муниципального образования </a:t>
            </a:r>
          </a:p>
          <a:p>
            <a:pPr marL="0" marR="0" lvl="0" indent="0" algn="ctr" defTabSz="914400" rtl="0" eaLnBrk="1" fontAlgn="base" latinLnBrk="0" hangingPunct="1">
              <a:lnSpc>
                <a:spcPct val="100000"/>
              </a:lnSpc>
              <a:spcBef>
                <a:spcPct val="0"/>
              </a:spcBef>
              <a:spcAft>
                <a:spcPct val="0"/>
              </a:spcAft>
              <a:buClrTx/>
              <a:buSzTx/>
              <a:buFontTx/>
              <a:buNone/>
              <a:tabLst/>
            </a:pPr>
            <a:r>
              <a:rPr kumimoji="0" lang="ru-RU" b="1" u="none" strike="noStrike" cap="none" normalizeH="0" baseline="0" dirty="0" smtClean="0">
                <a:ln>
                  <a:noFill/>
                </a:ln>
                <a:solidFill>
                  <a:srgbClr val="002060"/>
                </a:solidFill>
                <a:effectLst>
                  <a:outerShdw blurRad="38100" dist="38100" dir="2700000" algn="tl">
                    <a:srgbClr val="C0C0C0"/>
                  </a:outerShdw>
                </a:effectLst>
                <a:latin typeface="Times New Roman" pitchFamily="18" charset="0"/>
                <a:ea typeface="Times New Roman" pitchFamily="18" charset="0"/>
                <a:cs typeface="Times New Roman" pitchFamily="18" charset="0"/>
              </a:rPr>
              <a:t>Кавказский район «Информационное общество муниципального образования </a:t>
            </a:r>
          </a:p>
          <a:p>
            <a:pPr marL="0" marR="0" lvl="0" indent="0" algn="ctr" defTabSz="914400" rtl="0" eaLnBrk="1" fontAlgn="base" latinLnBrk="0" hangingPunct="1">
              <a:lnSpc>
                <a:spcPct val="100000"/>
              </a:lnSpc>
              <a:spcBef>
                <a:spcPct val="0"/>
              </a:spcBef>
              <a:spcAft>
                <a:spcPct val="0"/>
              </a:spcAft>
              <a:buClrTx/>
              <a:buSzTx/>
              <a:buFontTx/>
              <a:buNone/>
              <a:tabLst/>
            </a:pPr>
            <a:r>
              <a:rPr kumimoji="0" lang="ru-RU" b="1" u="none" strike="noStrike" cap="none" normalizeH="0" baseline="0" dirty="0" smtClean="0">
                <a:ln>
                  <a:noFill/>
                </a:ln>
                <a:solidFill>
                  <a:srgbClr val="002060"/>
                </a:solidFill>
                <a:effectLst>
                  <a:outerShdw blurRad="38100" dist="38100" dir="2700000" algn="tl">
                    <a:srgbClr val="C0C0C0"/>
                  </a:outerShdw>
                </a:effectLst>
                <a:latin typeface="Times New Roman" pitchFamily="18" charset="0"/>
                <a:ea typeface="Times New Roman" pitchFamily="18" charset="0"/>
                <a:cs typeface="Times New Roman" pitchFamily="18" charset="0"/>
              </a:rPr>
              <a:t>Кавказский район» за 2019 год</a:t>
            </a:r>
            <a:endParaRPr kumimoji="0" lang="ru-RU" b="0" u="none" strike="noStrike" cap="none" normalizeH="0" baseline="0" dirty="0" smtClean="0">
              <a:ln>
                <a:noFill/>
              </a:ln>
              <a:solidFill>
                <a:srgbClr val="002060"/>
              </a:solidFill>
              <a:effectLst/>
              <a:latin typeface="Times New Roman" pitchFamily="18" charset="0"/>
              <a:cs typeface="Times New Roman" pitchFamily="18" charset="0"/>
            </a:endParaRPr>
          </a:p>
          <a:p>
            <a:pPr lvl="0" algn="ctr" fontAlgn="base">
              <a:spcBef>
                <a:spcPct val="0"/>
              </a:spcBef>
              <a:spcAft>
                <a:spcPct val="0"/>
              </a:spcAft>
            </a:pPr>
            <a:r>
              <a:rPr lang="ru-RU" sz="1600" b="1" u="sng" dirty="0" smtClean="0">
                <a:solidFill>
                  <a:srgbClr val="002060"/>
                </a:solidFill>
                <a:latin typeface="Times New Roman" pitchFamily="18" charset="0"/>
                <a:ea typeface="Times New Roman" pitchFamily="18" charset="0"/>
                <a:cs typeface="Times New Roman" pitchFamily="18" charset="0"/>
              </a:rPr>
              <a:t>Общий </a:t>
            </a:r>
            <a:r>
              <a:rPr lang="ru-RU" sz="1600" b="1" u="sng" dirty="0">
                <a:solidFill>
                  <a:srgbClr val="002060"/>
                </a:solidFill>
                <a:latin typeface="Times New Roman" pitchFamily="18" charset="0"/>
                <a:ea typeface="Times New Roman" pitchFamily="18" charset="0"/>
                <a:cs typeface="Times New Roman" pitchFamily="18" charset="0"/>
              </a:rPr>
              <a:t>объем финансирования программы в </a:t>
            </a:r>
            <a:r>
              <a:rPr lang="ru-RU" sz="1600" b="1" u="sng" dirty="0" smtClean="0">
                <a:solidFill>
                  <a:srgbClr val="002060"/>
                </a:solidFill>
                <a:latin typeface="Times New Roman" pitchFamily="18" charset="0"/>
                <a:ea typeface="Times New Roman" pitchFamily="18" charset="0"/>
                <a:cs typeface="Times New Roman" pitchFamily="18" charset="0"/>
              </a:rPr>
              <a:t>2019 </a:t>
            </a:r>
            <a:r>
              <a:rPr lang="ru-RU" sz="1600" b="1" u="sng" dirty="0">
                <a:solidFill>
                  <a:srgbClr val="002060"/>
                </a:solidFill>
                <a:latin typeface="Times New Roman" pitchFamily="18" charset="0"/>
                <a:ea typeface="Times New Roman" pitchFamily="18" charset="0"/>
                <a:cs typeface="Times New Roman" pitchFamily="18" charset="0"/>
              </a:rPr>
              <a:t>году  – </a:t>
            </a:r>
            <a:r>
              <a:rPr lang="ru-RU" sz="1600" b="1" u="sng" dirty="0" smtClean="0">
                <a:solidFill>
                  <a:srgbClr val="002060"/>
                </a:solidFill>
                <a:latin typeface="Times New Roman" pitchFamily="18" charset="0"/>
                <a:ea typeface="Times New Roman" pitchFamily="18" charset="0"/>
                <a:cs typeface="Times New Roman" pitchFamily="18" charset="0"/>
              </a:rPr>
              <a:t>3,0 </a:t>
            </a:r>
            <a:r>
              <a:rPr lang="ru-RU" sz="1600" b="1" u="sng" dirty="0">
                <a:solidFill>
                  <a:srgbClr val="002060"/>
                </a:solidFill>
                <a:latin typeface="Times New Roman" pitchFamily="18" charset="0"/>
                <a:ea typeface="Times New Roman" pitchFamily="18" charset="0"/>
                <a:cs typeface="Times New Roman" pitchFamily="18" charset="0"/>
              </a:rPr>
              <a:t>млн. руб., </a:t>
            </a:r>
          </a:p>
          <a:p>
            <a:pPr lvl="0" algn="ctr" fontAlgn="base">
              <a:spcBef>
                <a:spcPct val="0"/>
              </a:spcBef>
              <a:spcAft>
                <a:spcPct val="0"/>
              </a:spcAft>
            </a:pPr>
            <a:r>
              <a:rPr lang="ru-RU" sz="1600" b="1" u="sng" dirty="0">
                <a:solidFill>
                  <a:srgbClr val="002060"/>
                </a:solidFill>
                <a:latin typeface="Times New Roman" pitchFamily="18" charset="0"/>
                <a:ea typeface="Times New Roman" pitchFamily="18" charset="0"/>
                <a:cs typeface="Times New Roman" pitchFamily="18" charset="0"/>
              </a:rPr>
              <a:t>в том числе по мероприятиям</a:t>
            </a:r>
            <a:r>
              <a:rPr lang="ru-RU" sz="1600" b="1" u="sng" dirty="0" smtClean="0">
                <a:solidFill>
                  <a:srgbClr val="002060"/>
                </a:solidFill>
                <a:latin typeface="Times New Roman" pitchFamily="18" charset="0"/>
                <a:ea typeface="Times New Roman" pitchFamily="18" charset="0"/>
                <a:cs typeface="Times New Roman" pitchFamily="18" charset="0"/>
              </a:rPr>
              <a:t>:</a:t>
            </a:r>
          </a:p>
          <a:p>
            <a:pPr lvl="0" algn="ctr" fontAlgn="base">
              <a:spcBef>
                <a:spcPct val="0"/>
              </a:spcBef>
              <a:spcAft>
                <a:spcPct val="0"/>
              </a:spcAft>
            </a:pPr>
            <a:endParaRPr kumimoji="0" lang="ru-RU" sz="1600" b="0" u="none" strike="noStrike" cap="none" normalizeH="0" baseline="0" dirty="0" smtClean="0">
              <a:ln>
                <a:noFill/>
              </a:ln>
              <a:solidFill>
                <a:srgbClr val="002060"/>
              </a:solidFill>
              <a:effectLst/>
              <a:latin typeface="Times New Roman" pitchFamily="18" charset="0"/>
              <a:cs typeface="Times New Roman" pitchFamily="18" charset="0"/>
            </a:endParaRPr>
          </a:p>
        </p:txBody>
      </p:sp>
      <p:sp>
        <p:nvSpPr>
          <p:cNvPr id="11" name="TextBox 10"/>
          <p:cNvSpPr txBox="1"/>
          <p:nvPr/>
        </p:nvSpPr>
        <p:spPr>
          <a:xfrm>
            <a:off x="560512" y="3299082"/>
            <a:ext cx="8970997" cy="584775"/>
          </a:xfrm>
          <a:prstGeom prst="rect">
            <a:avLst/>
          </a:prstGeom>
          <a:noFill/>
        </p:spPr>
        <p:txBody>
          <a:bodyPr wrap="square" rtlCol="0">
            <a:spAutoFit/>
          </a:bodyPr>
          <a:lstStyle/>
          <a:p>
            <a:pPr algn="ctr" eaLnBrk="0" fontAlgn="base" hangingPunct="0">
              <a:spcBef>
                <a:spcPct val="0"/>
              </a:spcBef>
              <a:spcAft>
                <a:spcPct val="0"/>
              </a:spcAft>
            </a:pPr>
            <a:r>
              <a:rPr lang="ru-RU" sz="1600" b="1" dirty="0">
                <a:solidFill>
                  <a:srgbClr val="002060"/>
                </a:solidFill>
                <a:latin typeface="Times New Roman" pitchFamily="18" charset="0"/>
                <a:ea typeface="Times New Roman" pitchFamily="18" charset="0"/>
                <a:cs typeface="Times New Roman" pitchFamily="18" charset="0"/>
              </a:rPr>
              <a:t>Целевые показатели муниципальной программы «Информационное общество </a:t>
            </a:r>
          </a:p>
          <a:p>
            <a:pPr algn="ctr" eaLnBrk="0" fontAlgn="base" hangingPunct="0">
              <a:spcBef>
                <a:spcPct val="0"/>
              </a:spcBef>
              <a:spcAft>
                <a:spcPct val="0"/>
              </a:spcAft>
            </a:pPr>
            <a:r>
              <a:rPr lang="ru-RU" sz="1600" b="1" dirty="0">
                <a:solidFill>
                  <a:srgbClr val="002060"/>
                </a:solidFill>
                <a:latin typeface="Times New Roman" pitchFamily="18" charset="0"/>
                <a:ea typeface="Times New Roman" pitchFamily="18" charset="0"/>
                <a:cs typeface="Times New Roman" pitchFamily="18" charset="0"/>
              </a:rPr>
              <a:t>муниципального образования Кавказский район</a:t>
            </a:r>
            <a:r>
              <a:rPr lang="ru-RU" sz="1600" b="1" dirty="0" smtClean="0">
                <a:solidFill>
                  <a:srgbClr val="002060"/>
                </a:solidFill>
                <a:latin typeface="Times New Roman" pitchFamily="18" charset="0"/>
                <a:ea typeface="Times New Roman" pitchFamily="18" charset="0"/>
                <a:cs typeface="Times New Roman" pitchFamily="18" charset="0"/>
              </a:rPr>
              <a:t>»</a:t>
            </a:r>
            <a:endParaRPr lang="ru-RU" sz="1600"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379504049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3676578264"/>
              </p:ext>
            </p:extLst>
          </p:nvPr>
        </p:nvGraphicFramePr>
        <p:xfrm>
          <a:off x="488504" y="1600199"/>
          <a:ext cx="9001000" cy="3816858"/>
        </p:xfrm>
        <a:graphic>
          <a:graphicData uri="http://schemas.openxmlformats.org/drawingml/2006/table">
            <a:tbl>
              <a:tblPr firstRow="1" firstCol="1" bandRow="1">
                <a:tableStyleId>{D27102A9-8310-4765-A935-A1911B00CA55}</a:tableStyleId>
              </a:tblPr>
              <a:tblGrid>
                <a:gridCol w="9001000"/>
              </a:tblGrid>
              <a:tr h="400041">
                <a:tc>
                  <a:txBody>
                    <a:bodyPr/>
                    <a:lstStyle/>
                    <a:p>
                      <a:pPr algn="ctr">
                        <a:lnSpc>
                          <a:spcPct val="115000"/>
                        </a:lnSpc>
                        <a:spcAft>
                          <a:spcPts val="0"/>
                        </a:spcAft>
                      </a:pPr>
                      <a:r>
                        <a:rPr lang="ru-RU" sz="1500" b="1" i="0" dirty="0">
                          <a:solidFill>
                            <a:srgbClr val="002060"/>
                          </a:solidFill>
                          <a:effectLst/>
                          <a:latin typeface="Times New Roman" pitchFamily="18" charset="0"/>
                          <a:cs typeface="Times New Roman" pitchFamily="18" charset="0"/>
                        </a:rPr>
                        <a:t>Подпрограмма </a:t>
                      </a:r>
                      <a:r>
                        <a:rPr lang="ru-RU" sz="1500" b="1" i="0" dirty="0" smtClean="0">
                          <a:solidFill>
                            <a:srgbClr val="002060"/>
                          </a:solidFill>
                          <a:effectLst/>
                          <a:latin typeface="Times New Roman" pitchFamily="18" charset="0"/>
                          <a:cs typeface="Times New Roman" pitchFamily="18" charset="0"/>
                        </a:rPr>
                        <a:t>№ </a:t>
                      </a:r>
                      <a:r>
                        <a:rPr lang="ru-RU" sz="1500" b="1" i="0" dirty="0">
                          <a:solidFill>
                            <a:srgbClr val="002060"/>
                          </a:solidFill>
                          <a:effectLst/>
                          <a:latin typeface="Times New Roman" pitchFamily="18" charset="0"/>
                          <a:cs typeface="Times New Roman" pitchFamily="18" charset="0"/>
                        </a:rPr>
                        <a:t>1 «Формирование и продвижение экономически и </a:t>
                      </a:r>
                      <a:r>
                        <a:rPr lang="ru-RU" sz="1500" b="1" i="0" dirty="0" smtClean="0">
                          <a:solidFill>
                            <a:srgbClr val="002060"/>
                          </a:solidFill>
                          <a:effectLst/>
                          <a:latin typeface="Times New Roman" pitchFamily="18" charset="0"/>
                          <a:cs typeface="Times New Roman" pitchFamily="18" charset="0"/>
                        </a:rPr>
                        <a:t>инвестиционно - </a:t>
                      </a:r>
                      <a:r>
                        <a:rPr lang="ru-RU" sz="1500" b="1" i="0" dirty="0">
                          <a:solidFill>
                            <a:srgbClr val="002060"/>
                          </a:solidFill>
                          <a:effectLst/>
                          <a:latin typeface="Times New Roman" pitchFamily="18" charset="0"/>
                          <a:cs typeface="Times New Roman" pitchFamily="18" charset="0"/>
                        </a:rPr>
                        <a:t>привлекательного образа муниципального образования Кавказский район в выставочно-ярмарочных мероприятиях» </a:t>
                      </a:r>
                      <a:r>
                        <a:rPr lang="ru-RU" sz="1500" b="1" i="0" dirty="0" smtClean="0">
                          <a:solidFill>
                            <a:srgbClr val="002060"/>
                          </a:solidFill>
                          <a:effectLst/>
                          <a:latin typeface="Times New Roman" pitchFamily="18" charset="0"/>
                          <a:cs typeface="Times New Roman" pitchFamily="18" charset="0"/>
                        </a:rPr>
                        <a:t>- 0,9 </a:t>
                      </a:r>
                      <a:r>
                        <a:rPr lang="ru-RU" sz="1500" b="1" i="0" dirty="0">
                          <a:solidFill>
                            <a:srgbClr val="002060"/>
                          </a:solidFill>
                          <a:effectLst/>
                          <a:latin typeface="Times New Roman" pitchFamily="18" charset="0"/>
                          <a:cs typeface="Times New Roman" pitchFamily="18" charset="0"/>
                        </a:rPr>
                        <a:t>млн. руб.</a:t>
                      </a:r>
                      <a:endParaRPr lang="ru-RU" sz="1500" b="1" i="0" dirty="0">
                        <a:solidFill>
                          <a:srgbClr val="002060"/>
                        </a:solidFill>
                        <a:effectLst/>
                        <a:latin typeface="Times New Roman" pitchFamily="18" charset="0"/>
                        <a:ea typeface="Times New Roman"/>
                        <a:cs typeface="Times New Roman" pitchFamily="18" charset="0"/>
                      </a:endParaRPr>
                    </a:p>
                  </a:txBody>
                  <a:tcPr marL="56597" marR="56597" marT="0" marB="0"/>
                </a:tc>
              </a:tr>
              <a:tr h="423109">
                <a:tc>
                  <a:txBody>
                    <a:bodyPr/>
                    <a:lstStyle/>
                    <a:p>
                      <a:pPr marL="342900" lvl="0" indent="-342900" algn="just">
                        <a:lnSpc>
                          <a:spcPct val="115000"/>
                        </a:lnSpc>
                        <a:spcAft>
                          <a:spcPts val="0"/>
                        </a:spcAft>
                        <a:buClr>
                          <a:srgbClr val="C00000"/>
                        </a:buClr>
                        <a:buFont typeface="Wingdings" pitchFamily="2" charset="2"/>
                        <a:buChar char="Ø"/>
                      </a:pPr>
                      <a:r>
                        <a:rPr lang="ru-RU" sz="1500" b="0" i="0" dirty="0">
                          <a:solidFill>
                            <a:srgbClr val="002060"/>
                          </a:solidFill>
                          <a:effectLst/>
                          <a:latin typeface="Times New Roman" pitchFamily="18" charset="0"/>
                          <a:cs typeface="Times New Roman" pitchFamily="18" charset="0"/>
                        </a:rPr>
                        <a:t>Подготовка и участие в выставочно-ярмарочных мероприятиях, конкурсах, выставках, техническое обслуживание и модернизация инвестиционного портала </a:t>
                      </a:r>
                      <a:r>
                        <a:rPr lang="ru-RU" sz="1500" b="0" i="0" dirty="0" smtClean="0">
                          <a:solidFill>
                            <a:srgbClr val="002060"/>
                          </a:solidFill>
                          <a:effectLst/>
                          <a:latin typeface="Times New Roman" pitchFamily="18" charset="0"/>
                          <a:cs typeface="Times New Roman" pitchFamily="18" charset="0"/>
                        </a:rPr>
                        <a:t>-0,9 </a:t>
                      </a:r>
                      <a:r>
                        <a:rPr lang="ru-RU" sz="1500" b="0" i="0" dirty="0">
                          <a:solidFill>
                            <a:srgbClr val="002060"/>
                          </a:solidFill>
                          <a:effectLst/>
                          <a:latin typeface="Times New Roman" pitchFamily="18" charset="0"/>
                          <a:cs typeface="Times New Roman" pitchFamily="18" charset="0"/>
                        </a:rPr>
                        <a:t>млн. руб.</a:t>
                      </a:r>
                      <a:endParaRPr lang="ru-RU" sz="1500" b="0" i="0" dirty="0">
                        <a:solidFill>
                          <a:srgbClr val="002060"/>
                        </a:solidFill>
                        <a:effectLst/>
                        <a:latin typeface="Times New Roman" pitchFamily="18" charset="0"/>
                        <a:ea typeface="Times New Roman"/>
                        <a:cs typeface="Times New Roman" pitchFamily="18" charset="0"/>
                      </a:endParaRPr>
                    </a:p>
                  </a:txBody>
                  <a:tcPr marL="56597" marR="56597" marT="0" marB="0"/>
                </a:tc>
              </a:tr>
              <a:tr h="451316">
                <a:tc>
                  <a:txBody>
                    <a:bodyPr/>
                    <a:lstStyle/>
                    <a:p>
                      <a:pPr algn="ctr">
                        <a:lnSpc>
                          <a:spcPct val="115000"/>
                        </a:lnSpc>
                        <a:spcAft>
                          <a:spcPts val="0"/>
                        </a:spcAft>
                      </a:pPr>
                      <a:r>
                        <a:rPr lang="ru-RU" sz="1500" b="1" i="0" dirty="0">
                          <a:solidFill>
                            <a:srgbClr val="002060"/>
                          </a:solidFill>
                          <a:effectLst/>
                          <a:latin typeface="Times New Roman" pitchFamily="18" charset="0"/>
                          <a:cs typeface="Times New Roman" pitchFamily="18" charset="0"/>
                        </a:rPr>
                        <a:t>Подпрограмма №2 «Поддержка и развитие малого </a:t>
                      </a:r>
                      <a:r>
                        <a:rPr lang="ru-RU" sz="1500" b="1" i="0" dirty="0" smtClean="0">
                          <a:solidFill>
                            <a:srgbClr val="002060"/>
                          </a:solidFill>
                          <a:effectLst/>
                          <a:latin typeface="Times New Roman" pitchFamily="18" charset="0"/>
                          <a:cs typeface="Times New Roman" pitchFamily="18" charset="0"/>
                        </a:rPr>
                        <a:t>и </a:t>
                      </a:r>
                      <a:r>
                        <a:rPr lang="ru-RU" sz="1500" b="1" i="0" dirty="0">
                          <a:solidFill>
                            <a:srgbClr val="002060"/>
                          </a:solidFill>
                          <a:effectLst/>
                          <a:latin typeface="Times New Roman" pitchFamily="18" charset="0"/>
                          <a:cs typeface="Times New Roman" pitchFamily="18" charset="0"/>
                        </a:rPr>
                        <a:t>среднего предпринимательства в муниципальном образовании Кавказский район» - </a:t>
                      </a:r>
                      <a:r>
                        <a:rPr lang="ru-RU" sz="1500" b="1" i="0" dirty="0" smtClean="0">
                          <a:solidFill>
                            <a:srgbClr val="002060"/>
                          </a:solidFill>
                          <a:effectLst/>
                          <a:latin typeface="Times New Roman" pitchFamily="18" charset="0"/>
                          <a:cs typeface="Times New Roman" pitchFamily="18" charset="0"/>
                        </a:rPr>
                        <a:t>1,0 </a:t>
                      </a:r>
                      <a:r>
                        <a:rPr lang="ru-RU" sz="1500" b="1" i="0" dirty="0">
                          <a:solidFill>
                            <a:srgbClr val="002060"/>
                          </a:solidFill>
                          <a:effectLst/>
                          <a:latin typeface="Times New Roman" pitchFamily="18" charset="0"/>
                          <a:cs typeface="Times New Roman" pitchFamily="18" charset="0"/>
                        </a:rPr>
                        <a:t>млн. руб.</a:t>
                      </a:r>
                      <a:endParaRPr lang="ru-RU" sz="1500" b="1" i="0" dirty="0">
                        <a:solidFill>
                          <a:srgbClr val="002060"/>
                        </a:solidFill>
                        <a:effectLst/>
                        <a:latin typeface="Times New Roman" pitchFamily="18" charset="0"/>
                        <a:ea typeface="Times New Roman"/>
                        <a:cs typeface="Times New Roman" pitchFamily="18" charset="0"/>
                      </a:endParaRPr>
                    </a:p>
                  </a:txBody>
                  <a:tcPr marL="56597" marR="56597" marT="0" marB="0"/>
                </a:tc>
              </a:tr>
              <a:tr h="423109">
                <a:tc>
                  <a:txBody>
                    <a:bodyPr/>
                    <a:lstStyle/>
                    <a:p>
                      <a:pPr marL="342900" lvl="0" indent="-342900" algn="just">
                        <a:lnSpc>
                          <a:spcPct val="115000"/>
                        </a:lnSpc>
                        <a:spcAft>
                          <a:spcPts val="0"/>
                        </a:spcAft>
                        <a:buClr>
                          <a:srgbClr val="C00000"/>
                        </a:buClr>
                        <a:buFont typeface="Wingdings" pitchFamily="2" charset="2"/>
                        <a:buChar char="Ø"/>
                      </a:pPr>
                      <a:r>
                        <a:rPr lang="ru-RU" sz="1500" b="0" i="0" kern="1200" dirty="0" smtClean="0">
                          <a:solidFill>
                            <a:srgbClr val="002060"/>
                          </a:solidFill>
                          <a:latin typeface="Times New Roman" pitchFamily="18" charset="0"/>
                          <a:ea typeface="+mn-ea"/>
                          <a:cs typeface="Times New Roman" pitchFamily="18" charset="0"/>
                        </a:rPr>
                        <a:t>Предоставление услуг консультационного пункта по вопросам ведения предпринимательской деятельности для субъектов малого и среднего предпринимательства - 0,8 млн. руб.</a:t>
                      </a:r>
                      <a:endParaRPr lang="ru-RU" sz="1500" b="0" i="0" dirty="0">
                        <a:solidFill>
                          <a:srgbClr val="002060"/>
                        </a:solidFill>
                        <a:effectLst/>
                        <a:latin typeface="Times New Roman" pitchFamily="18" charset="0"/>
                        <a:ea typeface="Times New Roman"/>
                        <a:cs typeface="Times New Roman" pitchFamily="18" charset="0"/>
                      </a:endParaRPr>
                    </a:p>
                  </a:txBody>
                  <a:tcPr marL="56597" marR="56597" marT="0" marB="0"/>
                </a:tc>
              </a:tr>
              <a:tr h="634663">
                <a:tc>
                  <a:txBody>
                    <a:bodyPr/>
                    <a:lstStyle/>
                    <a:p>
                      <a:pPr marL="342900" lvl="0" indent="-342900" algn="just">
                        <a:lnSpc>
                          <a:spcPct val="115000"/>
                        </a:lnSpc>
                        <a:spcAft>
                          <a:spcPts val="0"/>
                        </a:spcAft>
                        <a:buClr>
                          <a:srgbClr val="C00000"/>
                        </a:buClr>
                        <a:buFont typeface="Wingdings" pitchFamily="2" charset="2"/>
                        <a:buChar char="Ø"/>
                      </a:pPr>
                      <a:r>
                        <a:rPr lang="ru-RU" sz="1500" b="0" i="0" kern="1200" dirty="0" smtClean="0">
                          <a:solidFill>
                            <a:srgbClr val="002060"/>
                          </a:solidFill>
                          <a:latin typeface="Times New Roman" pitchFamily="18" charset="0"/>
                          <a:ea typeface="+mn-ea"/>
                          <a:cs typeface="Times New Roman" pitchFamily="18" charset="0"/>
                        </a:rPr>
                        <a:t>Размещение информации по вопросам ведения предпринимательской деятельности в средствах массовой информации района, стартовое обучение начинающих предпринимателей, учащихся старших классов, студентов учебных заведений – 0,2 млн. руб.</a:t>
                      </a:r>
                      <a:endParaRPr lang="ru-RU" sz="1500" b="0" i="0" dirty="0">
                        <a:solidFill>
                          <a:srgbClr val="002060"/>
                        </a:solidFill>
                        <a:effectLst/>
                        <a:latin typeface="Times New Roman" pitchFamily="18" charset="0"/>
                        <a:ea typeface="Times New Roman"/>
                        <a:cs typeface="Times New Roman" pitchFamily="18" charset="0"/>
                      </a:endParaRPr>
                    </a:p>
                  </a:txBody>
                  <a:tcPr marL="56597" marR="56597" marT="0" marB="0"/>
                </a:tc>
              </a:tr>
              <a:tr h="211554">
                <a:tc>
                  <a:txBody>
                    <a:bodyPr/>
                    <a:lstStyle/>
                    <a:p>
                      <a:pPr marL="0" lvl="0" indent="0" algn="ctr">
                        <a:lnSpc>
                          <a:spcPct val="115000"/>
                        </a:lnSpc>
                        <a:spcAft>
                          <a:spcPts val="0"/>
                        </a:spcAft>
                        <a:buClr>
                          <a:srgbClr val="C00000"/>
                        </a:buClr>
                        <a:buFont typeface="Wingdings" pitchFamily="2" charset="2"/>
                        <a:buNone/>
                      </a:pPr>
                      <a:r>
                        <a:rPr lang="ru-RU" sz="1500" b="1" i="0" dirty="0" smtClean="0">
                          <a:solidFill>
                            <a:srgbClr val="002060"/>
                          </a:solidFill>
                          <a:effectLst/>
                          <a:latin typeface="Times New Roman" pitchFamily="18" charset="0"/>
                          <a:ea typeface="Times New Roman"/>
                          <a:cs typeface="Times New Roman" pitchFamily="18" charset="0"/>
                        </a:rPr>
                        <a:t>Поступило доходов от предпринимательской деятельности МБУ «Информационно-консультационный центр поддержки субъектов малого  и среднего предпринимательства муниципального образования Кавказский район» - 0,4 млн.</a:t>
                      </a:r>
                      <a:r>
                        <a:rPr lang="ru-RU" sz="1500" b="1" i="0" baseline="0" dirty="0" smtClean="0">
                          <a:solidFill>
                            <a:srgbClr val="002060"/>
                          </a:solidFill>
                          <a:effectLst/>
                          <a:latin typeface="Times New Roman" pitchFamily="18" charset="0"/>
                          <a:ea typeface="Times New Roman"/>
                          <a:cs typeface="Times New Roman" pitchFamily="18" charset="0"/>
                        </a:rPr>
                        <a:t> руб.</a:t>
                      </a:r>
                      <a:endParaRPr lang="ru-RU" sz="1500" b="1" i="0" dirty="0">
                        <a:solidFill>
                          <a:srgbClr val="002060"/>
                        </a:solidFill>
                        <a:effectLst/>
                        <a:latin typeface="Times New Roman" pitchFamily="18" charset="0"/>
                        <a:ea typeface="Times New Roman"/>
                        <a:cs typeface="Times New Roman" pitchFamily="18" charset="0"/>
                      </a:endParaRPr>
                    </a:p>
                  </a:txBody>
                  <a:tcPr marL="56597" marR="56597" marT="0" marB="0"/>
                </a:tc>
              </a:tr>
            </a:tbl>
          </a:graphicData>
        </a:graphic>
      </p:graphicFrame>
      <p:sp>
        <p:nvSpPr>
          <p:cNvPr id="3" name="Номер слайда 2"/>
          <p:cNvSpPr>
            <a:spLocks noGrp="1"/>
          </p:cNvSpPr>
          <p:nvPr>
            <p:ph type="sldNum" sz="quarter" idx="12"/>
          </p:nvPr>
        </p:nvSpPr>
        <p:spPr>
          <a:xfrm>
            <a:off x="4754880" y="6407945"/>
            <a:ext cx="396240" cy="365125"/>
          </a:xfrm>
        </p:spPr>
        <p:txBody>
          <a:bodyPr/>
          <a:lstStyle/>
          <a:p>
            <a:fld id="{DCD830A9-5F17-466D-9E40-1E5E06F64CC0}" type="slidenum">
              <a:rPr lang="ru-RU" smtClean="0"/>
              <a:pPr/>
              <a:t>58</a:t>
            </a:fld>
            <a:endParaRPr lang="ru-RU" dirty="0"/>
          </a:p>
        </p:txBody>
      </p:sp>
      <p:sp>
        <p:nvSpPr>
          <p:cNvPr id="5" name="Rectangle 1"/>
          <p:cNvSpPr>
            <a:spLocks noChangeArrowheads="1"/>
          </p:cNvSpPr>
          <p:nvPr/>
        </p:nvSpPr>
        <p:spPr bwMode="auto">
          <a:xfrm>
            <a:off x="350488" y="445314"/>
            <a:ext cx="9279565" cy="1138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b="1" u="none" strike="noStrike" cap="none" normalizeH="0" baseline="0" dirty="0" smtClean="0">
                <a:ln>
                  <a:noFill/>
                </a:ln>
                <a:solidFill>
                  <a:srgbClr val="002060"/>
                </a:solidFill>
                <a:latin typeface="Times New Roman" pitchFamily="18" charset="0"/>
                <a:ea typeface="Times New Roman" pitchFamily="18" charset="0"/>
                <a:cs typeface="Times New Roman" pitchFamily="18" charset="0"/>
              </a:rPr>
              <a:t>Мероприятия муниципальной программы муниципального образования Кавказский район </a:t>
            </a:r>
            <a:r>
              <a:rPr lang="ru-RU" b="1" dirty="0" smtClean="0">
                <a:solidFill>
                  <a:srgbClr val="002060"/>
                </a:solidFill>
                <a:latin typeface="Times New Roman" pitchFamily="18" charset="0"/>
                <a:ea typeface="Times New Roman" pitchFamily="18" charset="0"/>
                <a:cs typeface="Times New Roman" pitchFamily="18" charset="0"/>
              </a:rPr>
              <a:t> </a:t>
            </a:r>
            <a:r>
              <a:rPr kumimoji="0" lang="ru-RU" b="1" u="none" strike="noStrike" cap="none" normalizeH="0" baseline="0" dirty="0" smtClean="0">
                <a:ln>
                  <a:noFill/>
                </a:ln>
                <a:solidFill>
                  <a:srgbClr val="002060"/>
                </a:solidFill>
                <a:latin typeface="Times New Roman" pitchFamily="18" charset="0"/>
                <a:ea typeface="Times New Roman" pitchFamily="18" charset="0"/>
                <a:cs typeface="Times New Roman" pitchFamily="18" charset="0"/>
              </a:rPr>
              <a:t>«Экономическое развитие и инновационная экономика» за 2019 год</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ru-RU" sz="1600" b="1" u="none" strike="noStrike" cap="none" normalizeH="0" baseline="0" dirty="0" smtClean="0">
              <a:ln>
                <a:noFill/>
              </a:ln>
              <a:solidFill>
                <a:srgbClr val="002060"/>
              </a:solidFill>
              <a:latin typeface="Times New Roman" pitchFamily="18" charset="0"/>
              <a:ea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600" b="1" u="none" strike="noStrike" cap="none" normalizeH="0" baseline="0" dirty="0" smtClean="0">
                <a:ln>
                  <a:noFill/>
                </a:ln>
                <a:solidFill>
                  <a:srgbClr val="002060"/>
                </a:solidFill>
                <a:latin typeface="Times New Roman" pitchFamily="18" charset="0"/>
                <a:ea typeface="Times New Roman" pitchFamily="18" charset="0"/>
                <a:cs typeface="Times New Roman" pitchFamily="18" charset="0"/>
              </a:rPr>
              <a:t>Общий объем финансирования программы  за счет средств бюджета в 2019 году  – 1,9 млн. руб.</a:t>
            </a:r>
            <a:endParaRPr kumimoji="0" lang="ru-RU" sz="1600" b="1" u="none" strike="noStrike" cap="none" normalizeH="0" baseline="0" dirty="0" smtClean="0">
              <a:ln>
                <a:noFill/>
              </a:ln>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4072160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3139376838"/>
              </p:ext>
            </p:extLst>
          </p:nvPr>
        </p:nvGraphicFramePr>
        <p:xfrm>
          <a:off x="640813" y="1369224"/>
          <a:ext cx="8736971" cy="4941534"/>
        </p:xfrm>
        <a:graphic>
          <a:graphicData uri="http://schemas.openxmlformats.org/drawingml/2006/chart">
            <c:chart xmlns:c="http://schemas.openxmlformats.org/drawingml/2006/chart" xmlns:r="http://schemas.openxmlformats.org/officeDocument/2006/relationships" r:id="rId2"/>
          </a:graphicData>
        </a:graphic>
      </p:graphicFrame>
      <p:sp>
        <p:nvSpPr>
          <p:cNvPr id="5" name="Номер слайда 4"/>
          <p:cNvSpPr>
            <a:spLocks noGrp="1"/>
          </p:cNvSpPr>
          <p:nvPr>
            <p:ph type="sldNum" sz="quarter" idx="12"/>
          </p:nvPr>
        </p:nvSpPr>
        <p:spPr>
          <a:xfrm>
            <a:off x="4754880" y="6407945"/>
            <a:ext cx="396240" cy="365125"/>
          </a:xfrm>
        </p:spPr>
        <p:txBody>
          <a:bodyPr/>
          <a:lstStyle/>
          <a:p>
            <a:fld id="{DCD830A9-5F17-466D-9E40-1E5E06F64CC0}" type="slidenum">
              <a:rPr lang="ru-RU" smtClean="0"/>
              <a:pPr/>
              <a:t>5</a:t>
            </a:fld>
            <a:endParaRPr lang="ru-RU"/>
          </a:p>
        </p:txBody>
      </p:sp>
      <p:sp>
        <p:nvSpPr>
          <p:cNvPr id="3" name="TextBox 2"/>
          <p:cNvSpPr txBox="1"/>
          <p:nvPr/>
        </p:nvSpPr>
        <p:spPr>
          <a:xfrm>
            <a:off x="200472" y="476672"/>
            <a:ext cx="9145016" cy="892552"/>
          </a:xfrm>
          <a:prstGeom prst="rect">
            <a:avLst/>
          </a:prstGeom>
          <a:noFill/>
        </p:spPr>
        <p:txBody>
          <a:bodyPr wrap="square" rtlCol="0">
            <a:spAutoFit/>
          </a:bodyPr>
          <a:lstStyle/>
          <a:p>
            <a:pPr algn="ctr"/>
            <a:r>
              <a:rPr lang="ru-RU" b="1" dirty="0"/>
              <a:t>ДОХОДЫ, РАСХОДЫ, ИСТОЧНИКИ ФИНАНСИРОВАНИЯ ДЕФИЦИТА БЮДЖЕТА МУНИЦИПАЛЬНОГО ОБРАЗОВАНИЯ КАВКАЗСКИЙ РАЙОН </a:t>
            </a:r>
            <a:br>
              <a:rPr lang="ru-RU" b="1" dirty="0"/>
            </a:br>
            <a:r>
              <a:rPr lang="ru-RU" sz="1600" b="1" dirty="0"/>
              <a:t>(млн. руб.)</a:t>
            </a:r>
            <a:endParaRPr lang="ru-RU" dirty="0"/>
          </a:p>
        </p:txBody>
      </p:sp>
    </p:spTree>
    <p:extLst>
      <p:ext uri="{BB962C8B-B14F-4D97-AF65-F5344CB8AC3E}">
        <p14:creationId xmlns:p14="http://schemas.microsoft.com/office/powerpoint/2010/main" val="150898649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2954021731"/>
              </p:ext>
            </p:extLst>
          </p:nvPr>
        </p:nvGraphicFramePr>
        <p:xfrm>
          <a:off x="512507" y="1196752"/>
          <a:ext cx="8726204" cy="5301167"/>
        </p:xfrm>
        <a:graphic>
          <a:graphicData uri="http://schemas.openxmlformats.org/drawingml/2006/table">
            <a:tbl>
              <a:tblPr firstRow="1" firstCol="1" bandRow="1">
                <a:tableStyleId>{5940675A-B579-460E-94D1-54222C63F5DA}</a:tableStyleId>
              </a:tblPr>
              <a:tblGrid>
                <a:gridCol w="6618030"/>
                <a:gridCol w="891657"/>
                <a:gridCol w="1216517"/>
              </a:tblGrid>
              <a:tr h="432047">
                <a:tc>
                  <a:txBody>
                    <a:bodyPr/>
                    <a:lstStyle/>
                    <a:p>
                      <a:pPr algn="ctr">
                        <a:lnSpc>
                          <a:spcPct val="100000"/>
                        </a:lnSpc>
                        <a:spcAft>
                          <a:spcPts val="0"/>
                        </a:spcAft>
                      </a:pPr>
                      <a:r>
                        <a:rPr lang="ru-RU" sz="1200" dirty="0">
                          <a:solidFill>
                            <a:schemeClr val="tx1"/>
                          </a:solidFill>
                          <a:effectLst/>
                          <a:latin typeface="Times New Roman" pitchFamily="18" charset="0"/>
                          <a:cs typeface="Times New Roman" pitchFamily="18" charset="0"/>
                        </a:rPr>
                        <a:t>Наименование целевого    показателя</a:t>
                      </a:r>
                      <a:endParaRPr lang="ru-RU" sz="1200" b="1" dirty="0">
                        <a:solidFill>
                          <a:schemeClr val="tx1"/>
                        </a:solidFill>
                        <a:effectLst/>
                        <a:latin typeface="Times New Roman" pitchFamily="18" charset="0"/>
                        <a:ea typeface="Times New Roman"/>
                        <a:cs typeface="Times New Roman" pitchFamily="18" charset="0"/>
                      </a:endParaRPr>
                    </a:p>
                  </a:txBody>
                  <a:tcPr marL="57221" marR="57221" marT="0" marB="0" anchor="ctr"/>
                </a:tc>
                <a:tc>
                  <a:txBody>
                    <a:bodyPr/>
                    <a:lstStyle/>
                    <a:p>
                      <a:pPr algn="ctr">
                        <a:lnSpc>
                          <a:spcPct val="100000"/>
                        </a:lnSpc>
                        <a:spcAft>
                          <a:spcPts val="0"/>
                        </a:spcAft>
                      </a:pPr>
                      <a:r>
                        <a:rPr lang="ru-RU" sz="1200" dirty="0">
                          <a:solidFill>
                            <a:schemeClr val="tx1"/>
                          </a:solidFill>
                          <a:effectLst/>
                          <a:latin typeface="Times New Roman" pitchFamily="18" charset="0"/>
                          <a:cs typeface="Times New Roman" pitchFamily="18" charset="0"/>
                        </a:rPr>
                        <a:t>Един.</a:t>
                      </a:r>
                    </a:p>
                    <a:p>
                      <a:pPr algn="ctr">
                        <a:lnSpc>
                          <a:spcPct val="100000"/>
                        </a:lnSpc>
                        <a:spcAft>
                          <a:spcPts val="0"/>
                        </a:spcAft>
                      </a:pPr>
                      <a:r>
                        <a:rPr lang="ru-RU" sz="1200" dirty="0" err="1" smtClean="0">
                          <a:solidFill>
                            <a:schemeClr val="tx1"/>
                          </a:solidFill>
                          <a:effectLst/>
                          <a:latin typeface="Times New Roman" pitchFamily="18" charset="0"/>
                          <a:cs typeface="Times New Roman" pitchFamily="18" charset="0"/>
                        </a:rPr>
                        <a:t>измер</a:t>
                      </a:r>
                      <a:r>
                        <a:rPr lang="ru-RU" sz="1200" dirty="0" smtClean="0">
                          <a:solidFill>
                            <a:schemeClr val="tx1"/>
                          </a:solidFill>
                          <a:effectLst/>
                          <a:latin typeface="Times New Roman" pitchFamily="18" charset="0"/>
                          <a:cs typeface="Times New Roman" pitchFamily="18" charset="0"/>
                        </a:rPr>
                        <a:t>.</a:t>
                      </a:r>
                      <a:endParaRPr lang="ru-RU" sz="1200" b="1" dirty="0">
                        <a:solidFill>
                          <a:schemeClr val="tx1"/>
                        </a:solidFill>
                        <a:effectLst/>
                        <a:latin typeface="Times New Roman" pitchFamily="18" charset="0"/>
                        <a:ea typeface="Times New Roman"/>
                        <a:cs typeface="Times New Roman" pitchFamily="18" charset="0"/>
                      </a:endParaRPr>
                    </a:p>
                  </a:txBody>
                  <a:tcPr marL="57221" marR="57221" marT="0" marB="0" anchor="ctr"/>
                </a:tc>
                <a:tc>
                  <a:txBody>
                    <a:bodyPr/>
                    <a:lstStyle/>
                    <a:p>
                      <a:pPr algn="ctr">
                        <a:lnSpc>
                          <a:spcPct val="100000"/>
                        </a:lnSpc>
                        <a:spcAft>
                          <a:spcPts val="0"/>
                        </a:spcAft>
                      </a:pPr>
                      <a:r>
                        <a:rPr lang="ru-RU" sz="1200" dirty="0">
                          <a:solidFill>
                            <a:schemeClr val="tx1"/>
                          </a:solidFill>
                          <a:effectLst/>
                          <a:latin typeface="Times New Roman" pitchFamily="18" charset="0"/>
                          <a:cs typeface="Times New Roman" pitchFamily="18" charset="0"/>
                        </a:rPr>
                        <a:t>значение показателей за </a:t>
                      </a:r>
                      <a:r>
                        <a:rPr lang="ru-RU" sz="1200" dirty="0" smtClean="0">
                          <a:solidFill>
                            <a:schemeClr val="tx1"/>
                          </a:solidFill>
                          <a:effectLst/>
                          <a:latin typeface="Times New Roman" pitchFamily="18" charset="0"/>
                          <a:cs typeface="Times New Roman" pitchFamily="18" charset="0"/>
                        </a:rPr>
                        <a:t>2019 год</a:t>
                      </a:r>
                      <a:endParaRPr lang="ru-RU" sz="1200" b="1" dirty="0">
                        <a:solidFill>
                          <a:schemeClr val="tx1"/>
                        </a:solidFill>
                        <a:effectLst/>
                        <a:latin typeface="Times New Roman" pitchFamily="18" charset="0"/>
                        <a:ea typeface="Times New Roman"/>
                        <a:cs typeface="Times New Roman" pitchFamily="18" charset="0"/>
                      </a:endParaRPr>
                    </a:p>
                  </a:txBody>
                  <a:tcPr marL="57221" marR="57221" marT="0" marB="0" anchor="ctr"/>
                </a:tc>
              </a:tr>
              <a:tr h="459471">
                <a:tc>
                  <a:txBody>
                    <a:bodyPr/>
                    <a:lstStyle/>
                    <a:p>
                      <a:pPr algn="just">
                        <a:lnSpc>
                          <a:spcPct val="100000"/>
                        </a:lnSpc>
                        <a:spcAft>
                          <a:spcPts val="0"/>
                        </a:spcAft>
                      </a:pPr>
                      <a:r>
                        <a:rPr lang="ru-RU" sz="1200" dirty="0" smtClean="0">
                          <a:solidFill>
                            <a:schemeClr val="tx1"/>
                          </a:solidFill>
                          <a:effectLst/>
                          <a:latin typeface="Times New Roman" pitchFamily="18" charset="0"/>
                          <a:cs typeface="Times New Roman" pitchFamily="18" charset="0"/>
                        </a:rPr>
                        <a:t>Количество посетителей инвестиционного портала муниципального образования Кавказский район  www.kavkaz-invest.ru</a:t>
                      </a:r>
                      <a:endParaRPr lang="ru-RU" sz="1200" b="1" dirty="0">
                        <a:solidFill>
                          <a:schemeClr val="tx1"/>
                        </a:solidFill>
                        <a:effectLst/>
                        <a:latin typeface="Times New Roman" pitchFamily="18" charset="0"/>
                        <a:ea typeface="Calibri"/>
                        <a:cs typeface="Times New Roman" pitchFamily="18" charset="0"/>
                      </a:endParaRPr>
                    </a:p>
                  </a:txBody>
                  <a:tcPr marL="57221" marR="57221" marT="0" marB="0" anchor="ctr"/>
                </a:tc>
                <a:tc>
                  <a:txBody>
                    <a:bodyPr/>
                    <a:lstStyle/>
                    <a:p>
                      <a:pPr algn="ctr">
                        <a:lnSpc>
                          <a:spcPct val="100000"/>
                        </a:lnSpc>
                        <a:spcAft>
                          <a:spcPts val="0"/>
                        </a:spcAft>
                      </a:pPr>
                      <a:r>
                        <a:rPr lang="ru-RU" sz="1200" dirty="0" smtClean="0">
                          <a:solidFill>
                            <a:schemeClr val="tx1"/>
                          </a:solidFill>
                          <a:effectLst/>
                          <a:latin typeface="Times New Roman" pitchFamily="18" charset="0"/>
                          <a:cs typeface="Times New Roman" pitchFamily="18" charset="0"/>
                        </a:rPr>
                        <a:t>чел.</a:t>
                      </a:r>
                      <a:endParaRPr lang="ru-RU" sz="1200" b="1" dirty="0">
                        <a:solidFill>
                          <a:schemeClr val="tx1"/>
                        </a:solidFill>
                        <a:effectLst/>
                        <a:latin typeface="Times New Roman" pitchFamily="18" charset="0"/>
                        <a:ea typeface="Times New Roman"/>
                        <a:cs typeface="Times New Roman" pitchFamily="18" charset="0"/>
                      </a:endParaRPr>
                    </a:p>
                  </a:txBody>
                  <a:tcPr marL="57221" marR="57221" marT="0" marB="0" anchor="ctr"/>
                </a:tc>
                <a:tc>
                  <a:txBody>
                    <a:bodyPr/>
                    <a:lstStyle/>
                    <a:p>
                      <a:pPr algn="ctr">
                        <a:lnSpc>
                          <a:spcPct val="100000"/>
                        </a:lnSpc>
                        <a:spcAft>
                          <a:spcPts val="0"/>
                        </a:spcAft>
                      </a:pPr>
                      <a:r>
                        <a:rPr lang="ru-RU" sz="1200" dirty="0" smtClean="0">
                          <a:solidFill>
                            <a:schemeClr val="tx1"/>
                          </a:solidFill>
                          <a:effectLst/>
                          <a:latin typeface="Times New Roman" pitchFamily="18" charset="0"/>
                          <a:cs typeface="Times New Roman" pitchFamily="18" charset="0"/>
                        </a:rPr>
                        <a:t>2517</a:t>
                      </a:r>
                      <a:endParaRPr lang="ru-RU" sz="1200" b="1" dirty="0">
                        <a:solidFill>
                          <a:schemeClr val="tx1"/>
                        </a:solidFill>
                        <a:effectLst/>
                        <a:latin typeface="Times New Roman" pitchFamily="18" charset="0"/>
                        <a:ea typeface="Times New Roman"/>
                        <a:cs typeface="Times New Roman" pitchFamily="18" charset="0"/>
                      </a:endParaRPr>
                    </a:p>
                  </a:txBody>
                  <a:tcPr marL="57221" marR="57221" marT="0" marB="0" anchor="ctr"/>
                </a:tc>
              </a:tr>
              <a:tr h="216024">
                <a:tc>
                  <a:txBody>
                    <a:bodyPr/>
                    <a:lstStyle/>
                    <a:p>
                      <a:pPr algn="just">
                        <a:lnSpc>
                          <a:spcPct val="100000"/>
                        </a:lnSpc>
                        <a:spcAft>
                          <a:spcPts val="0"/>
                        </a:spcAft>
                      </a:pPr>
                      <a:r>
                        <a:rPr lang="ru-RU" sz="1200" dirty="0" smtClean="0">
                          <a:solidFill>
                            <a:schemeClr val="tx1"/>
                          </a:solidFill>
                          <a:effectLst/>
                          <a:latin typeface="Times New Roman" pitchFamily="18" charset="0"/>
                          <a:cs typeface="Times New Roman" pitchFamily="18" charset="0"/>
                        </a:rPr>
                        <a:t>Объем инвестиций в основной капитал за счет всех источников финансирования</a:t>
                      </a:r>
                      <a:endParaRPr lang="ru-RU" sz="1200" b="1" dirty="0">
                        <a:solidFill>
                          <a:schemeClr val="tx1"/>
                        </a:solidFill>
                        <a:effectLst/>
                        <a:latin typeface="Times New Roman" pitchFamily="18" charset="0"/>
                        <a:ea typeface="Calibri"/>
                        <a:cs typeface="Times New Roman" pitchFamily="18" charset="0"/>
                      </a:endParaRPr>
                    </a:p>
                  </a:txBody>
                  <a:tcPr marL="57221" marR="57221" marT="0" marB="0" anchor="ctr"/>
                </a:tc>
                <a:tc>
                  <a:txBody>
                    <a:bodyPr/>
                    <a:lstStyle/>
                    <a:p>
                      <a:pPr algn="ctr">
                        <a:lnSpc>
                          <a:spcPct val="100000"/>
                        </a:lnSpc>
                        <a:spcAft>
                          <a:spcPts val="0"/>
                        </a:spcAft>
                      </a:pPr>
                      <a:r>
                        <a:rPr lang="ru-RU" sz="1200" dirty="0" smtClean="0">
                          <a:solidFill>
                            <a:schemeClr val="tx1"/>
                          </a:solidFill>
                          <a:effectLst/>
                          <a:latin typeface="Times New Roman" pitchFamily="18" charset="0"/>
                          <a:cs typeface="Times New Roman" pitchFamily="18" charset="0"/>
                        </a:rPr>
                        <a:t>млн. </a:t>
                      </a:r>
                      <a:r>
                        <a:rPr lang="ru-RU" sz="1200" dirty="0">
                          <a:solidFill>
                            <a:schemeClr val="tx1"/>
                          </a:solidFill>
                          <a:effectLst/>
                          <a:latin typeface="Times New Roman" pitchFamily="18" charset="0"/>
                          <a:cs typeface="Times New Roman" pitchFamily="18" charset="0"/>
                        </a:rPr>
                        <a:t>руб.</a:t>
                      </a:r>
                      <a:endParaRPr lang="ru-RU" sz="1200" b="1" dirty="0">
                        <a:solidFill>
                          <a:schemeClr val="tx1"/>
                        </a:solidFill>
                        <a:effectLst/>
                        <a:latin typeface="Times New Roman" pitchFamily="18" charset="0"/>
                        <a:ea typeface="Times New Roman"/>
                        <a:cs typeface="Times New Roman" pitchFamily="18" charset="0"/>
                      </a:endParaRPr>
                    </a:p>
                  </a:txBody>
                  <a:tcPr marL="57221" marR="57221" marT="0" marB="0" anchor="ctr"/>
                </a:tc>
                <a:tc>
                  <a:txBody>
                    <a:bodyPr/>
                    <a:lstStyle/>
                    <a:p>
                      <a:pPr algn="ctr">
                        <a:lnSpc>
                          <a:spcPct val="100000"/>
                        </a:lnSpc>
                        <a:spcAft>
                          <a:spcPts val="0"/>
                        </a:spcAft>
                      </a:pPr>
                      <a:r>
                        <a:rPr lang="ru-RU" sz="1200" dirty="0" smtClean="0">
                          <a:solidFill>
                            <a:schemeClr val="tx1"/>
                          </a:solidFill>
                          <a:effectLst/>
                          <a:latin typeface="Times New Roman" pitchFamily="18" charset="0"/>
                          <a:cs typeface="Times New Roman" pitchFamily="18" charset="0"/>
                        </a:rPr>
                        <a:t>1468,6</a:t>
                      </a:r>
                      <a:endParaRPr lang="ru-RU" sz="1200" b="1" dirty="0">
                        <a:solidFill>
                          <a:schemeClr val="tx1"/>
                        </a:solidFill>
                        <a:effectLst/>
                        <a:latin typeface="Times New Roman" pitchFamily="18" charset="0"/>
                        <a:ea typeface="Times New Roman"/>
                        <a:cs typeface="Times New Roman" pitchFamily="18" charset="0"/>
                      </a:endParaRPr>
                    </a:p>
                  </a:txBody>
                  <a:tcPr marL="57221" marR="57221" marT="0" marB="0" anchor="ctr"/>
                </a:tc>
              </a:tr>
              <a:tr h="288032">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200" dirty="0" smtClean="0">
                          <a:solidFill>
                            <a:schemeClr val="tx1"/>
                          </a:solidFill>
                          <a:effectLst/>
                          <a:latin typeface="Times New Roman" pitchFamily="18" charset="0"/>
                          <a:cs typeface="Times New Roman" pitchFamily="18" charset="0"/>
                        </a:rPr>
                        <a:t>Количество субъектов малого и среднего предпринимательства</a:t>
                      </a:r>
                    </a:p>
                  </a:txBody>
                  <a:tcPr marL="57221" marR="57221" marT="0" marB="0" anchor="ctr"/>
                </a:tc>
                <a:tc>
                  <a:txBody>
                    <a:bodyPr/>
                    <a:lstStyle/>
                    <a:p>
                      <a:pPr algn="ctr">
                        <a:lnSpc>
                          <a:spcPct val="100000"/>
                        </a:lnSpc>
                        <a:spcAft>
                          <a:spcPts val="0"/>
                        </a:spcAft>
                      </a:pPr>
                      <a:r>
                        <a:rPr lang="ru-RU" sz="1200">
                          <a:solidFill>
                            <a:schemeClr val="tx1"/>
                          </a:solidFill>
                          <a:effectLst/>
                          <a:latin typeface="Times New Roman" pitchFamily="18" charset="0"/>
                          <a:cs typeface="Times New Roman" pitchFamily="18" charset="0"/>
                        </a:rPr>
                        <a:t>ед.</a:t>
                      </a:r>
                      <a:endParaRPr lang="ru-RU" sz="1200" b="1">
                        <a:solidFill>
                          <a:schemeClr val="tx1"/>
                        </a:solidFill>
                        <a:effectLst/>
                        <a:latin typeface="Times New Roman" pitchFamily="18" charset="0"/>
                        <a:ea typeface="Times New Roman"/>
                        <a:cs typeface="Times New Roman" pitchFamily="18" charset="0"/>
                      </a:endParaRPr>
                    </a:p>
                  </a:txBody>
                  <a:tcPr marL="57221" marR="57221" marT="0" marB="0" anchor="ctr"/>
                </a:tc>
                <a:tc>
                  <a:txBody>
                    <a:bodyPr/>
                    <a:lstStyle/>
                    <a:p>
                      <a:pPr algn="ctr">
                        <a:lnSpc>
                          <a:spcPct val="100000"/>
                        </a:lnSpc>
                        <a:spcAft>
                          <a:spcPts val="0"/>
                        </a:spcAft>
                      </a:pPr>
                      <a:r>
                        <a:rPr lang="ru-RU" sz="1200" dirty="0" smtClean="0">
                          <a:solidFill>
                            <a:schemeClr val="tx1"/>
                          </a:solidFill>
                          <a:effectLst/>
                          <a:latin typeface="Times New Roman" pitchFamily="18" charset="0"/>
                          <a:cs typeface="Times New Roman" pitchFamily="18" charset="0"/>
                        </a:rPr>
                        <a:t>4572</a:t>
                      </a:r>
                      <a:endParaRPr lang="ru-RU" sz="1200" b="1" dirty="0">
                        <a:solidFill>
                          <a:schemeClr val="tx1"/>
                        </a:solidFill>
                        <a:effectLst/>
                        <a:latin typeface="Times New Roman" pitchFamily="18" charset="0"/>
                        <a:ea typeface="Times New Roman"/>
                        <a:cs typeface="Times New Roman" pitchFamily="18" charset="0"/>
                      </a:endParaRPr>
                    </a:p>
                  </a:txBody>
                  <a:tcPr marL="57221" marR="57221" marT="0" marB="0" anchor="ctr"/>
                </a:tc>
              </a:tr>
              <a:tr h="265221">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200" dirty="0" smtClean="0">
                          <a:solidFill>
                            <a:schemeClr val="tx1"/>
                          </a:solidFill>
                          <a:effectLst/>
                          <a:latin typeface="Times New Roman" pitchFamily="18" charset="0"/>
                          <a:cs typeface="Times New Roman" pitchFamily="18" charset="0"/>
                        </a:rPr>
                        <a:t>Численность работников субъектов малого и среднего предпринимательства</a:t>
                      </a:r>
                      <a:endParaRPr lang="ru-RU" sz="1200" b="1" dirty="0" smtClean="0">
                        <a:solidFill>
                          <a:schemeClr val="tx1"/>
                        </a:solidFill>
                        <a:effectLst/>
                        <a:latin typeface="Times New Roman" pitchFamily="18" charset="0"/>
                        <a:ea typeface="Times New Roman"/>
                        <a:cs typeface="Times New Roman" pitchFamily="18" charset="0"/>
                      </a:endParaRPr>
                    </a:p>
                  </a:txBody>
                  <a:tcPr marL="57221" marR="57221" marT="0" marB="0" anchor="ctr"/>
                </a:tc>
                <a:tc>
                  <a:txBody>
                    <a:bodyPr/>
                    <a:lstStyle/>
                    <a:p>
                      <a:pPr algn="ctr">
                        <a:lnSpc>
                          <a:spcPct val="100000"/>
                        </a:lnSpc>
                        <a:spcAft>
                          <a:spcPts val="0"/>
                        </a:spcAft>
                      </a:pPr>
                      <a:r>
                        <a:rPr lang="ru-RU" sz="1200" dirty="0" smtClean="0">
                          <a:solidFill>
                            <a:schemeClr val="tx1"/>
                          </a:solidFill>
                          <a:effectLst/>
                          <a:latin typeface="Times New Roman" pitchFamily="18" charset="0"/>
                          <a:cs typeface="Times New Roman" pitchFamily="18" charset="0"/>
                        </a:rPr>
                        <a:t>чел.</a:t>
                      </a:r>
                      <a:endParaRPr lang="ru-RU" sz="1200" b="1" dirty="0">
                        <a:solidFill>
                          <a:schemeClr val="tx1"/>
                        </a:solidFill>
                        <a:effectLst/>
                        <a:latin typeface="Times New Roman" pitchFamily="18" charset="0"/>
                        <a:ea typeface="Times New Roman"/>
                        <a:cs typeface="Times New Roman" pitchFamily="18" charset="0"/>
                      </a:endParaRPr>
                    </a:p>
                  </a:txBody>
                  <a:tcPr marL="57221" marR="57221" marT="0" marB="0" anchor="ctr"/>
                </a:tc>
                <a:tc>
                  <a:txBody>
                    <a:bodyPr/>
                    <a:lstStyle/>
                    <a:p>
                      <a:pPr algn="ctr">
                        <a:lnSpc>
                          <a:spcPct val="100000"/>
                        </a:lnSpc>
                        <a:spcAft>
                          <a:spcPts val="0"/>
                        </a:spcAft>
                      </a:pPr>
                      <a:r>
                        <a:rPr lang="ru-RU" sz="1200" dirty="0" smtClean="0">
                          <a:solidFill>
                            <a:schemeClr val="tx1"/>
                          </a:solidFill>
                          <a:effectLst/>
                          <a:latin typeface="Times New Roman" pitchFamily="18" charset="0"/>
                          <a:cs typeface="Times New Roman" pitchFamily="18" charset="0"/>
                        </a:rPr>
                        <a:t>9958</a:t>
                      </a:r>
                      <a:endParaRPr lang="ru-RU" sz="1200" b="1" dirty="0">
                        <a:solidFill>
                          <a:schemeClr val="tx1"/>
                        </a:solidFill>
                        <a:effectLst/>
                        <a:latin typeface="Times New Roman" pitchFamily="18" charset="0"/>
                        <a:ea typeface="Times New Roman"/>
                        <a:cs typeface="Times New Roman" pitchFamily="18" charset="0"/>
                      </a:endParaRPr>
                    </a:p>
                  </a:txBody>
                  <a:tcPr marL="57221" marR="57221" marT="0" marB="0" anchor="ctr"/>
                </a:tc>
              </a:tr>
              <a:tr h="382851">
                <a:tc>
                  <a:txBody>
                    <a:bodyPr/>
                    <a:lstStyle/>
                    <a:p>
                      <a:pPr algn="just">
                        <a:lnSpc>
                          <a:spcPct val="100000"/>
                        </a:lnSpc>
                        <a:spcAft>
                          <a:spcPts val="0"/>
                        </a:spcAft>
                      </a:pPr>
                      <a:r>
                        <a:rPr lang="ru-RU" sz="1200" dirty="0" smtClean="0">
                          <a:solidFill>
                            <a:schemeClr val="tx1"/>
                          </a:solidFill>
                          <a:effectLst/>
                          <a:latin typeface="Times New Roman" pitchFamily="18" charset="0"/>
                          <a:cs typeface="Times New Roman" pitchFamily="18" charset="0"/>
                        </a:rPr>
                        <a:t>Объем инвестиций в основной капитал хозяйствующих субъектов по категории малые и средние предприятия</a:t>
                      </a:r>
                      <a:endParaRPr lang="ru-RU" sz="1200" b="1" dirty="0">
                        <a:solidFill>
                          <a:schemeClr val="tx1"/>
                        </a:solidFill>
                        <a:effectLst/>
                        <a:latin typeface="Times New Roman" pitchFamily="18" charset="0"/>
                        <a:ea typeface="Times New Roman"/>
                        <a:cs typeface="Times New Roman" pitchFamily="18" charset="0"/>
                      </a:endParaRPr>
                    </a:p>
                  </a:txBody>
                  <a:tcPr marL="57221" marR="57221"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200" dirty="0" smtClean="0">
                          <a:solidFill>
                            <a:schemeClr val="tx1"/>
                          </a:solidFill>
                          <a:effectLst/>
                          <a:latin typeface="Times New Roman" pitchFamily="18" charset="0"/>
                          <a:cs typeface="Times New Roman" pitchFamily="18" charset="0"/>
                        </a:rPr>
                        <a:t>млн. руб.</a:t>
                      </a:r>
                      <a:endParaRPr lang="ru-RU" sz="1200" b="1" dirty="0" smtClean="0">
                        <a:solidFill>
                          <a:schemeClr val="tx1"/>
                        </a:solidFill>
                        <a:effectLst/>
                        <a:latin typeface="Times New Roman" pitchFamily="18" charset="0"/>
                        <a:ea typeface="Times New Roman"/>
                        <a:cs typeface="Times New Roman" pitchFamily="18" charset="0"/>
                      </a:endParaRPr>
                    </a:p>
                    <a:p>
                      <a:pPr algn="ctr">
                        <a:lnSpc>
                          <a:spcPct val="100000"/>
                        </a:lnSpc>
                        <a:spcAft>
                          <a:spcPts val="0"/>
                        </a:spcAft>
                      </a:pPr>
                      <a:endParaRPr lang="ru-RU" sz="1200" b="1" dirty="0">
                        <a:solidFill>
                          <a:schemeClr val="tx1"/>
                        </a:solidFill>
                        <a:effectLst/>
                        <a:latin typeface="Times New Roman" pitchFamily="18" charset="0"/>
                        <a:ea typeface="Times New Roman"/>
                        <a:cs typeface="Times New Roman" pitchFamily="18" charset="0"/>
                      </a:endParaRPr>
                    </a:p>
                  </a:txBody>
                  <a:tcPr marL="57221" marR="57221" marT="0" marB="0" anchor="ctr"/>
                </a:tc>
                <a:tc>
                  <a:txBody>
                    <a:bodyPr/>
                    <a:lstStyle/>
                    <a:p>
                      <a:pPr algn="ctr">
                        <a:lnSpc>
                          <a:spcPct val="100000"/>
                        </a:lnSpc>
                        <a:spcAft>
                          <a:spcPts val="0"/>
                        </a:spcAft>
                      </a:pPr>
                      <a:r>
                        <a:rPr lang="ru-RU" sz="1200" dirty="0" smtClean="0">
                          <a:solidFill>
                            <a:schemeClr val="tx1"/>
                          </a:solidFill>
                          <a:effectLst/>
                          <a:latin typeface="Times New Roman" pitchFamily="18" charset="0"/>
                          <a:cs typeface="Times New Roman" pitchFamily="18" charset="0"/>
                        </a:rPr>
                        <a:t>1280,4</a:t>
                      </a:r>
                      <a:endParaRPr lang="ru-RU" sz="1200" b="1" dirty="0">
                        <a:solidFill>
                          <a:schemeClr val="tx1"/>
                        </a:solidFill>
                        <a:effectLst/>
                        <a:latin typeface="Times New Roman" pitchFamily="18" charset="0"/>
                        <a:ea typeface="Times New Roman"/>
                        <a:cs typeface="Times New Roman" pitchFamily="18" charset="0"/>
                      </a:endParaRPr>
                    </a:p>
                  </a:txBody>
                  <a:tcPr marL="57221" marR="57221" marT="0" marB="0" anchor="ctr"/>
                </a:tc>
              </a:tr>
              <a:tr h="418012">
                <a:tc>
                  <a:txBody>
                    <a:bodyPr/>
                    <a:lstStyle/>
                    <a:p>
                      <a:pPr algn="just">
                        <a:lnSpc>
                          <a:spcPct val="100000"/>
                        </a:lnSpc>
                        <a:spcAft>
                          <a:spcPts val="0"/>
                        </a:spcAft>
                      </a:pPr>
                      <a:r>
                        <a:rPr lang="ru-RU" sz="1200" dirty="0" smtClean="0">
                          <a:solidFill>
                            <a:schemeClr val="tx1"/>
                          </a:solidFill>
                          <a:effectLst/>
                          <a:latin typeface="Times New Roman" pitchFamily="18" charset="0"/>
                          <a:cs typeface="Times New Roman" pitchFamily="18" charset="0"/>
                        </a:rPr>
                        <a:t> </a:t>
                      </a:r>
                      <a:r>
                        <a:rPr lang="ru-RU" sz="1200" b="0" kern="1200" dirty="0" smtClean="0">
                          <a:solidFill>
                            <a:schemeClr val="tx1"/>
                          </a:solidFill>
                          <a:latin typeface="Times New Roman" pitchFamily="18" charset="0"/>
                          <a:ea typeface="+mn-ea"/>
                          <a:cs typeface="Times New Roman" pitchFamily="18" charset="0"/>
                        </a:rPr>
                        <a:t>Количество проконсультированных по вопросам поддержки и развития субъектов малого и среднего предпринимательства </a:t>
                      </a:r>
                      <a:endParaRPr lang="ru-RU" sz="1200" b="0" dirty="0">
                        <a:solidFill>
                          <a:schemeClr val="tx1"/>
                        </a:solidFill>
                        <a:effectLst/>
                        <a:latin typeface="Times New Roman" pitchFamily="18" charset="0"/>
                        <a:ea typeface="Times New Roman"/>
                        <a:cs typeface="Times New Roman" pitchFamily="18" charset="0"/>
                      </a:endParaRPr>
                    </a:p>
                  </a:txBody>
                  <a:tcPr marL="57221" marR="57221" marT="0" marB="0" anchor="ctr"/>
                </a:tc>
                <a:tc>
                  <a:txBody>
                    <a:bodyPr/>
                    <a:lstStyle/>
                    <a:p>
                      <a:pPr algn="ctr">
                        <a:lnSpc>
                          <a:spcPct val="100000"/>
                        </a:lnSpc>
                        <a:spcAft>
                          <a:spcPts val="0"/>
                        </a:spcAft>
                      </a:pPr>
                      <a:r>
                        <a:rPr lang="ru-RU" sz="1200" dirty="0" smtClean="0">
                          <a:solidFill>
                            <a:schemeClr val="tx1"/>
                          </a:solidFill>
                          <a:effectLst/>
                          <a:latin typeface="Times New Roman" pitchFamily="18" charset="0"/>
                          <a:cs typeface="Times New Roman" pitchFamily="18" charset="0"/>
                        </a:rPr>
                        <a:t>чел.</a:t>
                      </a:r>
                      <a:endParaRPr lang="ru-RU" sz="1200" b="1" dirty="0">
                        <a:solidFill>
                          <a:schemeClr val="tx1"/>
                        </a:solidFill>
                        <a:effectLst/>
                        <a:latin typeface="Times New Roman" pitchFamily="18" charset="0"/>
                        <a:ea typeface="Times New Roman"/>
                        <a:cs typeface="Times New Roman" pitchFamily="18" charset="0"/>
                      </a:endParaRPr>
                    </a:p>
                  </a:txBody>
                  <a:tcPr marL="57221" marR="57221" marT="0" marB="0" anchor="ctr"/>
                </a:tc>
                <a:tc>
                  <a:txBody>
                    <a:bodyPr/>
                    <a:lstStyle/>
                    <a:p>
                      <a:pPr algn="ctr">
                        <a:lnSpc>
                          <a:spcPct val="100000"/>
                        </a:lnSpc>
                        <a:spcAft>
                          <a:spcPts val="0"/>
                        </a:spcAft>
                      </a:pPr>
                      <a:r>
                        <a:rPr lang="ru-RU" sz="1200" dirty="0" smtClean="0">
                          <a:solidFill>
                            <a:schemeClr val="tx1"/>
                          </a:solidFill>
                          <a:effectLst/>
                          <a:latin typeface="Times New Roman" pitchFamily="18" charset="0"/>
                          <a:cs typeface="Times New Roman" pitchFamily="18" charset="0"/>
                        </a:rPr>
                        <a:t>1953</a:t>
                      </a:r>
                      <a:endParaRPr lang="ru-RU" sz="1200" b="1" dirty="0">
                        <a:solidFill>
                          <a:schemeClr val="tx1"/>
                        </a:solidFill>
                        <a:effectLst/>
                        <a:latin typeface="Times New Roman" pitchFamily="18" charset="0"/>
                        <a:ea typeface="Times New Roman"/>
                        <a:cs typeface="Times New Roman" pitchFamily="18" charset="0"/>
                      </a:endParaRPr>
                    </a:p>
                  </a:txBody>
                  <a:tcPr marL="57221" marR="57221" marT="0" marB="0" anchor="ctr"/>
                </a:tc>
              </a:tr>
              <a:tr h="230060">
                <a:tc>
                  <a:txBody>
                    <a:bodyPr/>
                    <a:lstStyle/>
                    <a:p>
                      <a:pPr algn="just">
                        <a:lnSpc>
                          <a:spcPct val="100000"/>
                        </a:lnSpc>
                        <a:spcAft>
                          <a:spcPts val="0"/>
                        </a:spcAft>
                      </a:pPr>
                      <a:r>
                        <a:rPr lang="ru-RU" sz="1200" dirty="0">
                          <a:solidFill>
                            <a:schemeClr val="tx1"/>
                          </a:solidFill>
                          <a:effectLst/>
                          <a:latin typeface="Times New Roman" pitchFamily="18" charset="0"/>
                          <a:cs typeface="Times New Roman" pitchFamily="18" charset="0"/>
                        </a:rPr>
                        <a:t> Число граждан, прошедших обучение в рамках программ подготовки и переподготовки</a:t>
                      </a:r>
                      <a:endParaRPr lang="ru-RU" sz="1200" b="1" dirty="0">
                        <a:solidFill>
                          <a:schemeClr val="tx1"/>
                        </a:solidFill>
                        <a:effectLst/>
                        <a:latin typeface="Times New Roman" pitchFamily="18" charset="0"/>
                        <a:ea typeface="Times New Roman"/>
                        <a:cs typeface="Times New Roman" pitchFamily="18" charset="0"/>
                      </a:endParaRPr>
                    </a:p>
                  </a:txBody>
                  <a:tcPr marL="57221" marR="57221" marT="0" marB="0" anchor="ctr"/>
                </a:tc>
                <a:tc>
                  <a:txBody>
                    <a:bodyPr/>
                    <a:lstStyle/>
                    <a:p>
                      <a:pPr algn="ctr">
                        <a:lnSpc>
                          <a:spcPct val="100000"/>
                        </a:lnSpc>
                        <a:spcAft>
                          <a:spcPts val="0"/>
                        </a:spcAft>
                      </a:pPr>
                      <a:r>
                        <a:rPr lang="ru-RU" sz="1200" dirty="0">
                          <a:solidFill>
                            <a:schemeClr val="tx1"/>
                          </a:solidFill>
                          <a:effectLst/>
                          <a:latin typeface="Times New Roman" pitchFamily="18" charset="0"/>
                          <a:cs typeface="Times New Roman" pitchFamily="18" charset="0"/>
                        </a:rPr>
                        <a:t>чел.</a:t>
                      </a:r>
                      <a:endParaRPr lang="ru-RU" sz="1200" b="1" dirty="0">
                        <a:solidFill>
                          <a:schemeClr val="tx1"/>
                        </a:solidFill>
                        <a:effectLst/>
                        <a:latin typeface="Times New Roman" pitchFamily="18" charset="0"/>
                        <a:ea typeface="Times New Roman"/>
                        <a:cs typeface="Times New Roman" pitchFamily="18" charset="0"/>
                      </a:endParaRPr>
                    </a:p>
                  </a:txBody>
                  <a:tcPr marL="57221" marR="57221" marT="0" marB="0" anchor="ctr"/>
                </a:tc>
                <a:tc>
                  <a:txBody>
                    <a:bodyPr/>
                    <a:lstStyle/>
                    <a:p>
                      <a:pPr algn="ctr">
                        <a:lnSpc>
                          <a:spcPct val="100000"/>
                        </a:lnSpc>
                        <a:spcAft>
                          <a:spcPts val="0"/>
                        </a:spcAft>
                      </a:pPr>
                      <a:r>
                        <a:rPr lang="ru-RU" sz="1200" dirty="0" smtClean="0">
                          <a:solidFill>
                            <a:schemeClr val="tx1"/>
                          </a:solidFill>
                          <a:effectLst/>
                          <a:latin typeface="Times New Roman" pitchFamily="18" charset="0"/>
                          <a:cs typeface="Times New Roman" pitchFamily="18" charset="0"/>
                        </a:rPr>
                        <a:t>34</a:t>
                      </a:r>
                      <a:endParaRPr lang="ru-RU" sz="1200" b="1" dirty="0">
                        <a:solidFill>
                          <a:schemeClr val="tx1"/>
                        </a:solidFill>
                        <a:effectLst/>
                        <a:latin typeface="Times New Roman" pitchFamily="18" charset="0"/>
                        <a:ea typeface="Times New Roman"/>
                        <a:cs typeface="Times New Roman" pitchFamily="18" charset="0"/>
                      </a:endParaRPr>
                    </a:p>
                  </a:txBody>
                  <a:tcPr marL="57221" marR="57221" marT="0" marB="0" anchor="ctr"/>
                </a:tc>
              </a:tr>
              <a:tr h="288032">
                <a:tc>
                  <a:txBody>
                    <a:bodyPr/>
                    <a:lstStyle/>
                    <a:p>
                      <a:pPr algn="just">
                        <a:lnSpc>
                          <a:spcPct val="100000"/>
                        </a:lnSpc>
                        <a:spcAft>
                          <a:spcPts val="0"/>
                        </a:spcAft>
                      </a:pPr>
                      <a:r>
                        <a:rPr lang="ru-RU" sz="1200" dirty="0">
                          <a:solidFill>
                            <a:schemeClr val="tx1"/>
                          </a:solidFill>
                          <a:latin typeface="Times New Roman" pitchFamily="18" charset="0"/>
                          <a:ea typeface="Times New Roman"/>
                          <a:cs typeface="Times New Roman" pitchFamily="18" charset="0"/>
                        </a:rPr>
                        <a:t>Количество  платных услуг МБУ ИКЦ МСП по оформлению пакетов документов на получение </a:t>
                      </a:r>
                      <a:r>
                        <a:rPr lang="ru-RU" sz="1200" dirty="0" smtClean="0">
                          <a:solidFill>
                            <a:schemeClr val="tx1"/>
                          </a:solidFill>
                          <a:latin typeface="Times New Roman" pitchFamily="18" charset="0"/>
                          <a:ea typeface="Times New Roman"/>
                          <a:cs typeface="Times New Roman" pitchFamily="18" charset="0"/>
                        </a:rPr>
                        <a:t>субсидий</a:t>
                      </a:r>
                      <a:endParaRPr lang="ru-RU" sz="1200" dirty="0">
                        <a:solidFill>
                          <a:schemeClr val="tx1"/>
                        </a:solidFill>
                        <a:latin typeface="Times New Roman" pitchFamily="18" charset="0"/>
                        <a:ea typeface="Times New Roman"/>
                        <a:cs typeface="Times New Roman" pitchFamily="18" charset="0"/>
                      </a:endParaRPr>
                    </a:p>
                  </a:txBody>
                  <a:tcPr marL="68580" marR="68580" marT="0" marB="0"/>
                </a:tc>
                <a:tc>
                  <a:txBody>
                    <a:bodyPr/>
                    <a:lstStyle/>
                    <a:p>
                      <a:pPr algn="ctr">
                        <a:lnSpc>
                          <a:spcPct val="100000"/>
                        </a:lnSpc>
                        <a:spcAft>
                          <a:spcPts val="0"/>
                        </a:spcAft>
                      </a:pPr>
                      <a:r>
                        <a:rPr lang="ru-RU" sz="1200" smtClean="0">
                          <a:solidFill>
                            <a:schemeClr val="tx1"/>
                          </a:solidFill>
                          <a:effectLst/>
                          <a:latin typeface="Times New Roman" pitchFamily="18" charset="0"/>
                          <a:cs typeface="Times New Roman" pitchFamily="18" charset="0"/>
                        </a:rPr>
                        <a:t>чел.</a:t>
                      </a:r>
                      <a:endParaRPr lang="ru-RU" sz="1200" b="1" dirty="0">
                        <a:solidFill>
                          <a:schemeClr val="tx1"/>
                        </a:solidFill>
                        <a:effectLst/>
                        <a:latin typeface="Times New Roman" pitchFamily="18" charset="0"/>
                        <a:ea typeface="Times New Roman"/>
                        <a:cs typeface="Times New Roman" pitchFamily="18" charset="0"/>
                      </a:endParaRPr>
                    </a:p>
                  </a:txBody>
                  <a:tcPr marL="57221" marR="57221" marT="0" marB="0" anchor="ctr"/>
                </a:tc>
                <a:tc>
                  <a:txBody>
                    <a:bodyPr/>
                    <a:lstStyle/>
                    <a:p>
                      <a:pPr algn="ctr">
                        <a:lnSpc>
                          <a:spcPct val="100000"/>
                        </a:lnSpc>
                        <a:spcAft>
                          <a:spcPts val="0"/>
                        </a:spcAft>
                      </a:pPr>
                      <a:r>
                        <a:rPr lang="ru-RU" sz="1200" b="0" dirty="0" smtClean="0">
                          <a:solidFill>
                            <a:schemeClr val="tx1"/>
                          </a:solidFill>
                          <a:effectLst/>
                          <a:latin typeface="Times New Roman" pitchFamily="18" charset="0"/>
                          <a:ea typeface="Times New Roman"/>
                          <a:cs typeface="Times New Roman" pitchFamily="18" charset="0"/>
                        </a:rPr>
                        <a:t>45</a:t>
                      </a:r>
                      <a:endParaRPr lang="ru-RU" sz="1200" b="0" dirty="0">
                        <a:solidFill>
                          <a:schemeClr val="tx1"/>
                        </a:solidFill>
                        <a:effectLst/>
                        <a:latin typeface="Times New Roman" pitchFamily="18" charset="0"/>
                        <a:ea typeface="Times New Roman"/>
                        <a:cs typeface="Times New Roman" pitchFamily="18" charset="0"/>
                      </a:endParaRPr>
                    </a:p>
                  </a:txBody>
                  <a:tcPr marL="57221" marR="57221" marT="0" marB="0" anchor="ctr"/>
                </a:tc>
              </a:tr>
              <a:tr h="138296">
                <a:tc>
                  <a:txBody>
                    <a:bodyPr/>
                    <a:lstStyle/>
                    <a:p>
                      <a:pPr algn="just">
                        <a:lnSpc>
                          <a:spcPct val="100000"/>
                        </a:lnSpc>
                        <a:spcAft>
                          <a:spcPts val="0"/>
                        </a:spcAft>
                      </a:pPr>
                      <a:r>
                        <a:rPr lang="ru-RU" sz="1200" b="0" dirty="0">
                          <a:solidFill>
                            <a:schemeClr val="tx1"/>
                          </a:solidFill>
                          <a:latin typeface="Times New Roman" pitchFamily="18" charset="0"/>
                          <a:ea typeface="Times New Roman"/>
                          <a:cs typeface="Times New Roman" pitchFamily="18" charset="0"/>
                        </a:rPr>
                        <a:t>Количество </a:t>
                      </a:r>
                      <a:r>
                        <a:rPr lang="ru-RU" sz="1200" b="0" dirty="0" smtClean="0">
                          <a:solidFill>
                            <a:schemeClr val="tx1"/>
                          </a:solidFill>
                          <a:latin typeface="Times New Roman" pitchFamily="18" charset="0"/>
                          <a:ea typeface="Times New Roman"/>
                          <a:cs typeface="Times New Roman" pitchFamily="18" charset="0"/>
                        </a:rPr>
                        <a:t>платных </a:t>
                      </a:r>
                      <a:r>
                        <a:rPr lang="ru-RU" sz="1200" b="0" dirty="0">
                          <a:solidFill>
                            <a:schemeClr val="tx1"/>
                          </a:solidFill>
                          <a:latin typeface="Times New Roman" pitchFamily="18" charset="0"/>
                          <a:ea typeface="Times New Roman"/>
                          <a:cs typeface="Times New Roman" pitchFamily="18" charset="0"/>
                        </a:rPr>
                        <a:t>услуг МБУ ИКЦ МСП по оформлению расчетов по экологии</a:t>
                      </a:r>
                    </a:p>
                  </a:txBody>
                  <a:tcPr marL="68580" marR="68580" marT="0" marB="0"/>
                </a:tc>
                <a:tc>
                  <a:txBody>
                    <a:bodyPr/>
                    <a:lstStyle/>
                    <a:p>
                      <a:pPr algn="ctr">
                        <a:lnSpc>
                          <a:spcPct val="100000"/>
                        </a:lnSpc>
                        <a:spcAft>
                          <a:spcPts val="0"/>
                        </a:spcAft>
                      </a:pPr>
                      <a:r>
                        <a:rPr lang="ru-RU" sz="1200" b="0" dirty="0" smtClean="0">
                          <a:solidFill>
                            <a:schemeClr val="tx1"/>
                          </a:solidFill>
                          <a:effectLst/>
                          <a:latin typeface="Times New Roman" pitchFamily="18" charset="0"/>
                          <a:cs typeface="Times New Roman" pitchFamily="18" charset="0"/>
                        </a:rPr>
                        <a:t>чел.</a:t>
                      </a:r>
                      <a:endParaRPr lang="ru-RU" sz="1200" b="0" dirty="0">
                        <a:solidFill>
                          <a:schemeClr val="tx1"/>
                        </a:solidFill>
                        <a:effectLst/>
                        <a:latin typeface="Times New Roman" pitchFamily="18" charset="0"/>
                        <a:ea typeface="Times New Roman"/>
                        <a:cs typeface="Times New Roman" pitchFamily="18" charset="0"/>
                      </a:endParaRPr>
                    </a:p>
                  </a:txBody>
                  <a:tcPr marL="57221" marR="57221" marT="0" marB="0" anchor="ctr"/>
                </a:tc>
                <a:tc>
                  <a:txBody>
                    <a:bodyPr/>
                    <a:lstStyle/>
                    <a:p>
                      <a:pPr algn="ctr">
                        <a:lnSpc>
                          <a:spcPct val="100000"/>
                        </a:lnSpc>
                        <a:spcAft>
                          <a:spcPts val="0"/>
                        </a:spcAft>
                      </a:pPr>
                      <a:r>
                        <a:rPr lang="ru-RU" sz="1200" b="0" dirty="0" smtClean="0">
                          <a:solidFill>
                            <a:schemeClr val="tx1"/>
                          </a:solidFill>
                          <a:effectLst/>
                          <a:latin typeface="Times New Roman" pitchFamily="18" charset="0"/>
                          <a:ea typeface="Times New Roman"/>
                          <a:cs typeface="Times New Roman" pitchFamily="18" charset="0"/>
                        </a:rPr>
                        <a:t>120</a:t>
                      </a:r>
                      <a:endParaRPr lang="ru-RU" sz="1200" b="0" dirty="0">
                        <a:solidFill>
                          <a:schemeClr val="tx1"/>
                        </a:solidFill>
                        <a:effectLst/>
                        <a:latin typeface="Times New Roman" pitchFamily="18" charset="0"/>
                        <a:ea typeface="Times New Roman"/>
                        <a:cs typeface="Times New Roman" pitchFamily="18" charset="0"/>
                      </a:endParaRPr>
                    </a:p>
                  </a:txBody>
                  <a:tcPr marL="57221" marR="57221" marT="0" marB="0" anchor="ctr"/>
                </a:tc>
              </a:tr>
              <a:tr h="265221">
                <a:tc>
                  <a:txBody>
                    <a:bodyPr/>
                    <a:lstStyle/>
                    <a:p>
                      <a:pPr algn="just">
                        <a:lnSpc>
                          <a:spcPct val="100000"/>
                        </a:lnSpc>
                        <a:spcAft>
                          <a:spcPts val="0"/>
                        </a:spcAft>
                      </a:pPr>
                      <a:r>
                        <a:rPr lang="ru-RU" sz="1200" b="0" kern="1200" dirty="0" smtClean="0">
                          <a:solidFill>
                            <a:schemeClr val="tx1"/>
                          </a:solidFill>
                          <a:latin typeface="Times New Roman" pitchFamily="18" charset="0"/>
                          <a:ea typeface="+mn-ea"/>
                          <a:cs typeface="Times New Roman" pitchFamily="18" charset="0"/>
                        </a:rPr>
                        <a:t>Количество предпринимателей, проконсультированных по вопросам аренды</a:t>
                      </a:r>
                      <a:endParaRPr lang="ru-RU" sz="1200" b="0" dirty="0">
                        <a:solidFill>
                          <a:schemeClr val="tx1"/>
                        </a:solidFill>
                        <a:effectLst/>
                        <a:latin typeface="Times New Roman" pitchFamily="18" charset="0"/>
                        <a:ea typeface="Times New Roman"/>
                        <a:cs typeface="Times New Roman" pitchFamily="18" charset="0"/>
                      </a:endParaRPr>
                    </a:p>
                  </a:txBody>
                  <a:tcPr marL="57221" marR="57221" marT="0" marB="0" anchor="ctr"/>
                </a:tc>
                <a:tc>
                  <a:txBody>
                    <a:bodyPr/>
                    <a:lstStyle/>
                    <a:p>
                      <a:pPr algn="ctr">
                        <a:lnSpc>
                          <a:spcPct val="100000"/>
                        </a:lnSpc>
                        <a:spcAft>
                          <a:spcPts val="0"/>
                        </a:spcAft>
                      </a:pPr>
                      <a:r>
                        <a:rPr lang="ru-RU" sz="1200" b="0" dirty="0" smtClean="0">
                          <a:solidFill>
                            <a:schemeClr val="tx1"/>
                          </a:solidFill>
                          <a:effectLst/>
                          <a:latin typeface="Times New Roman" pitchFamily="18" charset="0"/>
                          <a:cs typeface="Times New Roman" pitchFamily="18" charset="0"/>
                        </a:rPr>
                        <a:t>чел.</a:t>
                      </a:r>
                      <a:endParaRPr lang="ru-RU" sz="1200" b="0" dirty="0">
                        <a:solidFill>
                          <a:schemeClr val="tx1"/>
                        </a:solidFill>
                        <a:effectLst/>
                        <a:latin typeface="Times New Roman" pitchFamily="18" charset="0"/>
                        <a:ea typeface="Times New Roman"/>
                        <a:cs typeface="Times New Roman" pitchFamily="18" charset="0"/>
                      </a:endParaRPr>
                    </a:p>
                  </a:txBody>
                  <a:tcPr marL="57221" marR="57221" marT="0" marB="0" anchor="ctr"/>
                </a:tc>
                <a:tc>
                  <a:txBody>
                    <a:bodyPr/>
                    <a:lstStyle/>
                    <a:p>
                      <a:pPr algn="ctr">
                        <a:lnSpc>
                          <a:spcPct val="100000"/>
                        </a:lnSpc>
                        <a:spcAft>
                          <a:spcPts val="0"/>
                        </a:spcAft>
                      </a:pPr>
                      <a:r>
                        <a:rPr lang="ru-RU" sz="1200" b="0" dirty="0" smtClean="0">
                          <a:solidFill>
                            <a:schemeClr val="tx1"/>
                          </a:solidFill>
                          <a:effectLst/>
                          <a:latin typeface="Times New Roman" pitchFamily="18" charset="0"/>
                          <a:ea typeface="Times New Roman"/>
                          <a:cs typeface="Times New Roman" pitchFamily="18" charset="0"/>
                        </a:rPr>
                        <a:t>32</a:t>
                      </a:r>
                    </a:p>
                  </a:txBody>
                  <a:tcPr marL="57221" marR="57221" marT="0" marB="0" anchor="ctr"/>
                </a:tc>
              </a:tr>
              <a:tr h="265221">
                <a:tc>
                  <a:txBody>
                    <a:bodyPr/>
                    <a:lstStyle/>
                    <a:p>
                      <a:pPr algn="just">
                        <a:lnSpc>
                          <a:spcPct val="100000"/>
                        </a:lnSpc>
                        <a:spcAft>
                          <a:spcPts val="0"/>
                        </a:spcAft>
                      </a:pPr>
                      <a:r>
                        <a:rPr lang="ru-RU" sz="1200" b="0" dirty="0" smtClean="0">
                          <a:solidFill>
                            <a:schemeClr val="tx1"/>
                          </a:solidFill>
                          <a:effectLst/>
                          <a:latin typeface="Times New Roman" pitchFamily="18" charset="0"/>
                          <a:ea typeface="Times New Roman"/>
                          <a:cs typeface="Times New Roman" pitchFamily="18" charset="0"/>
                        </a:rPr>
                        <a:t>Число субъектов малого и среднего предпринимательства, проконсультированных по вопросам поддержки организаций-экспортеров готовой продукции</a:t>
                      </a:r>
                      <a:endParaRPr lang="ru-RU" sz="1200" b="0" dirty="0">
                        <a:solidFill>
                          <a:schemeClr val="tx1"/>
                        </a:solidFill>
                        <a:effectLst/>
                        <a:latin typeface="Times New Roman" pitchFamily="18" charset="0"/>
                        <a:ea typeface="Times New Roman"/>
                        <a:cs typeface="Times New Roman" pitchFamily="18" charset="0"/>
                      </a:endParaRPr>
                    </a:p>
                  </a:txBody>
                  <a:tcPr marL="57221" marR="57221"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200" b="0" dirty="0" smtClean="0">
                          <a:solidFill>
                            <a:schemeClr val="tx1"/>
                          </a:solidFill>
                          <a:effectLst/>
                          <a:latin typeface="Times New Roman" pitchFamily="18" charset="0"/>
                          <a:cs typeface="Times New Roman" pitchFamily="18" charset="0"/>
                        </a:rPr>
                        <a:t>чел.</a:t>
                      </a:r>
                      <a:endParaRPr lang="ru-RU" sz="1200" b="0" dirty="0" smtClean="0">
                        <a:solidFill>
                          <a:schemeClr val="tx1"/>
                        </a:solidFill>
                        <a:effectLst/>
                        <a:latin typeface="Times New Roman" pitchFamily="18" charset="0"/>
                        <a:ea typeface="Times New Roman"/>
                        <a:cs typeface="Times New Roman" pitchFamily="18" charset="0"/>
                      </a:endParaRPr>
                    </a:p>
                    <a:p>
                      <a:pPr algn="ctr">
                        <a:lnSpc>
                          <a:spcPct val="100000"/>
                        </a:lnSpc>
                        <a:spcAft>
                          <a:spcPts val="0"/>
                        </a:spcAft>
                      </a:pPr>
                      <a:endParaRPr lang="ru-RU" sz="1200" b="0" dirty="0">
                        <a:solidFill>
                          <a:schemeClr val="tx1"/>
                        </a:solidFill>
                        <a:effectLst/>
                        <a:latin typeface="Times New Roman" pitchFamily="18" charset="0"/>
                        <a:ea typeface="Times New Roman"/>
                        <a:cs typeface="Times New Roman" pitchFamily="18" charset="0"/>
                      </a:endParaRPr>
                    </a:p>
                  </a:txBody>
                  <a:tcPr marL="57221" marR="57221" marT="0" marB="0" anchor="ctr"/>
                </a:tc>
                <a:tc>
                  <a:txBody>
                    <a:bodyPr/>
                    <a:lstStyle/>
                    <a:p>
                      <a:pPr algn="ctr">
                        <a:lnSpc>
                          <a:spcPct val="100000"/>
                        </a:lnSpc>
                        <a:spcAft>
                          <a:spcPts val="0"/>
                        </a:spcAft>
                      </a:pPr>
                      <a:r>
                        <a:rPr lang="ru-RU" sz="1200" b="0" dirty="0" smtClean="0">
                          <a:solidFill>
                            <a:schemeClr val="tx1"/>
                          </a:solidFill>
                          <a:effectLst/>
                          <a:latin typeface="Times New Roman" pitchFamily="18" charset="0"/>
                          <a:ea typeface="Times New Roman"/>
                          <a:cs typeface="Times New Roman" pitchFamily="18" charset="0"/>
                        </a:rPr>
                        <a:t>12</a:t>
                      </a:r>
                    </a:p>
                  </a:txBody>
                  <a:tcPr marL="57221" marR="57221" marT="0" marB="0" anchor="ctr"/>
                </a:tc>
              </a:tr>
              <a:tr h="764595">
                <a:tc>
                  <a:txBody>
                    <a:bodyPr/>
                    <a:lstStyle/>
                    <a:p>
                      <a:pPr algn="just">
                        <a:lnSpc>
                          <a:spcPct val="100000"/>
                        </a:lnSpc>
                        <a:spcAft>
                          <a:spcPts val="0"/>
                        </a:spcAft>
                      </a:pPr>
                      <a:r>
                        <a:rPr lang="ru-RU" sz="1200" b="0" dirty="0" smtClean="0">
                          <a:solidFill>
                            <a:schemeClr val="tx1"/>
                          </a:solidFill>
                          <a:effectLst/>
                          <a:latin typeface="Times New Roman" pitchFamily="18" charset="0"/>
                          <a:ea typeface="Times New Roman"/>
                          <a:cs typeface="Times New Roman" pitchFamily="18" charset="0"/>
                        </a:rPr>
                        <a:t>Число субъектов малого и среднего бизнеса, проконсультированных по вопросам оказания содействия патентованию изобретений, полезных моделей, промышленных образцов и селекционных достижений, а также государственной регистрации иных результатов интеллектуальной деятельности, созданных субъектами малого и среднего предпринимательства</a:t>
                      </a:r>
                      <a:endParaRPr lang="ru-RU" sz="1200" b="0" dirty="0">
                        <a:solidFill>
                          <a:schemeClr val="tx1"/>
                        </a:solidFill>
                        <a:effectLst/>
                        <a:latin typeface="Times New Roman" pitchFamily="18" charset="0"/>
                        <a:ea typeface="Times New Roman"/>
                        <a:cs typeface="Times New Roman" pitchFamily="18" charset="0"/>
                      </a:endParaRPr>
                    </a:p>
                  </a:txBody>
                  <a:tcPr marL="57221" marR="57221"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200" b="0" dirty="0" smtClean="0">
                          <a:solidFill>
                            <a:schemeClr val="tx1"/>
                          </a:solidFill>
                          <a:effectLst/>
                          <a:latin typeface="Times New Roman" pitchFamily="18" charset="0"/>
                          <a:cs typeface="Times New Roman" pitchFamily="18" charset="0"/>
                        </a:rPr>
                        <a:t>чел.</a:t>
                      </a:r>
                      <a:endParaRPr lang="ru-RU" sz="1200" b="0" dirty="0" smtClean="0">
                        <a:solidFill>
                          <a:schemeClr val="tx1"/>
                        </a:solidFill>
                        <a:effectLst/>
                        <a:latin typeface="Times New Roman" pitchFamily="18" charset="0"/>
                        <a:ea typeface="Times New Roman"/>
                        <a:cs typeface="Times New Roman" pitchFamily="18" charset="0"/>
                      </a:endParaRPr>
                    </a:p>
                  </a:txBody>
                  <a:tcPr marL="57221" marR="57221" marT="0" marB="0" anchor="ctr"/>
                </a:tc>
                <a:tc>
                  <a:txBody>
                    <a:bodyPr/>
                    <a:lstStyle/>
                    <a:p>
                      <a:pPr algn="ctr">
                        <a:lnSpc>
                          <a:spcPct val="100000"/>
                        </a:lnSpc>
                        <a:spcAft>
                          <a:spcPts val="0"/>
                        </a:spcAft>
                      </a:pPr>
                      <a:r>
                        <a:rPr lang="ru-RU" sz="1200" b="0" dirty="0" smtClean="0">
                          <a:solidFill>
                            <a:schemeClr val="tx1"/>
                          </a:solidFill>
                          <a:effectLst/>
                          <a:latin typeface="Times New Roman" pitchFamily="18" charset="0"/>
                          <a:ea typeface="Times New Roman"/>
                          <a:cs typeface="Times New Roman" pitchFamily="18" charset="0"/>
                        </a:rPr>
                        <a:t>6</a:t>
                      </a:r>
                    </a:p>
                  </a:txBody>
                  <a:tcPr marL="57221" marR="57221" marT="0" marB="0" anchor="ctr"/>
                </a:tc>
              </a:tr>
              <a:tr h="265221">
                <a:tc>
                  <a:txBody>
                    <a:bodyPr/>
                    <a:lstStyle/>
                    <a:p>
                      <a:pPr algn="just">
                        <a:lnSpc>
                          <a:spcPct val="100000"/>
                        </a:lnSpc>
                        <a:spcAft>
                          <a:spcPts val="0"/>
                        </a:spcAft>
                      </a:pPr>
                      <a:r>
                        <a:rPr lang="ru-RU" sz="1200" b="0" dirty="0" smtClean="0">
                          <a:solidFill>
                            <a:schemeClr val="tx1"/>
                          </a:solidFill>
                          <a:effectLst/>
                          <a:latin typeface="Times New Roman" pitchFamily="18" charset="0"/>
                          <a:ea typeface="Times New Roman"/>
                          <a:cs typeface="Times New Roman" pitchFamily="18" charset="0"/>
                        </a:rPr>
                        <a:t>Количество субъектов малого и среднего предпринимательства, проинформированных о существующих инвестиционных предложениях по проектам и инвестиционно-привлекательным земельным участкам</a:t>
                      </a:r>
                      <a:endParaRPr lang="ru-RU" sz="1200" b="0" dirty="0">
                        <a:solidFill>
                          <a:schemeClr val="tx1"/>
                        </a:solidFill>
                        <a:effectLst/>
                        <a:latin typeface="Times New Roman" pitchFamily="18" charset="0"/>
                        <a:ea typeface="Times New Roman"/>
                        <a:cs typeface="Times New Roman" pitchFamily="18" charset="0"/>
                      </a:endParaRPr>
                    </a:p>
                  </a:txBody>
                  <a:tcPr marL="57221" marR="57221"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200" b="0" dirty="0" smtClean="0">
                          <a:solidFill>
                            <a:schemeClr val="tx1"/>
                          </a:solidFill>
                          <a:effectLst/>
                          <a:latin typeface="Times New Roman" pitchFamily="18" charset="0"/>
                          <a:cs typeface="Times New Roman" pitchFamily="18" charset="0"/>
                        </a:rPr>
                        <a:t>чел.</a:t>
                      </a:r>
                      <a:endParaRPr lang="ru-RU" sz="1200" b="0" dirty="0" smtClean="0">
                        <a:solidFill>
                          <a:schemeClr val="tx1"/>
                        </a:solidFill>
                        <a:effectLst/>
                        <a:latin typeface="Times New Roman" pitchFamily="18" charset="0"/>
                        <a:ea typeface="Times New Roman"/>
                        <a:cs typeface="Times New Roman" pitchFamily="18" charset="0"/>
                      </a:endParaRPr>
                    </a:p>
                    <a:p>
                      <a:pPr algn="ctr">
                        <a:lnSpc>
                          <a:spcPct val="100000"/>
                        </a:lnSpc>
                        <a:spcAft>
                          <a:spcPts val="0"/>
                        </a:spcAft>
                      </a:pPr>
                      <a:endParaRPr lang="ru-RU" sz="1200" b="0" dirty="0">
                        <a:solidFill>
                          <a:schemeClr val="tx1"/>
                        </a:solidFill>
                        <a:effectLst/>
                        <a:latin typeface="Times New Roman" pitchFamily="18" charset="0"/>
                        <a:ea typeface="Times New Roman"/>
                        <a:cs typeface="Times New Roman" pitchFamily="18" charset="0"/>
                      </a:endParaRPr>
                    </a:p>
                  </a:txBody>
                  <a:tcPr marL="57221" marR="57221" marT="0" marB="0" anchor="ctr"/>
                </a:tc>
                <a:tc>
                  <a:txBody>
                    <a:bodyPr/>
                    <a:lstStyle/>
                    <a:p>
                      <a:pPr algn="ctr">
                        <a:lnSpc>
                          <a:spcPct val="100000"/>
                        </a:lnSpc>
                        <a:spcAft>
                          <a:spcPts val="0"/>
                        </a:spcAft>
                      </a:pPr>
                      <a:r>
                        <a:rPr lang="ru-RU" sz="1200" b="0" dirty="0" smtClean="0">
                          <a:solidFill>
                            <a:schemeClr val="tx1"/>
                          </a:solidFill>
                          <a:effectLst/>
                          <a:latin typeface="Times New Roman" pitchFamily="18" charset="0"/>
                          <a:ea typeface="Times New Roman"/>
                          <a:cs typeface="Times New Roman" pitchFamily="18" charset="0"/>
                        </a:rPr>
                        <a:t>14</a:t>
                      </a:r>
                    </a:p>
                  </a:txBody>
                  <a:tcPr marL="57221" marR="57221" marT="0" marB="0" anchor="ctr"/>
                </a:tc>
              </a:tr>
            </a:tbl>
          </a:graphicData>
        </a:graphic>
      </p:graphicFrame>
      <p:sp>
        <p:nvSpPr>
          <p:cNvPr id="3" name="Номер слайда 2"/>
          <p:cNvSpPr>
            <a:spLocks noGrp="1"/>
          </p:cNvSpPr>
          <p:nvPr>
            <p:ph type="sldNum" sz="quarter" idx="12"/>
          </p:nvPr>
        </p:nvSpPr>
        <p:spPr>
          <a:xfrm>
            <a:off x="4754880" y="6407945"/>
            <a:ext cx="396240" cy="365125"/>
          </a:xfrm>
        </p:spPr>
        <p:txBody>
          <a:bodyPr/>
          <a:lstStyle/>
          <a:p>
            <a:fld id="{DCD830A9-5F17-466D-9E40-1E5E06F64CC0}" type="slidenum">
              <a:rPr lang="ru-RU" smtClean="0"/>
              <a:pPr/>
              <a:t>59</a:t>
            </a:fld>
            <a:endParaRPr lang="ru-RU" dirty="0"/>
          </a:p>
        </p:txBody>
      </p:sp>
      <p:sp>
        <p:nvSpPr>
          <p:cNvPr id="5" name="Rectangle 1"/>
          <p:cNvSpPr>
            <a:spLocks noChangeArrowheads="1"/>
          </p:cNvSpPr>
          <p:nvPr/>
        </p:nvSpPr>
        <p:spPr bwMode="auto">
          <a:xfrm>
            <a:off x="309530" y="257890"/>
            <a:ext cx="9132158"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600" b="1" u="none" strike="noStrike" cap="none" normalizeH="0" baseline="0" dirty="0" smtClean="0">
                <a:ln>
                  <a:noFill/>
                </a:ln>
                <a:solidFill>
                  <a:srgbClr val="002060"/>
                </a:solidFill>
                <a:latin typeface="Times New Roman" pitchFamily="18" charset="0"/>
                <a:ea typeface="Times New Roman" pitchFamily="18" charset="0"/>
                <a:cs typeface="Times New Roman" pitchFamily="18" charset="0"/>
              </a:rPr>
              <a:t>Отдельные целевые показатели муниципальной программы</a:t>
            </a:r>
            <a:endParaRPr kumimoji="0" lang="ru-RU" sz="1600" b="1" u="none" strike="noStrike" cap="none" normalizeH="0" baseline="0" dirty="0" smtClean="0">
              <a:ln>
                <a:noFill/>
              </a:ln>
              <a:solidFill>
                <a:srgbClr val="002060"/>
              </a:solidFill>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600" b="1" u="none" strike="noStrike" cap="none" normalizeH="0" baseline="0" dirty="0" smtClean="0">
                <a:ln>
                  <a:noFill/>
                </a:ln>
                <a:solidFill>
                  <a:srgbClr val="002060"/>
                </a:solidFill>
                <a:latin typeface="Times New Roman" pitchFamily="18" charset="0"/>
                <a:ea typeface="Times New Roman" pitchFamily="18" charset="0"/>
                <a:cs typeface="Times New Roman" pitchFamily="18" charset="0"/>
              </a:rPr>
              <a:t>муниципального образования Кавказский район </a:t>
            </a:r>
            <a:endParaRPr kumimoji="0" lang="ru-RU" sz="1600" b="1" u="none" strike="noStrike" cap="none" normalizeH="0" baseline="0" dirty="0" smtClean="0">
              <a:ln>
                <a:noFill/>
              </a:ln>
              <a:solidFill>
                <a:srgbClr val="002060"/>
              </a:solidFill>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600" b="1" u="none" strike="noStrike" cap="none" normalizeH="0" baseline="0" dirty="0" smtClean="0">
                <a:ln>
                  <a:noFill/>
                </a:ln>
                <a:solidFill>
                  <a:srgbClr val="002060"/>
                </a:solidFill>
                <a:latin typeface="Times New Roman" pitchFamily="18" charset="0"/>
                <a:ea typeface="Times New Roman" pitchFamily="18" charset="0"/>
                <a:cs typeface="Times New Roman" pitchFamily="18" charset="0"/>
              </a:rPr>
              <a:t>«Экономическое развитие и инновационная экономика» за 2019 год</a:t>
            </a:r>
            <a:endParaRPr kumimoji="0" lang="ru-RU" sz="1600" b="1" u="none" strike="noStrike" cap="none" normalizeH="0" baseline="0" dirty="0" smtClean="0">
              <a:ln>
                <a:noFill/>
              </a:ln>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404988415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2455524044"/>
              </p:ext>
            </p:extLst>
          </p:nvPr>
        </p:nvGraphicFramePr>
        <p:xfrm>
          <a:off x="632519" y="909671"/>
          <a:ext cx="8766974" cy="5449034"/>
        </p:xfrm>
        <a:graphic>
          <a:graphicData uri="http://schemas.openxmlformats.org/drawingml/2006/table">
            <a:tbl>
              <a:tblPr>
                <a:tableStyleId>{72833802-FEF1-4C79-8D5D-14CF1EAF98D9}</a:tableStyleId>
              </a:tblPr>
              <a:tblGrid>
                <a:gridCol w="5905972"/>
                <a:gridCol w="1082541"/>
                <a:gridCol w="1005217"/>
                <a:gridCol w="773244"/>
              </a:tblGrid>
              <a:tr h="503105">
                <a:tc>
                  <a:txBody>
                    <a:bodyPr/>
                    <a:lstStyle/>
                    <a:p>
                      <a:pPr algn="ctr" fontAlgn="b"/>
                      <a:r>
                        <a:rPr lang="ru-RU" sz="1000" u="none" strike="noStrike" dirty="0">
                          <a:effectLst/>
                          <a:latin typeface="Times New Roman" pitchFamily="18" charset="0"/>
                          <a:cs typeface="Times New Roman" pitchFamily="18" charset="0"/>
                        </a:rPr>
                        <a:t>Муниципальные программы</a:t>
                      </a:r>
                      <a:endParaRPr lang="ru-RU" sz="1000" b="0" i="0" u="none" strike="noStrike" dirty="0">
                        <a:solidFill>
                          <a:schemeClr val="accent5">
                            <a:lumMod val="50000"/>
                          </a:schemeClr>
                        </a:solidFill>
                        <a:effectLst/>
                        <a:latin typeface="Times New Roman" pitchFamily="18" charset="0"/>
                        <a:cs typeface="Times New Roman" pitchFamily="18" charset="0"/>
                      </a:endParaRPr>
                    </a:p>
                  </a:txBody>
                  <a:tcPr marL="6588" marR="6588" marT="608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u="none" strike="noStrike" dirty="0">
                          <a:effectLst/>
                          <a:latin typeface="Times New Roman" pitchFamily="18" charset="0"/>
                          <a:cs typeface="Times New Roman" pitchFamily="18" charset="0"/>
                        </a:rPr>
                        <a:t>Предусмотрено  муниципальной </a:t>
                      </a:r>
                      <a:r>
                        <a:rPr lang="ru-RU" sz="1000" u="none" strike="noStrike" dirty="0" smtClean="0">
                          <a:effectLst/>
                          <a:latin typeface="Times New Roman" pitchFamily="18" charset="0"/>
                          <a:cs typeface="Times New Roman" pitchFamily="18" charset="0"/>
                        </a:rPr>
                        <a:t>программой</a:t>
                      </a:r>
                    </a:p>
                    <a:p>
                      <a:pPr algn="ctr" fontAlgn="b"/>
                      <a:r>
                        <a:rPr lang="ru-RU" sz="1000" u="none" strike="noStrike" dirty="0" smtClean="0">
                          <a:effectLst/>
                          <a:latin typeface="Times New Roman" pitchFamily="18" charset="0"/>
                          <a:cs typeface="Times New Roman" pitchFamily="18" charset="0"/>
                        </a:rPr>
                        <a:t>на 2019 </a:t>
                      </a:r>
                      <a:r>
                        <a:rPr lang="ru-RU" sz="1000" u="none" strike="noStrike" dirty="0">
                          <a:effectLst/>
                          <a:latin typeface="Times New Roman" pitchFamily="18" charset="0"/>
                          <a:cs typeface="Times New Roman" pitchFamily="18" charset="0"/>
                        </a:rPr>
                        <a:t>г</a:t>
                      </a:r>
                      <a:endParaRPr lang="ru-RU" sz="1000" b="0" i="0" u="none" strike="noStrike" dirty="0">
                        <a:solidFill>
                          <a:schemeClr val="accent5">
                            <a:lumMod val="50000"/>
                          </a:schemeClr>
                        </a:solidFill>
                        <a:effectLst/>
                        <a:latin typeface="Times New Roman" pitchFamily="18" charset="0"/>
                        <a:cs typeface="Times New Roman" pitchFamily="18" charset="0"/>
                      </a:endParaRPr>
                    </a:p>
                  </a:txBody>
                  <a:tcPr marL="6588" marR="6588" marT="608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u="none" strike="noStrike" dirty="0">
                          <a:effectLst/>
                          <a:latin typeface="Times New Roman" pitchFamily="18" charset="0"/>
                          <a:cs typeface="Times New Roman" pitchFamily="18" charset="0"/>
                        </a:rPr>
                        <a:t>исполнено за </a:t>
                      </a:r>
                      <a:r>
                        <a:rPr lang="ru-RU" sz="1000" u="none" strike="noStrike" dirty="0" smtClean="0">
                          <a:effectLst/>
                          <a:latin typeface="Times New Roman" pitchFamily="18" charset="0"/>
                          <a:cs typeface="Times New Roman" pitchFamily="18" charset="0"/>
                        </a:rPr>
                        <a:t>2019 </a:t>
                      </a:r>
                      <a:r>
                        <a:rPr lang="ru-RU" sz="1000" u="none" strike="noStrike" dirty="0">
                          <a:effectLst/>
                          <a:latin typeface="Times New Roman" pitchFamily="18" charset="0"/>
                          <a:cs typeface="Times New Roman" pitchFamily="18" charset="0"/>
                        </a:rPr>
                        <a:t>год </a:t>
                      </a:r>
                      <a:endParaRPr lang="ru-RU" sz="1000" b="0" i="0" u="none" strike="noStrike" dirty="0">
                        <a:solidFill>
                          <a:schemeClr val="accent5">
                            <a:lumMod val="50000"/>
                          </a:schemeClr>
                        </a:solidFill>
                        <a:effectLst/>
                        <a:latin typeface="Times New Roman" pitchFamily="18" charset="0"/>
                        <a:cs typeface="Times New Roman" pitchFamily="18" charset="0"/>
                      </a:endParaRPr>
                    </a:p>
                  </a:txBody>
                  <a:tcPr marL="6588" marR="6588" marT="608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u="none" strike="noStrike" dirty="0">
                          <a:effectLst/>
                          <a:latin typeface="Times New Roman" pitchFamily="18" charset="0"/>
                          <a:cs typeface="Times New Roman" pitchFamily="18" charset="0"/>
                        </a:rPr>
                        <a:t>% исполнения</a:t>
                      </a:r>
                      <a:endParaRPr lang="ru-RU" sz="1000" b="0" i="0" u="none" strike="noStrike" dirty="0">
                        <a:solidFill>
                          <a:schemeClr val="accent5">
                            <a:lumMod val="50000"/>
                          </a:schemeClr>
                        </a:solidFill>
                        <a:effectLst/>
                        <a:latin typeface="Times New Roman" pitchFamily="18" charset="0"/>
                        <a:cs typeface="Times New Roman" pitchFamily="18" charset="0"/>
                      </a:endParaRPr>
                    </a:p>
                  </a:txBody>
                  <a:tcPr marL="6588" marR="6588" marT="608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r>
              <a:tr h="0">
                <a:tc>
                  <a:txBody>
                    <a:bodyPr/>
                    <a:lstStyle/>
                    <a:p>
                      <a:pPr algn="just" fontAlgn="b"/>
                      <a:r>
                        <a:rPr lang="ru-RU" sz="1000" u="none" strike="noStrike" dirty="0">
                          <a:effectLst/>
                          <a:latin typeface="Times New Roman" pitchFamily="18" charset="0"/>
                          <a:cs typeface="Times New Roman" pitchFamily="18" charset="0"/>
                        </a:rPr>
                        <a:t>Расходы, распределенные по программам, в том числе:</a:t>
                      </a:r>
                      <a:endParaRPr lang="ru-RU" sz="1000" b="1" i="0" u="none" strike="noStrike" dirty="0">
                        <a:solidFill>
                          <a:schemeClr val="accent5">
                            <a:lumMod val="50000"/>
                          </a:schemeClr>
                        </a:solidFill>
                        <a:effectLst/>
                        <a:latin typeface="Times New Roman" pitchFamily="18" charset="0"/>
                        <a:cs typeface="Times New Roman" pitchFamily="18" charset="0"/>
                      </a:endParaRPr>
                    </a:p>
                  </a:txBody>
                  <a:tcPr marL="6588" marR="6588" marT="6081" marB="0" anchor="b">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u="none" strike="noStrike" dirty="0" smtClean="0">
                          <a:effectLst/>
                          <a:latin typeface="Times New Roman" pitchFamily="18" charset="0"/>
                          <a:cs typeface="Times New Roman" pitchFamily="18" charset="0"/>
                        </a:rPr>
                        <a:t>2109,8</a:t>
                      </a:r>
                      <a:endParaRPr lang="ru-RU" sz="1000" b="1" i="0" u="none" strike="noStrike" dirty="0">
                        <a:solidFill>
                          <a:schemeClr val="accent5">
                            <a:lumMod val="50000"/>
                          </a:schemeClr>
                        </a:solidFill>
                        <a:effectLst/>
                        <a:latin typeface="Times New Roman" pitchFamily="18" charset="0"/>
                        <a:cs typeface="Times New Roman" pitchFamily="18" charset="0"/>
                      </a:endParaRPr>
                    </a:p>
                  </a:txBody>
                  <a:tcPr marL="6588" marR="6588" marT="608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u="none" strike="noStrike" dirty="0" smtClean="0">
                          <a:effectLst/>
                          <a:latin typeface="Times New Roman" pitchFamily="18" charset="0"/>
                          <a:cs typeface="Times New Roman" pitchFamily="18" charset="0"/>
                        </a:rPr>
                        <a:t>2090,1</a:t>
                      </a:r>
                      <a:endParaRPr lang="ru-RU" sz="1000" b="1" i="0" u="none" strike="noStrike" dirty="0">
                        <a:solidFill>
                          <a:schemeClr val="accent5">
                            <a:lumMod val="50000"/>
                          </a:schemeClr>
                        </a:solidFill>
                        <a:effectLst/>
                        <a:latin typeface="Times New Roman" pitchFamily="18" charset="0"/>
                        <a:cs typeface="Times New Roman" pitchFamily="18" charset="0"/>
                      </a:endParaRPr>
                    </a:p>
                  </a:txBody>
                  <a:tcPr marL="6588" marR="6588" marT="608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u="none" strike="noStrike" dirty="0" smtClean="0">
                          <a:effectLst/>
                          <a:latin typeface="Times New Roman" pitchFamily="18" charset="0"/>
                          <a:cs typeface="Times New Roman" pitchFamily="18" charset="0"/>
                        </a:rPr>
                        <a:t>99,1</a:t>
                      </a:r>
                      <a:endParaRPr lang="ru-RU" sz="1000" b="1" i="0" u="none" strike="noStrike" dirty="0">
                        <a:solidFill>
                          <a:schemeClr val="accent5">
                            <a:lumMod val="50000"/>
                          </a:schemeClr>
                        </a:solidFill>
                        <a:effectLst/>
                        <a:latin typeface="Times New Roman" pitchFamily="18" charset="0"/>
                        <a:cs typeface="Times New Roman" pitchFamily="18" charset="0"/>
                      </a:endParaRPr>
                    </a:p>
                  </a:txBody>
                  <a:tcPr marL="6588" marR="6588" marT="608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r>
              <a:tr h="178046">
                <a:tc>
                  <a:txBody>
                    <a:bodyPr/>
                    <a:lstStyle/>
                    <a:p>
                      <a:pPr algn="just" fontAlgn="b"/>
                      <a:r>
                        <a:rPr lang="ru-RU" sz="1000" u="none" strike="noStrike" dirty="0">
                          <a:effectLst/>
                          <a:latin typeface="Times New Roman" pitchFamily="18" charset="0"/>
                          <a:cs typeface="Times New Roman" pitchFamily="18" charset="0"/>
                        </a:rPr>
                        <a:t> </a:t>
                      </a:r>
                      <a:r>
                        <a:rPr lang="ru-RU" sz="1000" u="none" strike="noStrike" dirty="0" smtClean="0">
                          <a:effectLst/>
                          <a:latin typeface="Times New Roman" pitchFamily="18" charset="0"/>
                          <a:cs typeface="Times New Roman" pitchFamily="18" charset="0"/>
                        </a:rPr>
                        <a:t>     за </a:t>
                      </a:r>
                      <a:r>
                        <a:rPr lang="ru-RU" sz="1000" u="none" strike="noStrike" dirty="0">
                          <a:effectLst/>
                          <a:latin typeface="Times New Roman" pitchFamily="18" charset="0"/>
                          <a:cs typeface="Times New Roman" pitchFamily="18" charset="0"/>
                        </a:rPr>
                        <a:t>счет средств бюджета</a:t>
                      </a:r>
                      <a:endParaRPr lang="ru-RU" sz="1000" b="1" i="0" u="none" strike="noStrike" dirty="0">
                        <a:solidFill>
                          <a:schemeClr val="accent5">
                            <a:lumMod val="50000"/>
                          </a:schemeClr>
                        </a:solidFill>
                        <a:effectLst/>
                        <a:latin typeface="Times New Roman" pitchFamily="18" charset="0"/>
                        <a:cs typeface="Times New Roman" pitchFamily="18" charset="0"/>
                      </a:endParaRPr>
                    </a:p>
                  </a:txBody>
                  <a:tcPr marL="6588" marR="6588" marT="6081" marB="0" anchor="b">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u="none" strike="noStrike" dirty="0" smtClean="0">
                          <a:effectLst/>
                          <a:latin typeface="Times New Roman" pitchFamily="18" charset="0"/>
                          <a:cs typeface="Times New Roman" pitchFamily="18" charset="0"/>
                        </a:rPr>
                        <a:t>2018,2</a:t>
                      </a:r>
                      <a:endParaRPr lang="ru-RU" sz="1000" b="1" i="0" u="none" strike="noStrike" dirty="0">
                        <a:solidFill>
                          <a:schemeClr val="accent5">
                            <a:lumMod val="50000"/>
                          </a:schemeClr>
                        </a:solidFill>
                        <a:effectLst/>
                        <a:latin typeface="Times New Roman" pitchFamily="18" charset="0"/>
                        <a:cs typeface="Times New Roman" pitchFamily="18" charset="0"/>
                      </a:endParaRPr>
                    </a:p>
                  </a:txBody>
                  <a:tcPr marL="6588" marR="6588" marT="608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b="1" i="0" u="none" strike="noStrike" dirty="0" smtClean="0">
                          <a:solidFill>
                            <a:schemeClr val="tx1"/>
                          </a:solidFill>
                          <a:effectLst/>
                          <a:latin typeface="Times New Roman" pitchFamily="18" charset="0"/>
                          <a:cs typeface="Times New Roman" pitchFamily="18" charset="0"/>
                        </a:rPr>
                        <a:t>2002,2</a:t>
                      </a:r>
                      <a:endParaRPr lang="ru-RU" sz="1000" b="1" i="0" u="none" strike="noStrike" dirty="0">
                        <a:solidFill>
                          <a:schemeClr val="tx1"/>
                        </a:solidFill>
                        <a:effectLst/>
                        <a:latin typeface="Times New Roman" pitchFamily="18" charset="0"/>
                        <a:cs typeface="Times New Roman" pitchFamily="18" charset="0"/>
                      </a:endParaRPr>
                    </a:p>
                  </a:txBody>
                  <a:tcPr marL="6588" marR="6588" marT="608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b="1" i="0" u="none" strike="noStrike" dirty="0" smtClean="0">
                          <a:solidFill>
                            <a:schemeClr val="tx1"/>
                          </a:solidFill>
                          <a:effectLst/>
                          <a:latin typeface="Times New Roman" pitchFamily="18" charset="0"/>
                          <a:cs typeface="Times New Roman" pitchFamily="18" charset="0"/>
                        </a:rPr>
                        <a:t>99,2</a:t>
                      </a:r>
                      <a:endParaRPr lang="ru-RU" sz="1000" b="1" i="0" u="none" strike="noStrike" dirty="0">
                        <a:solidFill>
                          <a:schemeClr val="tx1"/>
                        </a:solidFill>
                        <a:effectLst/>
                        <a:latin typeface="Times New Roman" pitchFamily="18" charset="0"/>
                        <a:cs typeface="Times New Roman" pitchFamily="18" charset="0"/>
                      </a:endParaRPr>
                    </a:p>
                  </a:txBody>
                  <a:tcPr marL="6588" marR="6588" marT="608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r>
              <a:tr h="178046">
                <a:tc>
                  <a:txBody>
                    <a:bodyPr/>
                    <a:lstStyle/>
                    <a:p>
                      <a:pPr algn="just" fontAlgn="b"/>
                      <a:r>
                        <a:rPr lang="ru-RU" sz="1000" u="none" strike="noStrike" dirty="0" smtClean="0">
                          <a:effectLst/>
                          <a:latin typeface="Times New Roman" pitchFamily="18" charset="0"/>
                          <a:cs typeface="Times New Roman" pitchFamily="18" charset="0"/>
                        </a:rPr>
                        <a:t>      внебюджетные </a:t>
                      </a:r>
                      <a:r>
                        <a:rPr lang="ru-RU" sz="1000" u="none" strike="noStrike" dirty="0">
                          <a:effectLst/>
                          <a:latin typeface="Times New Roman" pitchFamily="18" charset="0"/>
                          <a:cs typeface="Times New Roman" pitchFamily="18" charset="0"/>
                        </a:rPr>
                        <a:t>источники</a:t>
                      </a:r>
                      <a:endParaRPr lang="ru-RU" sz="1000" b="1" i="0" u="none" strike="noStrike" dirty="0">
                        <a:solidFill>
                          <a:schemeClr val="accent5">
                            <a:lumMod val="50000"/>
                          </a:schemeClr>
                        </a:solidFill>
                        <a:effectLst/>
                        <a:latin typeface="Times New Roman" pitchFamily="18" charset="0"/>
                        <a:cs typeface="Times New Roman" pitchFamily="18" charset="0"/>
                      </a:endParaRPr>
                    </a:p>
                  </a:txBody>
                  <a:tcPr marL="6588" marR="6588" marT="6081" marB="0" anchor="b">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u="none" strike="noStrike" dirty="0" smtClean="0">
                          <a:effectLst/>
                          <a:latin typeface="Times New Roman" pitchFamily="18" charset="0"/>
                          <a:cs typeface="Times New Roman" pitchFamily="18" charset="0"/>
                        </a:rPr>
                        <a:t>91,6</a:t>
                      </a:r>
                      <a:endParaRPr lang="ru-RU" sz="1000" b="1" i="0" u="none" strike="noStrike" dirty="0">
                        <a:solidFill>
                          <a:schemeClr val="accent5">
                            <a:lumMod val="50000"/>
                          </a:schemeClr>
                        </a:solidFill>
                        <a:effectLst/>
                        <a:latin typeface="Times New Roman" pitchFamily="18" charset="0"/>
                        <a:cs typeface="Times New Roman" pitchFamily="18" charset="0"/>
                      </a:endParaRPr>
                    </a:p>
                  </a:txBody>
                  <a:tcPr marL="6588" marR="6588" marT="608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u="none" strike="noStrike" dirty="0" smtClean="0">
                          <a:effectLst/>
                          <a:latin typeface="Times New Roman" pitchFamily="18" charset="0"/>
                          <a:cs typeface="Times New Roman" pitchFamily="18" charset="0"/>
                        </a:rPr>
                        <a:t>87,9</a:t>
                      </a:r>
                      <a:endParaRPr lang="ru-RU" sz="1000" b="1" i="0" u="none" strike="noStrike" dirty="0">
                        <a:solidFill>
                          <a:schemeClr val="accent5">
                            <a:lumMod val="50000"/>
                          </a:schemeClr>
                        </a:solidFill>
                        <a:effectLst/>
                        <a:latin typeface="Times New Roman" pitchFamily="18" charset="0"/>
                        <a:cs typeface="Times New Roman" pitchFamily="18" charset="0"/>
                      </a:endParaRPr>
                    </a:p>
                  </a:txBody>
                  <a:tcPr marL="6588" marR="6588" marT="608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u="none" strike="noStrike" dirty="0" smtClean="0">
                          <a:effectLst/>
                          <a:latin typeface="Times New Roman" pitchFamily="18" charset="0"/>
                          <a:cs typeface="Times New Roman" pitchFamily="18" charset="0"/>
                        </a:rPr>
                        <a:t>96,0</a:t>
                      </a:r>
                      <a:endParaRPr lang="ru-RU" sz="1000" b="1" i="0" u="none" strike="noStrike" dirty="0">
                        <a:solidFill>
                          <a:schemeClr val="accent5">
                            <a:lumMod val="50000"/>
                          </a:schemeClr>
                        </a:solidFill>
                        <a:effectLst/>
                        <a:latin typeface="Times New Roman" pitchFamily="18" charset="0"/>
                        <a:cs typeface="Times New Roman" pitchFamily="18" charset="0"/>
                      </a:endParaRPr>
                    </a:p>
                  </a:txBody>
                  <a:tcPr marL="6588" marR="6588" marT="608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r>
              <a:tr h="169044">
                <a:tc>
                  <a:txBody>
                    <a:bodyPr/>
                    <a:lstStyle/>
                    <a:p>
                      <a:pPr algn="just" fontAlgn="b"/>
                      <a:r>
                        <a:rPr lang="ru-RU" sz="1000" u="none" strike="noStrike" dirty="0">
                          <a:effectLst/>
                          <a:latin typeface="Times New Roman" pitchFamily="18" charset="0"/>
                          <a:cs typeface="Times New Roman" pitchFamily="18" charset="0"/>
                        </a:rPr>
                        <a:t>объем привлеченных внебюджетных источников в общем объеме муниципальных программ (%)</a:t>
                      </a:r>
                      <a:endParaRPr lang="ru-RU" sz="1000" b="1" i="0" u="none" strike="noStrike" dirty="0">
                        <a:solidFill>
                          <a:schemeClr val="accent5">
                            <a:lumMod val="50000"/>
                          </a:schemeClr>
                        </a:solidFill>
                        <a:effectLst/>
                        <a:latin typeface="Times New Roman" pitchFamily="18" charset="0"/>
                        <a:cs typeface="Times New Roman" pitchFamily="18" charset="0"/>
                      </a:endParaRPr>
                    </a:p>
                  </a:txBody>
                  <a:tcPr marL="6588" marR="6588" marT="6081" marB="0" anchor="b">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u="none" strike="noStrike" dirty="0" smtClean="0">
                          <a:effectLst/>
                          <a:latin typeface="Times New Roman" pitchFamily="18" charset="0"/>
                          <a:cs typeface="Times New Roman" pitchFamily="18" charset="0"/>
                        </a:rPr>
                        <a:t>4,5</a:t>
                      </a:r>
                      <a:endParaRPr lang="ru-RU" sz="1000" b="1" i="0" u="none" strike="noStrike" dirty="0">
                        <a:solidFill>
                          <a:schemeClr val="accent5">
                            <a:lumMod val="50000"/>
                          </a:schemeClr>
                        </a:solidFill>
                        <a:effectLst/>
                        <a:latin typeface="Times New Roman" pitchFamily="18" charset="0"/>
                        <a:cs typeface="Times New Roman" pitchFamily="18" charset="0"/>
                      </a:endParaRPr>
                    </a:p>
                  </a:txBody>
                  <a:tcPr marL="6588" marR="6588" marT="608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u="none" strike="noStrike" dirty="0" smtClean="0">
                          <a:effectLst/>
                          <a:latin typeface="Times New Roman" pitchFamily="18" charset="0"/>
                          <a:cs typeface="Times New Roman" pitchFamily="18" charset="0"/>
                        </a:rPr>
                        <a:t>4,4</a:t>
                      </a:r>
                      <a:endParaRPr lang="ru-RU" sz="1000" b="1" i="0" u="none" strike="noStrike" dirty="0">
                        <a:solidFill>
                          <a:schemeClr val="accent5">
                            <a:lumMod val="50000"/>
                          </a:schemeClr>
                        </a:solidFill>
                        <a:effectLst/>
                        <a:latin typeface="Times New Roman" pitchFamily="18" charset="0"/>
                        <a:cs typeface="Times New Roman" pitchFamily="18" charset="0"/>
                      </a:endParaRPr>
                    </a:p>
                  </a:txBody>
                  <a:tcPr marL="6588" marR="6588" marT="608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u="none" strike="noStrike" dirty="0" smtClean="0">
                          <a:effectLst/>
                          <a:latin typeface="Times New Roman" pitchFamily="18" charset="0"/>
                          <a:cs typeface="Times New Roman" pitchFamily="18" charset="0"/>
                        </a:rPr>
                        <a:t>97,8</a:t>
                      </a:r>
                      <a:endParaRPr lang="ru-RU" sz="1000" b="1" i="0" u="none" strike="noStrike" dirty="0">
                        <a:solidFill>
                          <a:schemeClr val="accent5">
                            <a:lumMod val="50000"/>
                          </a:schemeClr>
                        </a:solidFill>
                        <a:effectLst/>
                        <a:latin typeface="Times New Roman" pitchFamily="18" charset="0"/>
                        <a:cs typeface="Times New Roman" pitchFamily="18" charset="0"/>
                      </a:endParaRPr>
                    </a:p>
                  </a:txBody>
                  <a:tcPr marL="6588" marR="6588" marT="608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r>
              <a:tr h="216383">
                <a:tc>
                  <a:txBody>
                    <a:bodyPr/>
                    <a:lstStyle/>
                    <a:p>
                      <a:pPr algn="just" fontAlgn="b"/>
                      <a:r>
                        <a:rPr lang="ru-RU" sz="1000" u="none" strike="noStrike" dirty="0">
                          <a:effectLst/>
                          <a:latin typeface="Times New Roman" pitchFamily="18" charset="0"/>
                          <a:cs typeface="Times New Roman" pitchFamily="18" charset="0"/>
                        </a:rPr>
                        <a:t>Муниципальная программа муниципального образования Кавказский район "Развитие образования"</a:t>
                      </a:r>
                      <a:endParaRPr lang="ru-RU" sz="1000" b="1" i="0" u="none" strike="noStrike" dirty="0">
                        <a:solidFill>
                          <a:schemeClr val="accent5">
                            <a:lumMod val="50000"/>
                          </a:schemeClr>
                        </a:solidFill>
                        <a:effectLst/>
                        <a:latin typeface="Times New Roman" pitchFamily="18" charset="0"/>
                        <a:cs typeface="Times New Roman" pitchFamily="18" charset="0"/>
                      </a:endParaRPr>
                    </a:p>
                  </a:txBody>
                  <a:tcPr marL="6588" marR="6588" marT="6081" marB="0" anchor="b">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u="none" strike="noStrike" dirty="0" smtClean="0">
                          <a:effectLst/>
                          <a:latin typeface="Times New Roman" pitchFamily="18" charset="0"/>
                          <a:cs typeface="Times New Roman" pitchFamily="18" charset="0"/>
                        </a:rPr>
                        <a:t>1344,2</a:t>
                      </a:r>
                      <a:endParaRPr lang="ru-RU" sz="1000" b="1" i="0" u="none" strike="noStrike" dirty="0">
                        <a:solidFill>
                          <a:schemeClr val="accent5">
                            <a:lumMod val="50000"/>
                          </a:schemeClr>
                        </a:solidFill>
                        <a:effectLst/>
                        <a:latin typeface="Times New Roman" pitchFamily="18" charset="0"/>
                        <a:cs typeface="Times New Roman" pitchFamily="18" charset="0"/>
                      </a:endParaRPr>
                    </a:p>
                  </a:txBody>
                  <a:tcPr marL="6588" marR="6588" marT="608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u="none" strike="noStrike" dirty="0" smtClean="0">
                          <a:effectLst/>
                          <a:latin typeface="Times New Roman" pitchFamily="18" charset="0"/>
                          <a:cs typeface="Times New Roman" pitchFamily="18" charset="0"/>
                        </a:rPr>
                        <a:t>1340,2</a:t>
                      </a:r>
                      <a:endParaRPr lang="ru-RU" sz="1000" b="1" i="0" u="none" strike="noStrike" dirty="0">
                        <a:solidFill>
                          <a:schemeClr val="accent5">
                            <a:lumMod val="50000"/>
                          </a:schemeClr>
                        </a:solidFill>
                        <a:effectLst/>
                        <a:latin typeface="Times New Roman" pitchFamily="18" charset="0"/>
                        <a:cs typeface="Times New Roman" pitchFamily="18" charset="0"/>
                      </a:endParaRPr>
                    </a:p>
                  </a:txBody>
                  <a:tcPr marL="6588" marR="6588" marT="608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u="none" strike="noStrike" dirty="0" smtClean="0">
                          <a:effectLst/>
                          <a:latin typeface="Times New Roman" pitchFamily="18" charset="0"/>
                          <a:cs typeface="Times New Roman" pitchFamily="18" charset="0"/>
                        </a:rPr>
                        <a:t>99,7</a:t>
                      </a:r>
                      <a:endParaRPr lang="ru-RU" sz="1000" b="1" i="0" u="none" strike="noStrike" dirty="0">
                        <a:solidFill>
                          <a:schemeClr val="accent5">
                            <a:lumMod val="50000"/>
                          </a:schemeClr>
                        </a:solidFill>
                        <a:effectLst/>
                        <a:latin typeface="Times New Roman" pitchFamily="18" charset="0"/>
                        <a:cs typeface="Times New Roman" pitchFamily="18" charset="0"/>
                      </a:endParaRPr>
                    </a:p>
                  </a:txBody>
                  <a:tcPr marL="6588" marR="6588" marT="608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r>
              <a:tr h="178046">
                <a:tc>
                  <a:txBody>
                    <a:bodyPr/>
                    <a:lstStyle/>
                    <a:p>
                      <a:pPr algn="just" fontAlgn="b"/>
                      <a:r>
                        <a:rPr lang="ru-RU" sz="1000" u="none" strike="noStrike" dirty="0">
                          <a:effectLst/>
                          <a:latin typeface="Times New Roman" pitchFamily="18" charset="0"/>
                          <a:cs typeface="Times New Roman" pitchFamily="18" charset="0"/>
                        </a:rPr>
                        <a:t> </a:t>
                      </a:r>
                      <a:r>
                        <a:rPr lang="ru-RU" sz="1000" u="none" strike="noStrike" dirty="0" smtClean="0">
                          <a:effectLst/>
                          <a:latin typeface="Times New Roman" pitchFamily="18" charset="0"/>
                          <a:cs typeface="Times New Roman" pitchFamily="18" charset="0"/>
                        </a:rPr>
                        <a:t>     за </a:t>
                      </a:r>
                      <a:r>
                        <a:rPr lang="ru-RU" sz="1000" u="none" strike="noStrike" dirty="0">
                          <a:effectLst/>
                          <a:latin typeface="Times New Roman" pitchFamily="18" charset="0"/>
                          <a:cs typeface="Times New Roman" pitchFamily="18" charset="0"/>
                        </a:rPr>
                        <a:t>счет средств бюджета</a:t>
                      </a:r>
                      <a:endParaRPr lang="ru-RU" sz="1000" b="1" i="0" u="none" strike="noStrike" dirty="0">
                        <a:solidFill>
                          <a:schemeClr val="accent5">
                            <a:lumMod val="50000"/>
                          </a:schemeClr>
                        </a:solidFill>
                        <a:effectLst/>
                        <a:latin typeface="Times New Roman" pitchFamily="18" charset="0"/>
                        <a:cs typeface="Times New Roman" pitchFamily="18" charset="0"/>
                      </a:endParaRPr>
                    </a:p>
                  </a:txBody>
                  <a:tcPr marL="6588" marR="6588" marT="6081" marB="0" anchor="b">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u="none" strike="noStrike" dirty="0" smtClean="0">
                          <a:effectLst/>
                          <a:latin typeface="Times New Roman" pitchFamily="18" charset="0"/>
                          <a:cs typeface="Times New Roman" pitchFamily="18" charset="0"/>
                        </a:rPr>
                        <a:t>1264,9</a:t>
                      </a:r>
                      <a:endParaRPr lang="ru-RU" sz="1000" b="1" i="0" u="none" strike="noStrike" dirty="0">
                        <a:solidFill>
                          <a:schemeClr val="accent5">
                            <a:lumMod val="50000"/>
                          </a:schemeClr>
                        </a:solidFill>
                        <a:effectLst/>
                        <a:latin typeface="Times New Roman" pitchFamily="18" charset="0"/>
                        <a:cs typeface="Times New Roman" pitchFamily="18" charset="0"/>
                      </a:endParaRPr>
                    </a:p>
                  </a:txBody>
                  <a:tcPr marL="6588" marR="6588" marT="608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u="none" strike="noStrike" dirty="0" smtClean="0">
                          <a:effectLst/>
                          <a:latin typeface="Times New Roman" pitchFamily="18" charset="0"/>
                          <a:cs typeface="Times New Roman" pitchFamily="18" charset="0"/>
                        </a:rPr>
                        <a:t>1264,5</a:t>
                      </a:r>
                    </a:p>
                  </a:txBody>
                  <a:tcPr marL="6588" marR="6588" marT="608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u="none" strike="noStrike" dirty="0" smtClean="0">
                          <a:effectLst/>
                          <a:latin typeface="Times New Roman" pitchFamily="18" charset="0"/>
                          <a:cs typeface="Times New Roman" pitchFamily="18" charset="0"/>
                        </a:rPr>
                        <a:t>100</a:t>
                      </a:r>
                      <a:endParaRPr lang="ru-RU" sz="1000" b="1" i="0" u="none" strike="noStrike" dirty="0">
                        <a:solidFill>
                          <a:schemeClr val="accent5">
                            <a:lumMod val="50000"/>
                          </a:schemeClr>
                        </a:solidFill>
                        <a:effectLst/>
                        <a:latin typeface="Times New Roman" pitchFamily="18" charset="0"/>
                        <a:cs typeface="Times New Roman" pitchFamily="18" charset="0"/>
                      </a:endParaRPr>
                    </a:p>
                  </a:txBody>
                  <a:tcPr marL="6588" marR="6588" marT="608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r>
              <a:tr h="178046">
                <a:tc>
                  <a:txBody>
                    <a:bodyPr/>
                    <a:lstStyle/>
                    <a:p>
                      <a:pPr algn="just" fontAlgn="b"/>
                      <a:r>
                        <a:rPr lang="ru-RU" sz="1000" u="none" strike="noStrike" dirty="0" smtClean="0">
                          <a:effectLst/>
                          <a:latin typeface="Times New Roman" pitchFamily="18" charset="0"/>
                          <a:cs typeface="Times New Roman" pitchFamily="18" charset="0"/>
                        </a:rPr>
                        <a:t>     внебюджетные </a:t>
                      </a:r>
                      <a:r>
                        <a:rPr lang="ru-RU" sz="1000" u="none" strike="noStrike" dirty="0">
                          <a:effectLst/>
                          <a:latin typeface="Times New Roman" pitchFamily="18" charset="0"/>
                          <a:cs typeface="Times New Roman" pitchFamily="18" charset="0"/>
                        </a:rPr>
                        <a:t>источники</a:t>
                      </a:r>
                      <a:endParaRPr lang="ru-RU" sz="1000" b="1" i="0" u="none" strike="noStrike" dirty="0">
                        <a:solidFill>
                          <a:schemeClr val="accent5">
                            <a:lumMod val="50000"/>
                          </a:schemeClr>
                        </a:solidFill>
                        <a:effectLst/>
                        <a:latin typeface="Times New Roman" pitchFamily="18" charset="0"/>
                        <a:cs typeface="Times New Roman" pitchFamily="18" charset="0"/>
                      </a:endParaRPr>
                    </a:p>
                  </a:txBody>
                  <a:tcPr marL="6588" marR="6588" marT="6081" marB="0" anchor="b">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u="none" strike="noStrike" dirty="0" smtClean="0">
                          <a:effectLst/>
                          <a:latin typeface="Times New Roman" pitchFamily="18" charset="0"/>
                          <a:cs typeface="Times New Roman" pitchFamily="18" charset="0"/>
                        </a:rPr>
                        <a:t>79,3</a:t>
                      </a:r>
                      <a:endParaRPr lang="ru-RU" sz="1000" b="1" i="0" u="none" strike="noStrike" dirty="0">
                        <a:solidFill>
                          <a:schemeClr val="accent5">
                            <a:lumMod val="50000"/>
                          </a:schemeClr>
                        </a:solidFill>
                        <a:effectLst/>
                        <a:latin typeface="Times New Roman" pitchFamily="18" charset="0"/>
                        <a:cs typeface="Times New Roman" pitchFamily="18" charset="0"/>
                      </a:endParaRPr>
                    </a:p>
                  </a:txBody>
                  <a:tcPr marL="6588" marR="6588" marT="608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u="none" strike="noStrike" dirty="0" smtClean="0">
                          <a:effectLst/>
                          <a:latin typeface="Times New Roman" pitchFamily="18" charset="0"/>
                          <a:cs typeface="Times New Roman" pitchFamily="18" charset="0"/>
                        </a:rPr>
                        <a:t>75,7</a:t>
                      </a:r>
                      <a:endParaRPr lang="ru-RU" sz="1000" b="1" i="0" u="none" strike="noStrike" dirty="0">
                        <a:solidFill>
                          <a:schemeClr val="accent5">
                            <a:lumMod val="50000"/>
                          </a:schemeClr>
                        </a:solidFill>
                        <a:effectLst/>
                        <a:latin typeface="Times New Roman" pitchFamily="18" charset="0"/>
                        <a:cs typeface="Times New Roman" pitchFamily="18" charset="0"/>
                      </a:endParaRPr>
                    </a:p>
                  </a:txBody>
                  <a:tcPr marL="6588" marR="6588" marT="608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u="none" strike="noStrike" dirty="0" smtClean="0">
                          <a:effectLst/>
                          <a:latin typeface="Times New Roman" pitchFamily="18" charset="0"/>
                          <a:cs typeface="Times New Roman" pitchFamily="18" charset="0"/>
                        </a:rPr>
                        <a:t>95,5</a:t>
                      </a:r>
                      <a:endParaRPr lang="ru-RU" sz="1000" b="1" i="0" u="none" strike="noStrike" dirty="0">
                        <a:solidFill>
                          <a:schemeClr val="accent5">
                            <a:lumMod val="50000"/>
                          </a:schemeClr>
                        </a:solidFill>
                        <a:effectLst/>
                        <a:latin typeface="Times New Roman" pitchFamily="18" charset="0"/>
                        <a:cs typeface="Times New Roman" pitchFamily="18" charset="0"/>
                      </a:endParaRPr>
                    </a:p>
                  </a:txBody>
                  <a:tcPr marL="6588" marR="6588" marT="608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r>
              <a:tr h="331602">
                <a:tc>
                  <a:txBody>
                    <a:bodyPr/>
                    <a:lstStyle/>
                    <a:p>
                      <a:pPr algn="just" fontAlgn="b"/>
                      <a:r>
                        <a:rPr lang="ru-RU" sz="1000" u="none" strike="noStrike" dirty="0">
                          <a:effectLst/>
                          <a:latin typeface="Times New Roman" pitchFamily="18" charset="0"/>
                          <a:cs typeface="Times New Roman" pitchFamily="18" charset="0"/>
                        </a:rPr>
                        <a:t>Муниципальная программа муниципального образования Кавказский район "Социальная поддержка граждан"</a:t>
                      </a:r>
                      <a:endParaRPr lang="ru-RU" sz="1000" b="1" i="0" u="none" strike="noStrike" dirty="0">
                        <a:solidFill>
                          <a:schemeClr val="accent5">
                            <a:lumMod val="50000"/>
                          </a:schemeClr>
                        </a:solidFill>
                        <a:effectLst/>
                        <a:latin typeface="Times New Roman" pitchFamily="18" charset="0"/>
                        <a:cs typeface="Times New Roman" pitchFamily="18" charset="0"/>
                      </a:endParaRPr>
                    </a:p>
                  </a:txBody>
                  <a:tcPr marL="6588" marR="6588" marT="6081" marB="0" anchor="b">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u="none" strike="noStrike" dirty="0" smtClean="0">
                          <a:effectLst/>
                          <a:latin typeface="Times New Roman" pitchFamily="18" charset="0"/>
                          <a:cs typeface="Times New Roman" pitchFamily="18" charset="0"/>
                        </a:rPr>
                        <a:t>194,5</a:t>
                      </a:r>
                      <a:endParaRPr lang="ru-RU" sz="1000" b="1" i="0" u="none" strike="noStrike" dirty="0">
                        <a:solidFill>
                          <a:schemeClr val="accent5">
                            <a:lumMod val="50000"/>
                          </a:schemeClr>
                        </a:solidFill>
                        <a:effectLst/>
                        <a:latin typeface="Times New Roman" pitchFamily="18" charset="0"/>
                        <a:cs typeface="Times New Roman" pitchFamily="18" charset="0"/>
                      </a:endParaRPr>
                    </a:p>
                  </a:txBody>
                  <a:tcPr marL="6588" marR="6588" marT="608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u="none" strike="noStrike" dirty="0" smtClean="0">
                          <a:effectLst/>
                          <a:latin typeface="Times New Roman" pitchFamily="18" charset="0"/>
                          <a:cs typeface="Times New Roman" pitchFamily="18" charset="0"/>
                        </a:rPr>
                        <a:t>191,4</a:t>
                      </a:r>
                      <a:endParaRPr lang="ru-RU" sz="1000" b="1" i="0" u="none" strike="noStrike" dirty="0">
                        <a:solidFill>
                          <a:schemeClr val="accent5">
                            <a:lumMod val="50000"/>
                          </a:schemeClr>
                        </a:solidFill>
                        <a:effectLst/>
                        <a:latin typeface="Times New Roman" pitchFamily="18" charset="0"/>
                        <a:cs typeface="Times New Roman" pitchFamily="18" charset="0"/>
                      </a:endParaRPr>
                    </a:p>
                  </a:txBody>
                  <a:tcPr marL="6588" marR="6588" marT="608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u="none" strike="noStrike" dirty="0" smtClean="0">
                          <a:effectLst/>
                          <a:latin typeface="Times New Roman" pitchFamily="18" charset="0"/>
                          <a:cs typeface="Times New Roman" pitchFamily="18" charset="0"/>
                        </a:rPr>
                        <a:t>98,4</a:t>
                      </a:r>
                      <a:endParaRPr lang="ru-RU" sz="1000" b="1" i="0" u="none" strike="noStrike" dirty="0">
                        <a:solidFill>
                          <a:schemeClr val="accent5">
                            <a:lumMod val="50000"/>
                          </a:schemeClr>
                        </a:solidFill>
                        <a:effectLst/>
                        <a:latin typeface="Times New Roman" pitchFamily="18" charset="0"/>
                        <a:cs typeface="Times New Roman" pitchFamily="18" charset="0"/>
                      </a:endParaRPr>
                    </a:p>
                  </a:txBody>
                  <a:tcPr marL="6588" marR="6588" marT="608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r>
              <a:tr h="178046">
                <a:tc>
                  <a:txBody>
                    <a:bodyPr/>
                    <a:lstStyle/>
                    <a:p>
                      <a:pPr algn="just" fontAlgn="b"/>
                      <a:r>
                        <a:rPr lang="ru-RU" sz="1000" u="none" strike="noStrike" dirty="0" smtClean="0">
                          <a:effectLst/>
                          <a:latin typeface="Times New Roman" pitchFamily="18" charset="0"/>
                          <a:cs typeface="Times New Roman" pitchFamily="18" charset="0"/>
                        </a:rPr>
                        <a:t>      за </a:t>
                      </a:r>
                      <a:r>
                        <a:rPr lang="ru-RU" sz="1000" u="none" strike="noStrike" dirty="0">
                          <a:effectLst/>
                          <a:latin typeface="Times New Roman" pitchFamily="18" charset="0"/>
                          <a:cs typeface="Times New Roman" pitchFamily="18" charset="0"/>
                        </a:rPr>
                        <a:t>счет средств бюджета</a:t>
                      </a:r>
                      <a:endParaRPr lang="ru-RU" sz="1000" b="1" i="0" u="none" strike="noStrike" dirty="0">
                        <a:solidFill>
                          <a:schemeClr val="accent5">
                            <a:lumMod val="50000"/>
                          </a:schemeClr>
                        </a:solidFill>
                        <a:effectLst/>
                        <a:latin typeface="Times New Roman" pitchFamily="18" charset="0"/>
                        <a:cs typeface="Times New Roman" pitchFamily="18" charset="0"/>
                      </a:endParaRPr>
                    </a:p>
                  </a:txBody>
                  <a:tcPr marL="6588" marR="6588" marT="6081" marB="0" anchor="b">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u="none" strike="noStrike" dirty="0" smtClean="0">
                          <a:effectLst/>
                          <a:latin typeface="Times New Roman" pitchFamily="18" charset="0"/>
                          <a:cs typeface="Times New Roman" pitchFamily="18" charset="0"/>
                        </a:rPr>
                        <a:t>194,5</a:t>
                      </a:r>
                      <a:endParaRPr lang="ru-RU" sz="1000" b="1" i="0" u="none" strike="noStrike" dirty="0">
                        <a:solidFill>
                          <a:schemeClr val="accent5">
                            <a:lumMod val="50000"/>
                          </a:schemeClr>
                        </a:solidFill>
                        <a:effectLst/>
                        <a:latin typeface="Times New Roman" pitchFamily="18" charset="0"/>
                        <a:cs typeface="Times New Roman" pitchFamily="18" charset="0"/>
                      </a:endParaRPr>
                    </a:p>
                  </a:txBody>
                  <a:tcPr marL="6588" marR="6588" marT="608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u="none" strike="noStrike" dirty="0" smtClean="0">
                          <a:effectLst/>
                          <a:latin typeface="Times New Roman" pitchFamily="18" charset="0"/>
                          <a:cs typeface="Times New Roman" pitchFamily="18" charset="0"/>
                        </a:rPr>
                        <a:t>191,4</a:t>
                      </a:r>
                      <a:endParaRPr lang="ru-RU" sz="1000" b="1" i="0" u="none" strike="noStrike" dirty="0">
                        <a:solidFill>
                          <a:schemeClr val="accent5">
                            <a:lumMod val="50000"/>
                          </a:schemeClr>
                        </a:solidFill>
                        <a:effectLst/>
                        <a:latin typeface="Times New Roman" pitchFamily="18" charset="0"/>
                        <a:cs typeface="Times New Roman" pitchFamily="18" charset="0"/>
                      </a:endParaRPr>
                    </a:p>
                  </a:txBody>
                  <a:tcPr marL="6588" marR="6588" marT="608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u="none" strike="noStrike" dirty="0" smtClean="0">
                          <a:effectLst/>
                          <a:latin typeface="Times New Roman" pitchFamily="18" charset="0"/>
                          <a:cs typeface="Times New Roman" pitchFamily="18" charset="0"/>
                        </a:rPr>
                        <a:t>98,4</a:t>
                      </a:r>
                      <a:endParaRPr lang="ru-RU" sz="1000" b="1" i="0" u="none" strike="noStrike" dirty="0">
                        <a:solidFill>
                          <a:schemeClr val="accent5">
                            <a:lumMod val="50000"/>
                          </a:schemeClr>
                        </a:solidFill>
                        <a:effectLst/>
                        <a:latin typeface="Times New Roman" pitchFamily="18" charset="0"/>
                        <a:cs typeface="Times New Roman" pitchFamily="18" charset="0"/>
                      </a:endParaRPr>
                    </a:p>
                  </a:txBody>
                  <a:tcPr marL="6588" marR="6588" marT="608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r>
              <a:tr h="178046">
                <a:tc>
                  <a:txBody>
                    <a:bodyPr/>
                    <a:lstStyle/>
                    <a:p>
                      <a:pPr algn="just" fontAlgn="b"/>
                      <a:r>
                        <a:rPr lang="ru-RU" sz="1000" u="none" strike="noStrike" dirty="0" smtClean="0">
                          <a:effectLst/>
                          <a:latin typeface="Times New Roman" pitchFamily="18" charset="0"/>
                          <a:cs typeface="Times New Roman" pitchFamily="18" charset="0"/>
                        </a:rPr>
                        <a:t>      внебюджетные </a:t>
                      </a:r>
                      <a:r>
                        <a:rPr lang="ru-RU" sz="1000" u="none" strike="noStrike" dirty="0">
                          <a:effectLst/>
                          <a:latin typeface="Times New Roman" pitchFamily="18" charset="0"/>
                          <a:cs typeface="Times New Roman" pitchFamily="18" charset="0"/>
                        </a:rPr>
                        <a:t>источники</a:t>
                      </a:r>
                      <a:endParaRPr lang="ru-RU" sz="1000" b="1" i="0" u="none" strike="noStrike" dirty="0">
                        <a:solidFill>
                          <a:schemeClr val="accent5">
                            <a:lumMod val="50000"/>
                          </a:schemeClr>
                        </a:solidFill>
                        <a:effectLst/>
                        <a:latin typeface="Times New Roman" pitchFamily="18" charset="0"/>
                        <a:cs typeface="Times New Roman" pitchFamily="18" charset="0"/>
                      </a:endParaRPr>
                    </a:p>
                  </a:txBody>
                  <a:tcPr marL="6588" marR="6588" marT="6081" marB="0" anchor="b">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u="none" strike="noStrike" dirty="0" smtClean="0">
                          <a:effectLst/>
                          <a:latin typeface="Times New Roman" pitchFamily="18" charset="0"/>
                          <a:cs typeface="Times New Roman" pitchFamily="18" charset="0"/>
                        </a:rPr>
                        <a:t>0</a:t>
                      </a:r>
                      <a:endParaRPr lang="ru-RU" sz="1000" b="1" i="0" u="none" strike="noStrike" dirty="0">
                        <a:solidFill>
                          <a:schemeClr val="accent5">
                            <a:lumMod val="50000"/>
                          </a:schemeClr>
                        </a:solidFill>
                        <a:effectLst/>
                        <a:latin typeface="Times New Roman" pitchFamily="18" charset="0"/>
                        <a:cs typeface="Times New Roman" pitchFamily="18" charset="0"/>
                      </a:endParaRPr>
                    </a:p>
                  </a:txBody>
                  <a:tcPr marL="6588" marR="6588" marT="608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u="none" strike="noStrike" dirty="0" smtClean="0">
                          <a:effectLst/>
                          <a:latin typeface="Times New Roman" pitchFamily="18" charset="0"/>
                          <a:cs typeface="Times New Roman" pitchFamily="18" charset="0"/>
                        </a:rPr>
                        <a:t>0</a:t>
                      </a:r>
                      <a:endParaRPr lang="ru-RU" sz="1000" b="1" i="0" u="none" strike="noStrike" dirty="0">
                        <a:solidFill>
                          <a:schemeClr val="accent5">
                            <a:lumMod val="50000"/>
                          </a:schemeClr>
                        </a:solidFill>
                        <a:effectLst/>
                        <a:latin typeface="Times New Roman" pitchFamily="18" charset="0"/>
                        <a:cs typeface="Times New Roman" pitchFamily="18" charset="0"/>
                      </a:endParaRPr>
                    </a:p>
                  </a:txBody>
                  <a:tcPr marL="6588" marR="6588" marT="608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u="none" strike="noStrike" dirty="0" smtClean="0">
                          <a:effectLst/>
                          <a:latin typeface="Times New Roman" pitchFamily="18" charset="0"/>
                          <a:cs typeface="Times New Roman" pitchFamily="18" charset="0"/>
                        </a:rPr>
                        <a:t>0</a:t>
                      </a:r>
                      <a:endParaRPr lang="ru-RU" sz="1000" b="1" i="0" u="none" strike="noStrike" dirty="0">
                        <a:solidFill>
                          <a:schemeClr val="accent5">
                            <a:lumMod val="50000"/>
                          </a:schemeClr>
                        </a:solidFill>
                        <a:effectLst/>
                        <a:latin typeface="Times New Roman" pitchFamily="18" charset="0"/>
                        <a:cs typeface="Times New Roman" pitchFamily="18" charset="0"/>
                      </a:endParaRPr>
                    </a:p>
                  </a:txBody>
                  <a:tcPr marL="6588" marR="6588" marT="608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r>
              <a:tr h="494160">
                <a:tc>
                  <a:txBody>
                    <a:bodyPr/>
                    <a:lstStyle/>
                    <a:p>
                      <a:pPr algn="just" fontAlgn="b"/>
                      <a:r>
                        <a:rPr lang="ru-RU" sz="1000" u="none" strike="noStrike" dirty="0">
                          <a:effectLst/>
                          <a:latin typeface="Times New Roman" pitchFamily="18" charset="0"/>
                          <a:cs typeface="Times New Roman" pitchFamily="18" charset="0"/>
                        </a:rPr>
                        <a:t>Муниципальная программа муниципального образования Кавказский район "Комплексное и устойчивое развитие муниципального образования Кавказский район в сфере строительства, архитектуры, дорожного хозяйства и жилищно-коммунального хозяйства"</a:t>
                      </a:r>
                      <a:endParaRPr lang="ru-RU" sz="1000" b="1" i="0" u="none" strike="noStrike" dirty="0">
                        <a:solidFill>
                          <a:schemeClr val="accent5">
                            <a:lumMod val="50000"/>
                          </a:schemeClr>
                        </a:solidFill>
                        <a:effectLst/>
                        <a:latin typeface="Times New Roman" pitchFamily="18" charset="0"/>
                        <a:cs typeface="Times New Roman" pitchFamily="18" charset="0"/>
                      </a:endParaRPr>
                    </a:p>
                  </a:txBody>
                  <a:tcPr marL="6588" marR="6588" marT="6081" marB="0" anchor="b">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u="none" strike="noStrike" dirty="0" smtClean="0">
                          <a:effectLst/>
                          <a:latin typeface="Times New Roman" pitchFamily="18" charset="0"/>
                          <a:cs typeface="Times New Roman" pitchFamily="18" charset="0"/>
                        </a:rPr>
                        <a:t>271,2</a:t>
                      </a:r>
                      <a:endParaRPr lang="ru-RU" sz="1000" b="1" i="0" u="none" strike="noStrike" dirty="0">
                        <a:solidFill>
                          <a:schemeClr val="accent5">
                            <a:lumMod val="50000"/>
                          </a:schemeClr>
                        </a:solidFill>
                        <a:effectLst/>
                        <a:latin typeface="Times New Roman" pitchFamily="18" charset="0"/>
                        <a:cs typeface="Times New Roman" pitchFamily="18" charset="0"/>
                      </a:endParaRPr>
                    </a:p>
                  </a:txBody>
                  <a:tcPr marL="6588" marR="6588" marT="608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u="none" strike="noStrike" dirty="0" smtClean="0">
                          <a:effectLst/>
                          <a:latin typeface="Times New Roman" pitchFamily="18" charset="0"/>
                          <a:cs typeface="Times New Roman" pitchFamily="18" charset="0"/>
                        </a:rPr>
                        <a:t>270,9</a:t>
                      </a:r>
                      <a:endParaRPr lang="ru-RU" sz="1000" b="1" i="0" u="none" strike="noStrike" dirty="0">
                        <a:solidFill>
                          <a:schemeClr val="accent5">
                            <a:lumMod val="50000"/>
                          </a:schemeClr>
                        </a:solidFill>
                        <a:effectLst/>
                        <a:latin typeface="Times New Roman" pitchFamily="18" charset="0"/>
                        <a:cs typeface="Times New Roman" pitchFamily="18" charset="0"/>
                      </a:endParaRPr>
                    </a:p>
                  </a:txBody>
                  <a:tcPr marL="6588" marR="6588" marT="608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u="none" strike="noStrike" dirty="0" smtClean="0">
                          <a:effectLst/>
                          <a:latin typeface="Times New Roman" pitchFamily="18" charset="0"/>
                          <a:cs typeface="Times New Roman" pitchFamily="18" charset="0"/>
                        </a:rPr>
                        <a:t>99,9</a:t>
                      </a:r>
                      <a:endParaRPr lang="ru-RU" sz="1000" b="1" i="0" u="none" strike="noStrike" dirty="0">
                        <a:solidFill>
                          <a:schemeClr val="accent5">
                            <a:lumMod val="50000"/>
                          </a:schemeClr>
                        </a:solidFill>
                        <a:effectLst/>
                        <a:latin typeface="Times New Roman" pitchFamily="18" charset="0"/>
                        <a:cs typeface="Times New Roman" pitchFamily="18" charset="0"/>
                      </a:endParaRPr>
                    </a:p>
                  </a:txBody>
                  <a:tcPr marL="6588" marR="6588" marT="608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r>
              <a:tr h="178046">
                <a:tc>
                  <a:txBody>
                    <a:bodyPr/>
                    <a:lstStyle/>
                    <a:p>
                      <a:pPr algn="just" fontAlgn="b"/>
                      <a:r>
                        <a:rPr lang="ru-RU" sz="1000" u="none" strike="noStrike" baseline="0" dirty="0" smtClean="0">
                          <a:effectLst/>
                          <a:latin typeface="Times New Roman" pitchFamily="18" charset="0"/>
                          <a:cs typeface="Times New Roman" pitchFamily="18" charset="0"/>
                        </a:rPr>
                        <a:t>      </a:t>
                      </a:r>
                      <a:r>
                        <a:rPr lang="ru-RU" sz="1000" u="none" strike="noStrike" dirty="0" smtClean="0">
                          <a:effectLst/>
                          <a:latin typeface="Times New Roman" pitchFamily="18" charset="0"/>
                          <a:cs typeface="Times New Roman" pitchFamily="18" charset="0"/>
                        </a:rPr>
                        <a:t>за </a:t>
                      </a:r>
                      <a:r>
                        <a:rPr lang="ru-RU" sz="1000" u="none" strike="noStrike" dirty="0">
                          <a:effectLst/>
                          <a:latin typeface="Times New Roman" pitchFamily="18" charset="0"/>
                          <a:cs typeface="Times New Roman" pitchFamily="18" charset="0"/>
                        </a:rPr>
                        <a:t>счет средств бюджета</a:t>
                      </a:r>
                      <a:endParaRPr lang="ru-RU" sz="1000" b="1" i="0" u="none" strike="noStrike" dirty="0">
                        <a:solidFill>
                          <a:schemeClr val="accent5">
                            <a:lumMod val="50000"/>
                          </a:schemeClr>
                        </a:solidFill>
                        <a:effectLst/>
                        <a:latin typeface="Times New Roman" pitchFamily="18" charset="0"/>
                        <a:cs typeface="Times New Roman" pitchFamily="18" charset="0"/>
                      </a:endParaRPr>
                    </a:p>
                  </a:txBody>
                  <a:tcPr marL="6588" marR="6588" marT="6081" marB="0" anchor="b">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u="none" strike="noStrike" dirty="0" smtClean="0">
                          <a:effectLst/>
                          <a:latin typeface="Times New Roman" pitchFamily="18" charset="0"/>
                          <a:cs typeface="Times New Roman" pitchFamily="18" charset="0"/>
                        </a:rPr>
                        <a:t>271,2</a:t>
                      </a:r>
                      <a:endParaRPr lang="ru-RU" sz="1000" b="1" i="0" u="none" strike="noStrike" dirty="0">
                        <a:solidFill>
                          <a:schemeClr val="accent5">
                            <a:lumMod val="50000"/>
                          </a:schemeClr>
                        </a:solidFill>
                        <a:effectLst/>
                        <a:latin typeface="Times New Roman" pitchFamily="18" charset="0"/>
                        <a:cs typeface="Times New Roman" pitchFamily="18" charset="0"/>
                      </a:endParaRPr>
                    </a:p>
                  </a:txBody>
                  <a:tcPr marL="6588" marR="6588" marT="608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u="none" strike="noStrike" dirty="0" smtClean="0">
                          <a:effectLst/>
                          <a:latin typeface="Times New Roman" pitchFamily="18" charset="0"/>
                          <a:cs typeface="Times New Roman" pitchFamily="18" charset="0"/>
                        </a:rPr>
                        <a:t>270,9</a:t>
                      </a:r>
                      <a:endParaRPr lang="ru-RU" sz="1000" b="1" i="0" u="none" strike="noStrike" dirty="0">
                        <a:solidFill>
                          <a:schemeClr val="accent5">
                            <a:lumMod val="50000"/>
                          </a:schemeClr>
                        </a:solidFill>
                        <a:effectLst/>
                        <a:latin typeface="Times New Roman" pitchFamily="18" charset="0"/>
                        <a:cs typeface="Times New Roman" pitchFamily="18" charset="0"/>
                      </a:endParaRPr>
                    </a:p>
                  </a:txBody>
                  <a:tcPr marL="6588" marR="6588" marT="608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u="none" strike="noStrike" dirty="0" smtClean="0">
                          <a:effectLst/>
                          <a:latin typeface="Times New Roman" pitchFamily="18" charset="0"/>
                          <a:cs typeface="Times New Roman" pitchFamily="18" charset="0"/>
                        </a:rPr>
                        <a:t>99,9</a:t>
                      </a:r>
                      <a:endParaRPr lang="ru-RU" sz="1000" b="1" i="0" u="none" strike="noStrike" dirty="0">
                        <a:solidFill>
                          <a:schemeClr val="accent5">
                            <a:lumMod val="50000"/>
                          </a:schemeClr>
                        </a:solidFill>
                        <a:effectLst/>
                        <a:latin typeface="Times New Roman" pitchFamily="18" charset="0"/>
                        <a:cs typeface="Times New Roman" pitchFamily="18" charset="0"/>
                      </a:endParaRPr>
                    </a:p>
                  </a:txBody>
                  <a:tcPr marL="6588" marR="6588" marT="608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r>
              <a:tr h="178046">
                <a:tc>
                  <a:txBody>
                    <a:bodyPr/>
                    <a:lstStyle/>
                    <a:p>
                      <a:pPr algn="just" fontAlgn="b"/>
                      <a:r>
                        <a:rPr lang="ru-RU" sz="1000" u="none" strike="noStrike" dirty="0" smtClean="0">
                          <a:effectLst/>
                          <a:latin typeface="Times New Roman" pitchFamily="18" charset="0"/>
                          <a:cs typeface="Times New Roman" pitchFamily="18" charset="0"/>
                        </a:rPr>
                        <a:t>      внебюджетные </a:t>
                      </a:r>
                      <a:r>
                        <a:rPr lang="ru-RU" sz="1000" u="none" strike="noStrike" dirty="0">
                          <a:effectLst/>
                          <a:latin typeface="Times New Roman" pitchFamily="18" charset="0"/>
                          <a:cs typeface="Times New Roman" pitchFamily="18" charset="0"/>
                        </a:rPr>
                        <a:t>источники</a:t>
                      </a:r>
                      <a:endParaRPr lang="ru-RU" sz="1000" b="1" i="0" u="none" strike="noStrike" dirty="0">
                        <a:solidFill>
                          <a:schemeClr val="accent5">
                            <a:lumMod val="50000"/>
                          </a:schemeClr>
                        </a:solidFill>
                        <a:effectLst/>
                        <a:latin typeface="Times New Roman" pitchFamily="18" charset="0"/>
                        <a:cs typeface="Times New Roman" pitchFamily="18" charset="0"/>
                      </a:endParaRPr>
                    </a:p>
                  </a:txBody>
                  <a:tcPr marL="6588" marR="6588" marT="6081" marB="0" anchor="b">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u="none" strike="noStrike" dirty="0" smtClean="0">
                          <a:effectLst/>
                          <a:latin typeface="Times New Roman" pitchFamily="18" charset="0"/>
                          <a:cs typeface="Times New Roman" pitchFamily="18" charset="0"/>
                        </a:rPr>
                        <a:t>0</a:t>
                      </a:r>
                      <a:endParaRPr lang="ru-RU" sz="1000" b="1" i="0" u="none" strike="noStrike" dirty="0">
                        <a:solidFill>
                          <a:schemeClr val="accent5">
                            <a:lumMod val="50000"/>
                          </a:schemeClr>
                        </a:solidFill>
                        <a:effectLst/>
                        <a:latin typeface="Times New Roman" pitchFamily="18" charset="0"/>
                        <a:cs typeface="Times New Roman" pitchFamily="18" charset="0"/>
                      </a:endParaRPr>
                    </a:p>
                  </a:txBody>
                  <a:tcPr marL="6588" marR="6588" marT="608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u="none" strike="noStrike" dirty="0" smtClean="0">
                          <a:effectLst/>
                          <a:latin typeface="Times New Roman" pitchFamily="18" charset="0"/>
                          <a:cs typeface="Times New Roman" pitchFamily="18" charset="0"/>
                        </a:rPr>
                        <a:t>0</a:t>
                      </a:r>
                      <a:endParaRPr lang="ru-RU" sz="1000" b="1" i="0" u="none" strike="noStrike" dirty="0">
                        <a:solidFill>
                          <a:schemeClr val="accent5">
                            <a:lumMod val="50000"/>
                          </a:schemeClr>
                        </a:solidFill>
                        <a:effectLst/>
                        <a:latin typeface="Times New Roman" pitchFamily="18" charset="0"/>
                        <a:cs typeface="Times New Roman" pitchFamily="18" charset="0"/>
                      </a:endParaRPr>
                    </a:p>
                  </a:txBody>
                  <a:tcPr marL="6588" marR="6588" marT="608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u="none" strike="noStrike" dirty="0" smtClean="0">
                          <a:effectLst/>
                          <a:latin typeface="Times New Roman" pitchFamily="18" charset="0"/>
                          <a:cs typeface="Times New Roman" pitchFamily="18" charset="0"/>
                        </a:rPr>
                        <a:t>0</a:t>
                      </a:r>
                      <a:endParaRPr lang="ru-RU" sz="1000" b="1" i="0" u="none" strike="noStrike" dirty="0">
                        <a:solidFill>
                          <a:schemeClr val="accent5">
                            <a:lumMod val="50000"/>
                          </a:schemeClr>
                        </a:solidFill>
                        <a:effectLst/>
                        <a:latin typeface="Times New Roman" pitchFamily="18" charset="0"/>
                        <a:cs typeface="Times New Roman" pitchFamily="18" charset="0"/>
                      </a:endParaRPr>
                    </a:p>
                  </a:txBody>
                  <a:tcPr marL="6588" marR="6588" marT="608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r>
              <a:tr h="331122">
                <a:tc>
                  <a:txBody>
                    <a:bodyPr/>
                    <a:lstStyle/>
                    <a:p>
                      <a:pPr algn="just" fontAlgn="b"/>
                      <a:r>
                        <a:rPr lang="ru-RU" sz="1000" u="none" strike="noStrike" dirty="0">
                          <a:effectLst/>
                          <a:latin typeface="Times New Roman" pitchFamily="18" charset="0"/>
                          <a:cs typeface="Times New Roman" pitchFamily="18" charset="0"/>
                        </a:rPr>
                        <a:t>Муниципальная программа муниципального образования Кавказский район "Развитие топливно-энергетического комплекса"</a:t>
                      </a:r>
                      <a:endParaRPr lang="ru-RU" sz="1000" b="1" i="0" u="none" strike="noStrike" dirty="0">
                        <a:solidFill>
                          <a:schemeClr val="accent5">
                            <a:lumMod val="50000"/>
                          </a:schemeClr>
                        </a:solidFill>
                        <a:effectLst/>
                        <a:latin typeface="Times New Roman" pitchFamily="18" charset="0"/>
                        <a:cs typeface="Times New Roman" pitchFamily="18" charset="0"/>
                      </a:endParaRPr>
                    </a:p>
                  </a:txBody>
                  <a:tcPr marL="6100" marR="6100" marT="5631" marB="0" anchor="b">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u="none" strike="noStrike" dirty="0" smtClean="0">
                          <a:effectLst/>
                          <a:latin typeface="Times New Roman" pitchFamily="18" charset="0"/>
                          <a:cs typeface="Times New Roman" pitchFamily="18" charset="0"/>
                        </a:rPr>
                        <a:t>1,5</a:t>
                      </a:r>
                      <a:endParaRPr lang="ru-RU" sz="1000" b="1" i="0" u="none" strike="noStrike" dirty="0">
                        <a:solidFill>
                          <a:schemeClr val="accent5">
                            <a:lumMod val="50000"/>
                          </a:schemeClr>
                        </a:solidFill>
                        <a:effectLst/>
                        <a:latin typeface="Times New Roman" pitchFamily="18" charset="0"/>
                        <a:cs typeface="Times New Roman" pitchFamily="18" charset="0"/>
                      </a:endParaRPr>
                    </a:p>
                  </a:txBody>
                  <a:tcPr marL="6100" marR="6100" marT="563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u="none" strike="noStrike" dirty="0" smtClean="0">
                          <a:effectLst/>
                          <a:latin typeface="Times New Roman" pitchFamily="18" charset="0"/>
                          <a:cs typeface="Times New Roman" pitchFamily="18" charset="0"/>
                        </a:rPr>
                        <a:t>0,5</a:t>
                      </a:r>
                      <a:endParaRPr lang="ru-RU" sz="1000" b="1" i="0" u="none" strike="noStrike" dirty="0">
                        <a:solidFill>
                          <a:schemeClr val="accent5">
                            <a:lumMod val="50000"/>
                          </a:schemeClr>
                        </a:solidFill>
                        <a:effectLst/>
                        <a:latin typeface="Times New Roman" pitchFamily="18" charset="0"/>
                        <a:cs typeface="Times New Roman" pitchFamily="18" charset="0"/>
                      </a:endParaRPr>
                    </a:p>
                  </a:txBody>
                  <a:tcPr marL="6100" marR="6100" marT="563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u="none" strike="noStrike" dirty="0" smtClean="0">
                          <a:effectLst/>
                          <a:latin typeface="Times New Roman" pitchFamily="18" charset="0"/>
                          <a:cs typeface="Times New Roman" pitchFamily="18" charset="0"/>
                        </a:rPr>
                        <a:t>33,3</a:t>
                      </a:r>
                      <a:endParaRPr lang="ru-RU" sz="1000" b="1" i="0" u="none" strike="noStrike" dirty="0">
                        <a:solidFill>
                          <a:schemeClr val="accent5">
                            <a:lumMod val="50000"/>
                          </a:schemeClr>
                        </a:solidFill>
                        <a:effectLst/>
                        <a:latin typeface="Times New Roman" pitchFamily="18" charset="0"/>
                        <a:cs typeface="Times New Roman" pitchFamily="18" charset="0"/>
                      </a:endParaRPr>
                    </a:p>
                  </a:txBody>
                  <a:tcPr marL="6100" marR="6100" marT="563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r>
              <a:tr h="177585">
                <a:tc>
                  <a:txBody>
                    <a:bodyPr/>
                    <a:lstStyle/>
                    <a:p>
                      <a:pPr algn="just" fontAlgn="b"/>
                      <a:r>
                        <a:rPr lang="ru-RU" sz="1000" u="none" strike="noStrike" dirty="0" smtClean="0">
                          <a:effectLst/>
                          <a:latin typeface="Times New Roman" pitchFamily="18" charset="0"/>
                          <a:cs typeface="Times New Roman" pitchFamily="18" charset="0"/>
                        </a:rPr>
                        <a:t>      за </a:t>
                      </a:r>
                      <a:r>
                        <a:rPr lang="ru-RU" sz="1000" u="none" strike="noStrike" dirty="0">
                          <a:effectLst/>
                          <a:latin typeface="Times New Roman" pitchFamily="18" charset="0"/>
                          <a:cs typeface="Times New Roman" pitchFamily="18" charset="0"/>
                        </a:rPr>
                        <a:t>счет средств бюджета</a:t>
                      </a:r>
                      <a:endParaRPr lang="ru-RU" sz="1000" b="1" i="0" u="none" strike="noStrike" dirty="0">
                        <a:solidFill>
                          <a:schemeClr val="accent5">
                            <a:lumMod val="50000"/>
                          </a:schemeClr>
                        </a:solidFill>
                        <a:effectLst/>
                        <a:latin typeface="Times New Roman" pitchFamily="18" charset="0"/>
                        <a:cs typeface="Times New Roman" pitchFamily="18" charset="0"/>
                      </a:endParaRPr>
                    </a:p>
                  </a:txBody>
                  <a:tcPr marL="6100" marR="6100" marT="5631" marB="0" anchor="b">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u="none" strike="noStrike" dirty="0" smtClean="0">
                          <a:effectLst/>
                          <a:latin typeface="Times New Roman" pitchFamily="18" charset="0"/>
                          <a:cs typeface="Times New Roman" pitchFamily="18" charset="0"/>
                        </a:rPr>
                        <a:t>1,5</a:t>
                      </a:r>
                      <a:endParaRPr lang="ru-RU" sz="1000" b="1" i="0" u="none" strike="noStrike" dirty="0">
                        <a:solidFill>
                          <a:schemeClr val="accent5">
                            <a:lumMod val="50000"/>
                          </a:schemeClr>
                        </a:solidFill>
                        <a:effectLst/>
                        <a:latin typeface="Times New Roman" pitchFamily="18" charset="0"/>
                        <a:cs typeface="Times New Roman" pitchFamily="18" charset="0"/>
                      </a:endParaRPr>
                    </a:p>
                  </a:txBody>
                  <a:tcPr marL="6100" marR="6100" marT="563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u="none" strike="noStrike" dirty="0" smtClean="0">
                          <a:effectLst/>
                          <a:latin typeface="Times New Roman" pitchFamily="18" charset="0"/>
                          <a:cs typeface="Times New Roman" pitchFamily="18" charset="0"/>
                        </a:rPr>
                        <a:t>0,5</a:t>
                      </a:r>
                      <a:endParaRPr lang="ru-RU" sz="1000" b="1" i="0" u="none" strike="noStrike" dirty="0">
                        <a:solidFill>
                          <a:schemeClr val="accent5">
                            <a:lumMod val="50000"/>
                          </a:schemeClr>
                        </a:solidFill>
                        <a:effectLst/>
                        <a:latin typeface="Times New Roman" pitchFamily="18" charset="0"/>
                        <a:cs typeface="Times New Roman" pitchFamily="18" charset="0"/>
                      </a:endParaRPr>
                    </a:p>
                  </a:txBody>
                  <a:tcPr marL="6100" marR="6100" marT="563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u="none" strike="noStrike" dirty="0" smtClean="0">
                          <a:effectLst/>
                          <a:latin typeface="Times New Roman" pitchFamily="18" charset="0"/>
                          <a:cs typeface="Times New Roman" pitchFamily="18" charset="0"/>
                        </a:rPr>
                        <a:t>33,3</a:t>
                      </a:r>
                      <a:endParaRPr lang="ru-RU" sz="1000" b="1" i="0" u="none" strike="noStrike" dirty="0">
                        <a:solidFill>
                          <a:schemeClr val="accent5">
                            <a:lumMod val="50000"/>
                          </a:schemeClr>
                        </a:solidFill>
                        <a:effectLst/>
                        <a:latin typeface="Times New Roman" pitchFamily="18" charset="0"/>
                        <a:cs typeface="Times New Roman" pitchFamily="18" charset="0"/>
                      </a:endParaRPr>
                    </a:p>
                  </a:txBody>
                  <a:tcPr marL="6100" marR="6100" marT="563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r>
              <a:tr h="177585">
                <a:tc>
                  <a:txBody>
                    <a:bodyPr/>
                    <a:lstStyle/>
                    <a:p>
                      <a:pPr algn="just" fontAlgn="b"/>
                      <a:r>
                        <a:rPr lang="ru-RU" sz="1000" u="none" strike="noStrike" dirty="0" smtClean="0">
                          <a:effectLst/>
                          <a:latin typeface="Times New Roman" pitchFamily="18" charset="0"/>
                          <a:cs typeface="Times New Roman" pitchFamily="18" charset="0"/>
                        </a:rPr>
                        <a:t>      внебюджетные </a:t>
                      </a:r>
                      <a:r>
                        <a:rPr lang="ru-RU" sz="1000" u="none" strike="noStrike" dirty="0">
                          <a:effectLst/>
                          <a:latin typeface="Times New Roman" pitchFamily="18" charset="0"/>
                          <a:cs typeface="Times New Roman" pitchFamily="18" charset="0"/>
                        </a:rPr>
                        <a:t>источники</a:t>
                      </a:r>
                      <a:endParaRPr lang="ru-RU" sz="1000" b="1" i="0" u="none" strike="noStrike" dirty="0">
                        <a:solidFill>
                          <a:schemeClr val="accent5">
                            <a:lumMod val="50000"/>
                          </a:schemeClr>
                        </a:solidFill>
                        <a:effectLst/>
                        <a:latin typeface="Times New Roman" pitchFamily="18" charset="0"/>
                        <a:cs typeface="Times New Roman" pitchFamily="18" charset="0"/>
                      </a:endParaRPr>
                    </a:p>
                  </a:txBody>
                  <a:tcPr marL="6100" marR="6100" marT="5631" marB="0" anchor="b">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u="none" strike="noStrike" dirty="0" smtClean="0">
                          <a:effectLst/>
                          <a:latin typeface="Times New Roman" pitchFamily="18" charset="0"/>
                          <a:cs typeface="Times New Roman" pitchFamily="18" charset="0"/>
                        </a:rPr>
                        <a:t>0</a:t>
                      </a:r>
                      <a:endParaRPr lang="ru-RU" sz="1000" b="1" i="0" u="none" strike="noStrike" dirty="0">
                        <a:solidFill>
                          <a:schemeClr val="accent5">
                            <a:lumMod val="50000"/>
                          </a:schemeClr>
                        </a:solidFill>
                        <a:effectLst/>
                        <a:latin typeface="Times New Roman" pitchFamily="18" charset="0"/>
                        <a:cs typeface="Times New Roman" pitchFamily="18" charset="0"/>
                      </a:endParaRPr>
                    </a:p>
                  </a:txBody>
                  <a:tcPr marL="6100" marR="6100" marT="563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u="none" strike="noStrike" dirty="0" smtClean="0">
                          <a:effectLst/>
                          <a:latin typeface="Times New Roman" pitchFamily="18" charset="0"/>
                          <a:cs typeface="Times New Roman" pitchFamily="18" charset="0"/>
                        </a:rPr>
                        <a:t>0</a:t>
                      </a:r>
                      <a:endParaRPr lang="ru-RU" sz="1000" b="1" i="0" u="none" strike="noStrike" dirty="0">
                        <a:solidFill>
                          <a:schemeClr val="accent5">
                            <a:lumMod val="50000"/>
                          </a:schemeClr>
                        </a:solidFill>
                        <a:effectLst/>
                        <a:latin typeface="Times New Roman" pitchFamily="18" charset="0"/>
                        <a:cs typeface="Times New Roman" pitchFamily="18" charset="0"/>
                      </a:endParaRPr>
                    </a:p>
                  </a:txBody>
                  <a:tcPr marL="6100" marR="6100" marT="563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u="none" strike="noStrike" dirty="0" smtClean="0">
                          <a:effectLst/>
                          <a:latin typeface="Times New Roman" pitchFamily="18" charset="0"/>
                          <a:cs typeface="Times New Roman" pitchFamily="18" charset="0"/>
                        </a:rPr>
                        <a:t>0</a:t>
                      </a:r>
                      <a:endParaRPr lang="ru-RU" sz="1000" b="1" i="0" u="none" strike="noStrike" dirty="0">
                        <a:solidFill>
                          <a:schemeClr val="accent5">
                            <a:lumMod val="50000"/>
                          </a:schemeClr>
                        </a:solidFill>
                        <a:effectLst/>
                        <a:latin typeface="Times New Roman" pitchFamily="18" charset="0"/>
                        <a:cs typeface="Times New Roman" pitchFamily="18" charset="0"/>
                      </a:endParaRPr>
                    </a:p>
                  </a:txBody>
                  <a:tcPr marL="6100" marR="6100" marT="563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r>
              <a:tr h="331122">
                <a:tc>
                  <a:txBody>
                    <a:bodyPr/>
                    <a:lstStyle/>
                    <a:p>
                      <a:pPr algn="just" fontAlgn="b"/>
                      <a:r>
                        <a:rPr lang="ru-RU" sz="1000" u="none" strike="noStrike" dirty="0">
                          <a:effectLst/>
                          <a:latin typeface="Times New Roman" pitchFamily="18" charset="0"/>
                          <a:cs typeface="Times New Roman" pitchFamily="18" charset="0"/>
                        </a:rPr>
                        <a:t>Муниципальная программа муниципального образования Кавказский район "Защита населения и территорий от чрезвычайных ситуаций природного и техногенного характера"</a:t>
                      </a:r>
                      <a:endParaRPr lang="ru-RU" sz="1000" b="1" i="0" u="none" strike="noStrike" dirty="0">
                        <a:solidFill>
                          <a:schemeClr val="accent5">
                            <a:lumMod val="50000"/>
                          </a:schemeClr>
                        </a:solidFill>
                        <a:effectLst/>
                        <a:latin typeface="Times New Roman" pitchFamily="18" charset="0"/>
                        <a:cs typeface="Times New Roman" pitchFamily="18" charset="0"/>
                      </a:endParaRPr>
                    </a:p>
                  </a:txBody>
                  <a:tcPr marL="6100" marR="6100" marT="5631" marB="0" anchor="b">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u="none" strike="noStrike" dirty="0" smtClean="0">
                          <a:effectLst/>
                          <a:latin typeface="Times New Roman" pitchFamily="18" charset="0"/>
                          <a:cs typeface="Times New Roman" pitchFamily="18" charset="0"/>
                        </a:rPr>
                        <a:t>19,5</a:t>
                      </a:r>
                      <a:endParaRPr lang="ru-RU" sz="1000" b="1" i="0" u="none" strike="noStrike" dirty="0">
                        <a:solidFill>
                          <a:schemeClr val="accent5">
                            <a:lumMod val="50000"/>
                          </a:schemeClr>
                        </a:solidFill>
                        <a:effectLst/>
                        <a:latin typeface="Times New Roman" pitchFamily="18" charset="0"/>
                        <a:cs typeface="Times New Roman" pitchFamily="18" charset="0"/>
                      </a:endParaRPr>
                    </a:p>
                  </a:txBody>
                  <a:tcPr marL="6100" marR="6100" marT="563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u="none" strike="noStrike" dirty="0" smtClean="0">
                          <a:effectLst/>
                          <a:latin typeface="Times New Roman" pitchFamily="18" charset="0"/>
                          <a:cs typeface="Times New Roman" pitchFamily="18" charset="0"/>
                        </a:rPr>
                        <a:t>19,4</a:t>
                      </a:r>
                      <a:endParaRPr lang="ru-RU" sz="1000" b="1" i="0" u="none" strike="noStrike" dirty="0">
                        <a:solidFill>
                          <a:schemeClr val="accent5">
                            <a:lumMod val="50000"/>
                          </a:schemeClr>
                        </a:solidFill>
                        <a:effectLst/>
                        <a:latin typeface="Times New Roman" pitchFamily="18" charset="0"/>
                        <a:cs typeface="Times New Roman" pitchFamily="18" charset="0"/>
                      </a:endParaRPr>
                    </a:p>
                  </a:txBody>
                  <a:tcPr marL="6100" marR="6100" marT="563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u="none" strike="noStrike" dirty="0" smtClean="0">
                          <a:effectLst/>
                          <a:latin typeface="Times New Roman" pitchFamily="18" charset="0"/>
                          <a:cs typeface="Times New Roman" pitchFamily="18" charset="0"/>
                        </a:rPr>
                        <a:t>99,5</a:t>
                      </a:r>
                      <a:endParaRPr lang="ru-RU" sz="1000" b="1" i="0" u="none" strike="noStrike" dirty="0">
                        <a:solidFill>
                          <a:schemeClr val="accent5">
                            <a:lumMod val="50000"/>
                          </a:schemeClr>
                        </a:solidFill>
                        <a:effectLst/>
                        <a:latin typeface="Times New Roman" pitchFamily="18" charset="0"/>
                        <a:cs typeface="Times New Roman" pitchFamily="18" charset="0"/>
                      </a:endParaRPr>
                    </a:p>
                  </a:txBody>
                  <a:tcPr marL="6100" marR="6100" marT="563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r>
              <a:tr h="177585">
                <a:tc>
                  <a:txBody>
                    <a:bodyPr/>
                    <a:lstStyle/>
                    <a:p>
                      <a:pPr algn="just" fontAlgn="b"/>
                      <a:r>
                        <a:rPr lang="ru-RU" sz="1000" u="none" strike="noStrike" dirty="0" smtClean="0">
                          <a:effectLst/>
                          <a:latin typeface="Times New Roman" pitchFamily="18" charset="0"/>
                          <a:cs typeface="Times New Roman" pitchFamily="18" charset="0"/>
                        </a:rPr>
                        <a:t>      за </a:t>
                      </a:r>
                      <a:r>
                        <a:rPr lang="ru-RU" sz="1000" u="none" strike="noStrike" dirty="0">
                          <a:effectLst/>
                          <a:latin typeface="Times New Roman" pitchFamily="18" charset="0"/>
                          <a:cs typeface="Times New Roman" pitchFamily="18" charset="0"/>
                        </a:rPr>
                        <a:t>счет средств бюджета</a:t>
                      </a:r>
                      <a:endParaRPr lang="ru-RU" sz="1000" b="1" i="0" u="none" strike="noStrike" dirty="0">
                        <a:solidFill>
                          <a:schemeClr val="accent5">
                            <a:lumMod val="50000"/>
                          </a:schemeClr>
                        </a:solidFill>
                        <a:effectLst/>
                        <a:latin typeface="Times New Roman" pitchFamily="18" charset="0"/>
                        <a:cs typeface="Times New Roman" pitchFamily="18" charset="0"/>
                      </a:endParaRPr>
                    </a:p>
                  </a:txBody>
                  <a:tcPr marL="6100" marR="6100" marT="5631" marB="0" anchor="b">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u="none" strike="noStrike" dirty="0" smtClean="0">
                          <a:effectLst/>
                          <a:latin typeface="Times New Roman" pitchFamily="18" charset="0"/>
                          <a:cs typeface="Times New Roman" pitchFamily="18" charset="0"/>
                        </a:rPr>
                        <a:t>18,5</a:t>
                      </a:r>
                      <a:endParaRPr lang="ru-RU" sz="1000" b="1" i="0" u="none" strike="noStrike" dirty="0">
                        <a:solidFill>
                          <a:schemeClr val="accent5">
                            <a:lumMod val="50000"/>
                          </a:schemeClr>
                        </a:solidFill>
                        <a:effectLst/>
                        <a:latin typeface="Times New Roman" pitchFamily="18" charset="0"/>
                        <a:cs typeface="Times New Roman" pitchFamily="18" charset="0"/>
                      </a:endParaRPr>
                    </a:p>
                  </a:txBody>
                  <a:tcPr marL="6100" marR="6100" marT="563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u="none" strike="noStrike" dirty="0" smtClean="0">
                          <a:effectLst/>
                          <a:latin typeface="Times New Roman" pitchFamily="18" charset="0"/>
                          <a:cs typeface="Times New Roman" pitchFamily="18" charset="0"/>
                        </a:rPr>
                        <a:t>18,5</a:t>
                      </a:r>
                      <a:endParaRPr lang="ru-RU" sz="1000" b="1" i="0" u="none" strike="noStrike" dirty="0">
                        <a:solidFill>
                          <a:schemeClr val="accent5">
                            <a:lumMod val="50000"/>
                          </a:schemeClr>
                        </a:solidFill>
                        <a:effectLst/>
                        <a:latin typeface="Times New Roman" pitchFamily="18" charset="0"/>
                        <a:cs typeface="Times New Roman" pitchFamily="18" charset="0"/>
                      </a:endParaRPr>
                    </a:p>
                  </a:txBody>
                  <a:tcPr marL="6100" marR="6100" marT="563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u="none" strike="noStrike" dirty="0" smtClean="0">
                          <a:effectLst/>
                          <a:latin typeface="Times New Roman" pitchFamily="18" charset="0"/>
                          <a:cs typeface="Times New Roman" pitchFamily="18" charset="0"/>
                        </a:rPr>
                        <a:t>100</a:t>
                      </a:r>
                      <a:endParaRPr lang="ru-RU" sz="1000" b="1" i="0" u="none" strike="noStrike" dirty="0">
                        <a:solidFill>
                          <a:schemeClr val="accent5">
                            <a:lumMod val="50000"/>
                          </a:schemeClr>
                        </a:solidFill>
                        <a:effectLst/>
                        <a:latin typeface="Times New Roman" pitchFamily="18" charset="0"/>
                        <a:cs typeface="Times New Roman" pitchFamily="18" charset="0"/>
                      </a:endParaRPr>
                    </a:p>
                  </a:txBody>
                  <a:tcPr marL="6100" marR="6100" marT="563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r>
              <a:tr h="177585">
                <a:tc>
                  <a:txBody>
                    <a:bodyPr/>
                    <a:lstStyle/>
                    <a:p>
                      <a:pPr algn="just" fontAlgn="b"/>
                      <a:r>
                        <a:rPr lang="ru-RU" sz="1000" u="none" strike="noStrike" dirty="0" smtClean="0">
                          <a:effectLst/>
                          <a:latin typeface="Times New Roman" pitchFamily="18" charset="0"/>
                          <a:cs typeface="Times New Roman" pitchFamily="18" charset="0"/>
                        </a:rPr>
                        <a:t>      внебюджетные </a:t>
                      </a:r>
                      <a:r>
                        <a:rPr lang="ru-RU" sz="1000" u="none" strike="noStrike" dirty="0">
                          <a:effectLst/>
                          <a:latin typeface="Times New Roman" pitchFamily="18" charset="0"/>
                          <a:cs typeface="Times New Roman" pitchFamily="18" charset="0"/>
                        </a:rPr>
                        <a:t>источники</a:t>
                      </a:r>
                      <a:endParaRPr lang="ru-RU" sz="1000" b="1" i="0" u="none" strike="noStrike" dirty="0">
                        <a:solidFill>
                          <a:schemeClr val="accent5">
                            <a:lumMod val="50000"/>
                          </a:schemeClr>
                        </a:solidFill>
                        <a:effectLst/>
                        <a:latin typeface="Times New Roman" pitchFamily="18" charset="0"/>
                        <a:cs typeface="Times New Roman" pitchFamily="18" charset="0"/>
                      </a:endParaRPr>
                    </a:p>
                  </a:txBody>
                  <a:tcPr marL="6100" marR="6100" marT="5631" marB="0" anchor="b">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u="none" strike="noStrike" dirty="0" smtClean="0">
                          <a:effectLst/>
                          <a:latin typeface="Times New Roman" pitchFamily="18" charset="0"/>
                          <a:cs typeface="Times New Roman" pitchFamily="18" charset="0"/>
                        </a:rPr>
                        <a:t>1,0</a:t>
                      </a:r>
                      <a:endParaRPr lang="ru-RU" sz="1000" b="1" i="0" u="none" strike="noStrike" dirty="0">
                        <a:solidFill>
                          <a:schemeClr val="accent5">
                            <a:lumMod val="50000"/>
                          </a:schemeClr>
                        </a:solidFill>
                        <a:effectLst/>
                        <a:latin typeface="Times New Roman" pitchFamily="18" charset="0"/>
                        <a:cs typeface="Times New Roman" pitchFamily="18" charset="0"/>
                      </a:endParaRPr>
                    </a:p>
                  </a:txBody>
                  <a:tcPr marL="6100" marR="6100" marT="563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u="none" strike="noStrike" dirty="0" smtClean="0">
                          <a:effectLst/>
                          <a:latin typeface="Times New Roman" pitchFamily="18" charset="0"/>
                          <a:cs typeface="Times New Roman" pitchFamily="18" charset="0"/>
                        </a:rPr>
                        <a:t>0,9</a:t>
                      </a:r>
                      <a:endParaRPr lang="ru-RU" sz="1000" b="1" i="0" u="none" strike="noStrike" dirty="0">
                        <a:solidFill>
                          <a:schemeClr val="accent5">
                            <a:lumMod val="50000"/>
                          </a:schemeClr>
                        </a:solidFill>
                        <a:effectLst/>
                        <a:latin typeface="Times New Roman" pitchFamily="18" charset="0"/>
                        <a:cs typeface="Times New Roman" pitchFamily="18" charset="0"/>
                      </a:endParaRPr>
                    </a:p>
                  </a:txBody>
                  <a:tcPr marL="6100" marR="6100" marT="563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u="none" strike="noStrike" dirty="0" smtClean="0">
                          <a:effectLst/>
                          <a:latin typeface="Times New Roman" pitchFamily="18" charset="0"/>
                          <a:cs typeface="Times New Roman" pitchFamily="18" charset="0"/>
                        </a:rPr>
                        <a:t>90</a:t>
                      </a:r>
                      <a:endParaRPr lang="ru-RU" sz="1000" b="1" i="0" u="none" strike="noStrike" dirty="0">
                        <a:solidFill>
                          <a:schemeClr val="accent5">
                            <a:lumMod val="50000"/>
                          </a:schemeClr>
                        </a:solidFill>
                        <a:effectLst/>
                        <a:latin typeface="Times New Roman" pitchFamily="18" charset="0"/>
                        <a:cs typeface="Times New Roman" pitchFamily="18" charset="0"/>
                      </a:endParaRPr>
                    </a:p>
                  </a:txBody>
                  <a:tcPr marL="6100" marR="6100" marT="563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r>
              <a:tr h="331122">
                <a:tc>
                  <a:txBody>
                    <a:bodyPr/>
                    <a:lstStyle/>
                    <a:p>
                      <a:pPr algn="just" fontAlgn="b"/>
                      <a:r>
                        <a:rPr lang="ru-RU" sz="1000" u="none" strike="noStrike" dirty="0">
                          <a:effectLst/>
                          <a:latin typeface="Times New Roman" pitchFamily="18" charset="0"/>
                          <a:cs typeface="Times New Roman" pitchFamily="18" charset="0"/>
                        </a:rPr>
                        <a:t>Муниципальная программа муниципального образования Кавказский район "Обеспечение безопасности населения"</a:t>
                      </a:r>
                      <a:endParaRPr lang="ru-RU" sz="1000" b="1" i="0" u="none" strike="noStrike" dirty="0">
                        <a:solidFill>
                          <a:schemeClr val="accent5">
                            <a:lumMod val="50000"/>
                          </a:schemeClr>
                        </a:solidFill>
                        <a:effectLst/>
                        <a:latin typeface="Times New Roman" pitchFamily="18" charset="0"/>
                        <a:cs typeface="Times New Roman" pitchFamily="18" charset="0"/>
                      </a:endParaRPr>
                    </a:p>
                  </a:txBody>
                  <a:tcPr marL="6100" marR="6100" marT="5631" marB="0" anchor="b">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u="none" strike="noStrike" dirty="0" smtClean="0">
                          <a:effectLst/>
                          <a:latin typeface="Times New Roman" pitchFamily="18" charset="0"/>
                          <a:cs typeface="Times New Roman" pitchFamily="18" charset="0"/>
                        </a:rPr>
                        <a:t>25,1</a:t>
                      </a:r>
                      <a:endParaRPr lang="ru-RU" sz="1000" b="1" i="0" u="none" strike="noStrike" dirty="0">
                        <a:solidFill>
                          <a:schemeClr val="accent5">
                            <a:lumMod val="50000"/>
                          </a:schemeClr>
                        </a:solidFill>
                        <a:effectLst/>
                        <a:latin typeface="Times New Roman" pitchFamily="18" charset="0"/>
                        <a:cs typeface="Times New Roman" pitchFamily="18" charset="0"/>
                      </a:endParaRPr>
                    </a:p>
                  </a:txBody>
                  <a:tcPr marL="6100" marR="6100" marT="563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u="none" strike="noStrike" dirty="0" smtClean="0">
                          <a:effectLst/>
                          <a:latin typeface="Times New Roman" pitchFamily="18" charset="0"/>
                          <a:cs typeface="Times New Roman" pitchFamily="18" charset="0"/>
                        </a:rPr>
                        <a:t>25,0</a:t>
                      </a:r>
                      <a:endParaRPr lang="ru-RU" sz="1000" b="1" i="0" u="none" strike="noStrike" dirty="0">
                        <a:solidFill>
                          <a:schemeClr val="accent5">
                            <a:lumMod val="50000"/>
                          </a:schemeClr>
                        </a:solidFill>
                        <a:effectLst/>
                        <a:latin typeface="Times New Roman" pitchFamily="18" charset="0"/>
                        <a:cs typeface="Times New Roman" pitchFamily="18" charset="0"/>
                      </a:endParaRPr>
                    </a:p>
                  </a:txBody>
                  <a:tcPr marL="6100" marR="6100" marT="563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u="none" strike="noStrike" dirty="0" smtClean="0">
                          <a:effectLst/>
                          <a:latin typeface="Times New Roman" pitchFamily="18" charset="0"/>
                          <a:cs typeface="Times New Roman" pitchFamily="18" charset="0"/>
                        </a:rPr>
                        <a:t>99,6</a:t>
                      </a:r>
                      <a:endParaRPr lang="ru-RU" sz="1000" b="1" i="0" u="none" strike="noStrike" dirty="0">
                        <a:solidFill>
                          <a:schemeClr val="accent5">
                            <a:lumMod val="50000"/>
                          </a:schemeClr>
                        </a:solidFill>
                        <a:effectLst/>
                        <a:latin typeface="Times New Roman" pitchFamily="18" charset="0"/>
                        <a:cs typeface="Times New Roman" pitchFamily="18" charset="0"/>
                      </a:endParaRPr>
                    </a:p>
                  </a:txBody>
                  <a:tcPr marL="6100" marR="6100" marT="563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r>
              <a:tr h="177578">
                <a:tc>
                  <a:txBody>
                    <a:bodyPr/>
                    <a:lstStyle/>
                    <a:p>
                      <a:pPr lvl="0" algn="just" fontAlgn="b"/>
                      <a:r>
                        <a:rPr lang="ru-RU" sz="1000" u="none" strike="noStrike" dirty="0" smtClean="0">
                          <a:effectLst/>
                          <a:latin typeface="Times New Roman" pitchFamily="18" charset="0"/>
                          <a:cs typeface="Times New Roman" pitchFamily="18" charset="0"/>
                        </a:rPr>
                        <a:t>     за счет средств бюджета</a:t>
                      </a:r>
                      <a:endParaRPr lang="ru-RU" sz="1000" b="1" i="0" u="none" strike="noStrike" dirty="0">
                        <a:solidFill>
                          <a:schemeClr val="accent5">
                            <a:lumMod val="50000"/>
                          </a:schemeClr>
                        </a:solidFill>
                        <a:effectLst/>
                        <a:latin typeface="Times New Roman" pitchFamily="18" charset="0"/>
                        <a:cs typeface="Times New Roman" pitchFamily="18" charset="0"/>
                      </a:endParaRPr>
                    </a:p>
                  </a:txBody>
                  <a:tcPr marL="6100" marR="6100" marT="5631" marB="0" anchor="b">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b="0" i="0" u="none" strike="noStrike" dirty="0" smtClean="0">
                          <a:solidFill>
                            <a:schemeClr val="tx1"/>
                          </a:solidFill>
                          <a:effectLst/>
                          <a:latin typeface="Times New Roman" pitchFamily="18" charset="0"/>
                          <a:cs typeface="Times New Roman" pitchFamily="18" charset="0"/>
                        </a:rPr>
                        <a:t>25,1</a:t>
                      </a:r>
                      <a:endParaRPr lang="ru-RU" sz="1000" b="0" i="0" u="none" strike="noStrike" dirty="0">
                        <a:solidFill>
                          <a:schemeClr val="tx1"/>
                        </a:solidFill>
                        <a:effectLst/>
                        <a:latin typeface="Times New Roman" pitchFamily="18" charset="0"/>
                        <a:cs typeface="Times New Roman" pitchFamily="18" charset="0"/>
                      </a:endParaRPr>
                    </a:p>
                  </a:txBody>
                  <a:tcPr marL="6100" marR="6100" marT="563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b="0" i="0" u="none" strike="noStrike" dirty="0" smtClean="0">
                          <a:solidFill>
                            <a:schemeClr val="tx1"/>
                          </a:solidFill>
                          <a:effectLst/>
                          <a:latin typeface="Times New Roman" pitchFamily="18" charset="0"/>
                          <a:cs typeface="Times New Roman" pitchFamily="18" charset="0"/>
                        </a:rPr>
                        <a:t>25,0</a:t>
                      </a:r>
                      <a:endParaRPr lang="ru-RU" sz="1000" b="0" i="0" u="none" strike="noStrike" dirty="0">
                        <a:solidFill>
                          <a:schemeClr val="tx1"/>
                        </a:solidFill>
                        <a:effectLst/>
                        <a:latin typeface="Times New Roman" pitchFamily="18" charset="0"/>
                        <a:cs typeface="Times New Roman" pitchFamily="18" charset="0"/>
                      </a:endParaRPr>
                    </a:p>
                  </a:txBody>
                  <a:tcPr marL="6100" marR="6100" marT="563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b="0" i="0" u="none" strike="noStrike" dirty="0" smtClean="0">
                          <a:solidFill>
                            <a:schemeClr val="tx1"/>
                          </a:solidFill>
                          <a:effectLst/>
                          <a:latin typeface="Times New Roman" pitchFamily="18" charset="0"/>
                          <a:cs typeface="Times New Roman" pitchFamily="18" charset="0"/>
                        </a:rPr>
                        <a:t>99,6</a:t>
                      </a:r>
                      <a:endParaRPr lang="ru-RU" sz="1000" b="0" i="0" u="none" strike="noStrike" dirty="0">
                        <a:solidFill>
                          <a:schemeClr val="tx1"/>
                        </a:solidFill>
                        <a:effectLst/>
                        <a:latin typeface="Times New Roman" pitchFamily="18" charset="0"/>
                        <a:cs typeface="Times New Roman" pitchFamily="18" charset="0"/>
                      </a:endParaRPr>
                    </a:p>
                  </a:txBody>
                  <a:tcPr marL="6100" marR="6100" marT="563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r>
              <a:tr h="144016">
                <a:tc>
                  <a:txBody>
                    <a:bodyPr/>
                    <a:lstStyle/>
                    <a:p>
                      <a:pPr algn="just" fontAlgn="b"/>
                      <a:r>
                        <a:rPr lang="ru-RU" sz="1000" u="none" strike="noStrike" dirty="0" smtClean="0">
                          <a:effectLst/>
                          <a:latin typeface="Times New Roman" pitchFamily="18" charset="0"/>
                          <a:cs typeface="Times New Roman" pitchFamily="18" charset="0"/>
                        </a:rPr>
                        <a:t>     внебюджетные </a:t>
                      </a:r>
                      <a:r>
                        <a:rPr lang="ru-RU" sz="1000" u="none" strike="noStrike" dirty="0">
                          <a:effectLst/>
                          <a:latin typeface="Times New Roman" pitchFamily="18" charset="0"/>
                          <a:cs typeface="Times New Roman" pitchFamily="18" charset="0"/>
                        </a:rPr>
                        <a:t>источники</a:t>
                      </a:r>
                      <a:endParaRPr lang="ru-RU" sz="1000" b="1" i="0" u="none" strike="noStrike" dirty="0">
                        <a:solidFill>
                          <a:schemeClr val="accent5">
                            <a:lumMod val="50000"/>
                          </a:schemeClr>
                        </a:solidFill>
                        <a:effectLst/>
                        <a:latin typeface="Times New Roman" pitchFamily="18" charset="0"/>
                        <a:cs typeface="Times New Roman" pitchFamily="18" charset="0"/>
                      </a:endParaRPr>
                    </a:p>
                  </a:txBody>
                  <a:tcPr marL="6100" marR="6100" marT="5631" marB="0" anchor="b">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u="none" strike="noStrike" dirty="0" smtClean="0">
                          <a:effectLst/>
                          <a:latin typeface="Times New Roman" pitchFamily="18" charset="0"/>
                          <a:cs typeface="Times New Roman" pitchFamily="18" charset="0"/>
                        </a:rPr>
                        <a:t>0</a:t>
                      </a:r>
                      <a:endParaRPr lang="ru-RU" sz="1000" b="1" i="0" u="none" strike="noStrike" dirty="0">
                        <a:solidFill>
                          <a:schemeClr val="accent5">
                            <a:lumMod val="50000"/>
                          </a:schemeClr>
                        </a:solidFill>
                        <a:effectLst/>
                        <a:latin typeface="Times New Roman" pitchFamily="18" charset="0"/>
                        <a:cs typeface="Times New Roman" pitchFamily="18" charset="0"/>
                      </a:endParaRPr>
                    </a:p>
                  </a:txBody>
                  <a:tcPr marL="6100" marR="6100" marT="563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u="none" strike="noStrike" dirty="0" smtClean="0">
                          <a:effectLst/>
                          <a:latin typeface="Times New Roman" pitchFamily="18" charset="0"/>
                          <a:cs typeface="Times New Roman" pitchFamily="18" charset="0"/>
                        </a:rPr>
                        <a:t>0</a:t>
                      </a:r>
                      <a:endParaRPr lang="ru-RU" sz="1000" b="1" i="0" u="none" strike="noStrike" dirty="0">
                        <a:solidFill>
                          <a:schemeClr val="accent5">
                            <a:lumMod val="50000"/>
                          </a:schemeClr>
                        </a:solidFill>
                        <a:effectLst/>
                        <a:latin typeface="Times New Roman" pitchFamily="18" charset="0"/>
                        <a:cs typeface="Times New Roman" pitchFamily="18" charset="0"/>
                      </a:endParaRPr>
                    </a:p>
                  </a:txBody>
                  <a:tcPr marL="6100" marR="6100" marT="563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u="none" strike="noStrike" dirty="0" smtClean="0">
                          <a:effectLst/>
                          <a:latin typeface="Times New Roman" pitchFamily="18" charset="0"/>
                          <a:cs typeface="Times New Roman" pitchFamily="18" charset="0"/>
                        </a:rPr>
                        <a:t>0</a:t>
                      </a:r>
                      <a:endParaRPr lang="ru-RU" sz="1000" b="1" i="0" u="none" strike="noStrike" dirty="0">
                        <a:solidFill>
                          <a:schemeClr val="accent5">
                            <a:lumMod val="50000"/>
                          </a:schemeClr>
                        </a:solidFill>
                        <a:effectLst/>
                        <a:latin typeface="Times New Roman" pitchFamily="18" charset="0"/>
                        <a:cs typeface="Times New Roman" pitchFamily="18" charset="0"/>
                      </a:endParaRPr>
                    </a:p>
                  </a:txBody>
                  <a:tcPr marL="6100" marR="6100" marT="563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r>
            </a:tbl>
          </a:graphicData>
        </a:graphic>
      </p:graphicFrame>
      <p:sp>
        <p:nvSpPr>
          <p:cNvPr id="6" name="Номер слайда 5"/>
          <p:cNvSpPr>
            <a:spLocks noGrp="1"/>
          </p:cNvSpPr>
          <p:nvPr>
            <p:ph type="sldNum" sz="quarter" idx="12"/>
          </p:nvPr>
        </p:nvSpPr>
        <p:spPr>
          <a:xfrm>
            <a:off x="4754880" y="6407945"/>
            <a:ext cx="396240" cy="365125"/>
          </a:xfrm>
        </p:spPr>
        <p:txBody>
          <a:bodyPr/>
          <a:lstStyle/>
          <a:p>
            <a:fld id="{DCD830A9-5F17-466D-9E40-1E5E06F64CC0}" type="slidenum">
              <a:rPr lang="ru-RU" smtClean="0"/>
              <a:pPr/>
              <a:t>60</a:t>
            </a:fld>
            <a:endParaRPr lang="ru-RU" dirty="0"/>
          </a:p>
        </p:txBody>
      </p:sp>
      <p:sp>
        <p:nvSpPr>
          <p:cNvPr id="5" name="TextBox 4"/>
          <p:cNvSpPr txBox="1"/>
          <p:nvPr/>
        </p:nvSpPr>
        <p:spPr>
          <a:xfrm>
            <a:off x="8151356" y="615910"/>
            <a:ext cx="1326147" cy="307777"/>
          </a:xfrm>
          <a:prstGeom prst="rect">
            <a:avLst/>
          </a:prstGeom>
          <a:noFill/>
        </p:spPr>
        <p:txBody>
          <a:bodyPr wrap="square" rtlCol="0">
            <a:spAutoFit/>
          </a:bodyPr>
          <a:lstStyle/>
          <a:p>
            <a:r>
              <a:rPr lang="ru-RU" sz="1400" dirty="0"/>
              <a:t>(млн. руб</a:t>
            </a:r>
            <a:r>
              <a:rPr lang="ru-RU" sz="1400" dirty="0" smtClean="0"/>
              <a:t>.)</a:t>
            </a:r>
            <a:endParaRPr lang="ru-RU" sz="1400" i="1" dirty="0">
              <a:solidFill>
                <a:srgbClr val="1D1B10"/>
              </a:solidFill>
              <a:latin typeface="Calibri"/>
            </a:endParaRPr>
          </a:p>
        </p:txBody>
      </p:sp>
      <p:sp>
        <p:nvSpPr>
          <p:cNvPr id="2" name="TextBox 1"/>
          <p:cNvSpPr txBox="1"/>
          <p:nvPr/>
        </p:nvSpPr>
        <p:spPr>
          <a:xfrm>
            <a:off x="272480" y="369687"/>
            <a:ext cx="9205023" cy="584775"/>
          </a:xfrm>
          <a:prstGeom prst="rect">
            <a:avLst/>
          </a:prstGeom>
          <a:noFill/>
        </p:spPr>
        <p:txBody>
          <a:bodyPr wrap="square" rtlCol="0">
            <a:spAutoFit/>
          </a:bodyPr>
          <a:lstStyle/>
          <a:p>
            <a:pPr algn="ctr"/>
            <a:r>
              <a:rPr lang="ru-RU" sz="1600" b="1" dirty="0">
                <a:solidFill>
                  <a:srgbClr val="002060"/>
                </a:solidFill>
                <a:latin typeface="Times New Roman" pitchFamily="18" charset="0"/>
                <a:cs typeface="Times New Roman" pitchFamily="18" charset="0"/>
              </a:rPr>
              <a:t>Расходы на реализацию муниципальных программ муниципального образования </a:t>
            </a:r>
            <a:endParaRPr lang="ru-RU" sz="1600" b="1" dirty="0" smtClean="0">
              <a:solidFill>
                <a:srgbClr val="002060"/>
              </a:solidFill>
              <a:latin typeface="Times New Roman" pitchFamily="18" charset="0"/>
              <a:cs typeface="Times New Roman" pitchFamily="18" charset="0"/>
            </a:endParaRPr>
          </a:p>
          <a:p>
            <a:pPr algn="ctr"/>
            <a:r>
              <a:rPr lang="ru-RU" sz="1600" b="1" dirty="0" smtClean="0">
                <a:solidFill>
                  <a:srgbClr val="002060"/>
                </a:solidFill>
                <a:latin typeface="Times New Roman" pitchFamily="18" charset="0"/>
                <a:cs typeface="Times New Roman" pitchFamily="18" charset="0"/>
              </a:rPr>
              <a:t>Кавказский район за 2019 год</a:t>
            </a:r>
            <a:endParaRPr lang="ru-RU" sz="1600" b="1"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4193912756"/>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2060604847"/>
              </p:ext>
            </p:extLst>
          </p:nvPr>
        </p:nvGraphicFramePr>
        <p:xfrm>
          <a:off x="595282" y="428604"/>
          <a:ext cx="8736971" cy="5745035"/>
        </p:xfrm>
        <a:graphic>
          <a:graphicData uri="http://schemas.openxmlformats.org/drawingml/2006/table">
            <a:tbl>
              <a:tblPr>
                <a:tableStyleId>{5940675A-B579-460E-94D1-54222C63F5DA}</a:tableStyleId>
              </a:tblPr>
              <a:tblGrid>
                <a:gridCol w="6095991"/>
                <a:gridCol w="892096"/>
                <a:gridCol w="743414"/>
                <a:gridCol w="1005470"/>
              </a:tblGrid>
              <a:tr h="423087">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ru-RU" sz="600" b="0" i="0" u="none" strike="noStrike" dirty="0" smtClean="0">
                          <a:effectLst/>
                          <a:latin typeface="Times New Roman" pitchFamily="18" charset="0"/>
                          <a:cs typeface="Times New Roman" pitchFamily="18" charset="0"/>
                        </a:rPr>
                        <a:t>Муниципальные программы</a:t>
                      </a:r>
                      <a:endParaRPr lang="ru-RU" sz="600" b="0" i="0" u="none" strike="noStrike" dirty="0" smtClean="0">
                        <a:solidFill>
                          <a:schemeClr val="accent5">
                            <a:lumMod val="50000"/>
                          </a:schemeClr>
                        </a:solidFill>
                        <a:effectLst/>
                        <a:latin typeface="Times New Roman" pitchFamily="18" charset="0"/>
                        <a:cs typeface="Times New Roman" pitchFamily="18" charset="0"/>
                      </a:endParaRPr>
                    </a:p>
                  </a:txBody>
                  <a:tcPr marL="6588" marR="6588" marT="608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600" b="0" i="0" u="none" strike="noStrike" dirty="0">
                          <a:effectLst/>
                          <a:latin typeface="Times New Roman" pitchFamily="18" charset="0"/>
                          <a:cs typeface="Times New Roman" pitchFamily="18" charset="0"/>
                        </a:rPr>
                        <a:t>Предусмотрено  муниципальной программой на </a:t>
                      </a:r>
                      <a:r>
                        <a:rPr lang="ru-RU" sz="600" b="0" i="0" u="none" strike="noStrike" dirty="0" smtClean="0">
                          <a:effectLst/>
                          <a:latin typeface="Times New Roman" pitchFamily="18" charset="0"/>
                          <a:cs typeface="Times New Roman" pitchFamily="18" charset="0"/>
                        </a:rPr>
                        <a:t>2019 </a:t>
                      </a:r>
                      <a:r>
                        <a:rPr lang="ru-RU" sz="600" b="0" i="0" u="none" strike="noStrike" dirty="0">
                          <a:effectLst/>
                          <a:latin typeface="Times New Roman" pitchFamily="18" charset="0"/>
                          <a:cs typeface="Times New Roman" pitchFamily="18" charset="0"/>
                        </a:rPr>
                        <a:t>г</a:t>
                      </a:r>
                      <a:endParaRPr lang="ru-RU" sz="600" b="0" i="0" u="none" strike="noStrike" dirty="0">
                        <a:solidFill>
                          <a:schemeClr val="accent5">
                            <a:lumMod val="50000"/>
                          </a:schemeClr>
                        </a:solidFill>
                        <a:effectLst/>
                        <a:latin typeface="Times New Roman" pitchFamily="18" charset="0"/>
                        <a:cs typeface="Times New Roman" pitchFamily="18" charset="0"/>
                      </a:endParaRPr>
                    </a:p>
                  </a:txBody>
                  <a:tcPr marL="6588" marR="6588" marT="608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600" b="0" i="0" u="none" strike="noStrike" dirty="0">
                          <a:effectLst/>
                          <a:latin typeface="Times New Roman" pitchFamily="18" charset="0"/>
                          <a:cs typeface="Times New Roman" pitchFamily="18" charset="0"/>
                        </a:rPr>
                        <a:t>исполнено </a:t>
                      </a:r>
                      <a:endParaRPr lang="ru-RU" sz="600" b="0" i="0" u="none" strike="noStrike" dirty="0" smtClean="0">
                        <a:effectLst/>
                        <a:latin typeface="Times New Roman" pitchFamily="18" charset="0"/>
                        <a:cs typeface="Times New Roman" pitchFamily="18" charset="0"/>
                      </a:endParaRPr>
                    </a:p>
                    <a:p>
                      <a:pPr algn="ctr" fontAlgn="b"/>
                      <a:r>
                        <a:rPr lang="ru-RU" sz="600" b="0" i="0" u="none" strike="noStrike" dirty="0" smtClean="0">
                          <a:effectLst/>
                          <a:latin typeface="Times New Roman" pitchFamily="18" charset="0"/>
                          <a:cs typeface="Times New Roman" pitchFamily="18" charset="0"/>
                        </a:rPr>
                        <a:t>за 2019 </a:t>
                      </a:r>
                      <a:r>
                        <a:rPr lang="ru-RU" sz="600" b="0" i="0" u="none" strike="noStrike" dirty="0">
                          <a:effectLst/>
                          <a:latin typeface="Times New Roman" pitchFamily="18" charset="0"/>
                          <a:cs typeface="Times New Roman" pitchFamily="18" charset="0"/>
                        </a:rPr>
                        <a:t>год </a:t>
                      </a:r>
                      <a:endParaRPr lang="ru-RU" sz="600" b="0" i="0" u="none" strike="noStrike" dirty="0">
                        <a:solidFill>
                          <a:schemeClr val="accent5">
                            <a:lumMod val="50000"/>
                          </a:schemeClr>
                        </a:solidFill>
                        <a:effectLst/>
                        <a:latin typeface="Times New Roman" pitchFamily="18" charset="0"/>
                        <a:cs typeface="Times New Roman" pitchFamily="18" charset="0"/>
                      </a:endParaRPr>
                    </a:p>
                  </a:txBody>
                  <a:tcPr marL="6588" marR="6588" marT="608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600" b="0" i="0" u="none" strike="noStrike" dirty="0">
                          <a:effectLst/>
                          <a:latin typeface="Times New Roman" pitchFamily="18" charset="0"/>
                          <a:cs typeface="Times New Roman" pitchFamily="18" charset="0"/>
                        </a:rPr>
                        <a:t>% исполнения</a:t>
                      </a:r>
                      <a:endParaRPr lang="ru-RU" sz="600" b="0" i="0" u="none" strike="noStrike" dirty="0">
                        <a:solidFill>
                          <a:schemeClr val="accent5">
                            <a:lumMod val="50000"/>
                          </a:schemeClr>
                        </a:solidFill>
                        <a:effectLst/>
                        <a:latin typeface="Times New Roman" pitchFamily="18" charset="0"/>
                        <a:cs typeface="Times New Roman" pitchFamily="18" charset="0"/>
                      </a:endParaRPr>
                    </a:p>
                  </a:txBody>
                  <a:tcPr marL="6588" marR="6588" marT="608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r>
              <a:tr h="169232">
                <a:tc>
                  <a:txBody>
                    <a:bodyPr/>
                    <a:lstStyle/>
                    <a:p>
                      <a:pPr algn="l" fontAlgn="b"/>
                      <a:r>
                        <a:rPr lang="ru-RU" sz="1000" b="0" i="0" u="none" strike="noStrike" dirty="0">
                          <a:effectLst/>
                          <a:latin typeface="Times New Roman" pitchFamily="18" charset="0"/>
                          <a:cs typeface="Times New Roman" pitchFamily="18" charset="0"/>
                        </a:rPr>
                        <a:t>Муниципальная программа муниципального образования Кавказский район "Развитие культуры"</a:t>
                      </a:r>
                      <a:endParaRPr lang="ru-RU" sz="1000" b="0" i="0" u="none" strike="noStrike" dirty="0">
                        <a:solidFill>
                          <a:schemeClr val="accent5">
                            <a:lumMod val="50000"/>
                          </a:schemeClr>
                        </a:solidFill>
                        <a:effectLst/>
                        <a:latin typeface="Times New Roman" pitchFamily="18" charset="0"/>
                        <a:cs typeface="Times New Roman" pitchFamily="18" charset="0"/>
                      </a:endParaRPr>
                    </a:p>
                  </a:txBody>
                  <a:tcPr marL="6100" marR="6100" marT="563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b="0" i="0" u="none" strike="noStrike" dirty="0" smtClean="0">
                          <a:effectLst/>
                          <a:latin typeface="Times New Roman" pitchFamily="18" charset="0"/>
                          <a:cs typeface="Times New Roman" pitchFamily="18" charset="0"/>
                        </a:rPr>
                        <a:t>95,2</a:t>
                      </a:r>
                      <a:endParaRPr lang="ru-RU" sz="1000" b="0" i="0" u="none" strike="noStrike" dirty="0">
                        <a:solidFill>
                          <a:schemeClr val="accent5">
                            <a:lumMod val="50000"/>
                          </a:schemeClr>
                        </a:solidFill>
                        <a:effectLst/>
                        <a:latin typeface="Times New Roman" pitchFamily="18" charset="0"/>
                        <a:cs typeface="Times New Roman" pitchFamily="18" charset="0"/>
                      </a:endParaRPr>
                    </a:p>
                  </a:txBody>
                  <a:tcPr marL="6100" marR="6100" marT="563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b="0" i="0" u="none" strike="noStrike" dirty="0" smtClean="0">
                          <a:effectLst/>
                          <a:latin typeface="Times New Roman" pitchFamily="18" charset="0"/>
                          <a:cs typeface="Times New Roman" pitchFamily="18" charset="0"/>
                        </a:rPr>
                        <a:t>95,4</a:t>
                      </a:r>
                      <a:endParaRPr lang="ru-RU" sz="1000" b="0" i="0" u="none" strike="noStrike" dirty="0">
                        <a:solidFill>
                          <a:schemeClr val="accent5">
                            <a:lumMod val="50000"/>
                          </a:schemeClr>
                        </a:solidFill>
                        <a:effectLst/>
                        <a:latin typeface="Times New Roman" pitchFamily="18" charset="0"/>
                        <a:cs typeface="Times New Roman" pitchFamily="18" charset="0"/>
                      </a:endParaRPr>
                    </a:p>
                  </a:txBody>
                  <a:tcPr marL="6100" marR="6100" marT="563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b="0" i="0" u="none" strike="noStrike" dirty="0" smtClean="0">
                          <a:effectLst/>
                          <a:latin typeface="Times New Roman" pitchFamily="18" charset="0"/>
                          <a:cs typeface="Times New Roman" pitchFamily="18" charset="0"/>
                        </a:rPr>
                        <a:t>100,1</a:t>
                      </a:r>
                      <a:endParaRPr lang="ru-RU" sz="1000" b="0" i="0" u="none" strike="noStrike" dirty="0">
                        <a:solidFill>
                          <a:schemeClr val="accent5">
                            <a:lumMod val="50000"/>
                          </a:schemeClr>
                        </a:solidFill>
                        <a:effectLst/>
                        <a:latin typeface="Times New Roman" pitchFamily="18" charset="0"/>
                        <a:cs typeface="Times New Roman" pitchFamily="18" charset="0"/>
                      </a:endParaRPr>
                    </a:p>
                  </a:txBody>
                  <a:tcPr marL="6100" marR="6100" marT="563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r>
              <a:tr h="248683">
                <a:tc>
                  <a:txBody>
                    <a:bodyPr/>
                    <a:lstStyle/>
                    <a:p>
                      <a:pPr algn="l" fontAlgn="b"/>
                      <a:r>
                        <a:rPr lang="ru-RU" sz="1000" b="0" i="0" u="none" strike="noStrike" dirty="0" smtClean="0">
                          <a:effectLst/>
                          <a:latin typeface="Times New Roman" pitchFamily="18" charset="0"/>
                          <a:cs typeface="Times New Roman" pitchFamily="18" charset="0"/>
                        </a:rPr>
                        <a:t>      за </a:t>
                      </a:r>
                      <a:r>
                        <a:rPr lang="ru-RU" sz="1000" b="0" i="0" u="none" strike="noStrike" dirty="0">
                          <a:effectLst/>
                          <a:latin typeface="Times New Roman" pitchFamily="18" charset="0"/>
                          <a:cs typeface="Times New Roman" pitchFamily="18" charset="0"/>
                        </a:rPr>
                        <a:t>счет средств бюджета</a:t>
                      </a:r>
                      <a:endParaRPr lang="ru-RU" sz="1000" b="0" i="0" u="none" strike="noStrike" dirty="0">
                        <a:solidFill>
                          <a:schemeClr val="accent5">
                            <a:lumMod val="50000"/>
                          </a:schemeClr>
                        </a:solidFill>
                        <a:effectLst/>
                        <a:latin typeface="Times New Roman" pitchFamily="18" charset="0"/>
                        <a:cs typeface="Times New Roman" pitchFamily="18" charset="0"/>
                      </a:endParaRPr>
                    </a:p>
                  </a:txBody>
                  <a:tcPr marL="6100" marR="6100" marT="563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b="0" i="0" u="none" strike="noStrike" dirty="0" smtClean="0">
                          <a:effectLst/>
                          <a:latin typeface="Times New Roman" pitchFamily="18" charset="0"/>
                          <a:cs typeface="Times New Roman" pitchFamily="18" charset="0"/>
                        </a:rPr>
                        <a:t>91,9</a:t>
                      </a:r>
                      <a:endParaRPr lang="ru-RU" sz="1000" b="0" i="0" u="none" strike="noStrike" dirty="0">
                        <a:solidFill>
                          <a:schemeClr val="accent5">
                            <a:lumMod val="50000"/>
                          </a:schemeClr>
                        </a:solidFill>
                        <a:effectLst/>
                        <a:latin typeface="Times New Roman" pitchFamily="18" charset="0"/>
                        <a:cs typeface="Times New Roman" pitchFamily="18" charset="0"/>
                      </a:endParaRPr>
                    </a:p>
                  </a:txBody>
                  <a:tcPr marL="6100" marR="6100" marT="563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b="0" i="0" u="none" strike="noStrike" dirty="0" smtClean="0">
                          <a:effectLst/>
                          <a:latin typeface="Times New Roman" pitchFamily="18" charset="0"/>
                          <a:cs typeface="Times New Roman" pitchFamily="18" charset="0"/>
                        </a:rPr>
                        <a:t>91,6</a:t>
                      </a:r>
                      <a:endParaRPr lang="ru-RU" sz="1000" b="0" i="0" u="none" strike="noStrike" dirty="0">
                        <a:solidFill>
                          <a:schemeClr val="accent5">
                            <a:lumMod val="50000"/>
                          </a:schemeClr>
                        </a:solidFill>
                        <a:effectLst/>
                        <a:latin typeface="Times New Roman" pitchFamily="18" charset="0"/>
                        <a:cs typeface="Times New Roman" pitchFamily="18" charset="0"/>
                      </a:endParaRPr>
                    </a:p>
                  </a:txBody>
                  <a:tcPr marL="6100" marR="6100" marT="563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b="0" i="0" u="none" strike="noStrike" dirty="0" smtClean="0">
                          <a:effectLst/>
                          <a:latin typeface="Times New Roman" pitchFamily="18" charset="0"/>
                          <a:cs typeface="Times New Roman" pitchFamily="18" charset="0"/>
                        </a:rPr>
                        <a:t>99,6</a:t>
                      </a:r>
                      <a:endParaRPr lang="ru-RU" sz="1000" b="0" i="0" u="none" strike="noStrike" dirty="0">
                        <a:solidFill>
                          <a:schemeClr val="accent5">
                            <a:lumMod val="50000"/>
                          </a:schemeClr>
                        </a:solidFill>
                        <a:effectLst/>
                        <a:latin typeface="Times New Roman" pitchFamily="18" charset="0"/>
                        <a:cs typeface="Times New Roman" pitchFamily="18" charset="0"/>
                      </a:endParaRPr>
                    </a:p>
                  </a:txBody>
                  <a:tcPr marL="6100" marR="6100" marT="563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r>
              <a:tr h="173520">
                <a:tc>
                  <a:txBody>
                    <a:bodyPr/>
                    <a:lstStyle/>
                    <a:p>
                      <a:pPr algn="l" fontAlgn="b"/>
                      <a:r>
                        <a:rPr lang="ru-RU" sz="1000" b="0" i="0" u="none" strike="noStrike" dirty="0" smtClean="0">
                          <a:effectLst/>
                          <a:latin typeface="Times New Roman" pitchFamily="18" charset="0"/>
                          <a:cs typeface="Times New Roman" pitchFamily="18" charset="0"/>
                        </a:rPr>
                        <a:t>      внебюджетные </a:t>
                      </a:r>
                      <a:r>
                        <a:rPr lang="ru-RU" sz="1000" b="0" i="0" u="none" strike="noStrike" dirty="0">
                          <a:effectLst/>
                          <a:latin typeface="Times New Roman" pitchFamily="18" charset="0"/>
                          <a:cs typeface="Times New Roman" pitchFamily="18" charset="0"/>
                        </a:rPr>
                        <a:t>источники</a:t>
                      </a:r>
                      <a:endParaRPr lang="ru-RU" sz="1000" b="0" i="0" u="none" strike="noStrike" dirty="0">
                        <a:solidFill>
                          <a:schemeClr val="accent5">
                            <a:lumMod val="50000"/>
                          </a:schemeClr>
                        </a:solidFill>
                        <a:effectLst/>
                        <a:latin typeface="Times New Roman" pitchFamily="18" charset="0"/>
                        <a:cs typeface="Times New Roman" pitchFamily="18" charset="0"/>
                      </a:endParaRPr>
                    </a:p>
                  </a:txBody>
                  <a:tcPr marL="6100" marR="6100" marT="563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b="0" i="0" u="none" strike="noStrike" dirty="0" smtClean="0">
                          <a:effectLst/>
                          <a:latin typeface="Times New Roman" pitchFamily="18" charset="0"/>
                          <a:cs typeface="Times New Roman" pitchFamily="18" charset="0"/>
                        </a:rPr>
                        <a:t>3,3</a:t>
                      </a:r>
                      <a:endParaRPr lang="ru-RU" sz="1000" b="0" i="0" u="none" strike="noStrike" dirty="0">
                        <a:solidFill>
                          <a:schemeClr val="accent5">
                            <a:lumMod val="50000"/>
                          </a:schemeClr>
                        </a:solidFill>
                        <a:effectLst/>
                        <a:latin typeface="Times New Roman" pitchFamily="18" charset="0"/>
                        <a:cs typeface="Times New Roman" pitchFamily="18" charset="0"/>
                      </a:endParaRPr>
                    </a:p>
                  </a:txBody>
                  <a:tcPr marL="6100" marR="6100" marT="563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b="0" i="0" u="none" strike="noStrike" dirty="0" smtClean="0">
                          <a:effectLst/>
                          <a:latin typeface="Times New Roman" pitchFamily="18" charset="0"/>
                          <a:cs typeface="Times New Roman" pitchFamily="18" charset="0"/>
                        </a:rPr>
                        <a:t>3,8</a:t>
                      </a:r>
                      <a:endParaRPr lang="ru-RU" sz="1000" b="0" i="0" u="none" strike="noStrike" dirty="0">
                        <a:solidFill>
                          <a:schemeClr val="accent5">
                            <a:lumMod val="50000"/>
                          </a:schemeClr>
                        </a:solidFill>
                        <a:effectLst/>
                        <a:latin typeface="Times New Roman" pitchFamily="18" charset="0"/>
                        <a:cs typeface="Times New Roman" pitchFamily="18" charset="0"/>
                      </a:endParaRPr>
                    </a:p>
                  </a:txBody>
                  <a:tcPr marL="6100" marR="6100" marT="563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b="0" i="0" u="none" strike="noStrike" dirty="0" smtClean="0">
                          <a:effectLst/>
                          <a:latin typeface="Times New Roman" pitchFamily="18" charset="0"/>
                          <a:cs typeface="Times New Roman" pitchFamily="18" charset="0"/>
                        </a:rPr>
                        <a:t>115,2</a:t>
                      </a:r>
                      <a:endParaRPr lang="ru-RU" sz="1000" b="0" i="0" u="none" strike="noStrike" dirty="0">
                        <a:solidFill>
                          <a:schemeClr val="accent5">
                            <a:lumMod val="50000"/>
                          </a:schemeClr>
                        </a:solidFill>
                        <a:effectLst/>
                        <a:latin typeface="Times New Roman" pitchFamily="18" charset="0"/>
                        <a:cs typeface="Times New Roman" pitchFamily="18" charset="0"/>
                      </a:endParaRPr>
                    </a:p>
                  </a:txBody>
                  <a:tcPr marL="6100" marR="6100" marT="563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r>
              <a:tr h="303464">
                <a:tc>
                  <a:txBody>
                    <a:bodyPr/>
                    <a:lstStyle/>
                    <a:p>
                      <a:pPr algn="l" fontAlgn="b"/>
                      <a:r>
                        <a:rPr lang="ru-RU" sz="1000" b="0" i="0" u="none" strike="noStrike" dirty="0">
                          <a:effectLst/>
                          <a:latin typeface="Times New Roman" pitchFamily="18" charset="0"/>
                          <a:cs typeface="Times New Roman" pitchFamily="18" charset="0"/>
                        </a:rPr>
                        <a:t>Муниципальная программа муниципального образования Кавказский район "Развитие физической культуры и спорта"</a:t>
                      </a:r>
                      <a:endParaRPr lang="ru-RU" sz="1000" b="0" i="0" u="none" strike="noStrike" dirty="0">
                        <a:solidFill>
                          <a:schemeClr val="accent5">
                            <a:lumMod val="50000"/>
                          </a:schemeClr>
                        </a:solidFill>
                        <a:effectLst/>
                        <a:latin typeface="Times New Roman" pitchFamily="18" charset="0"/>
                        <a:cs typeface="Times New Roman" pitchFamily="18" charset="0"/>
                      </a:endParaRPr>
                    </a:p>
                  </a:txBody>
                  <a:tcPr marL="6100" marR="6100" marT="563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b="0" i="0" u="none" strike="noStrike" dirty="0" smtClean="0">
                          <a:effectLst/>
                          <a:latin typeface="Times New Roman" pitchFamily="18" charset="0"/>
                          <a:cs typeface="Times New Roman" pitchFamily="18" charset="0"/>
                        </a:rPr>
                        <a:t>127,1</a:t>
                      </a:r>
                      <a:endParaRPr lang="ru-RU" sz="1000" b="0" i="0" u="none" strike="noStrike" dirty="0">
                        <a:solidFill>
                          <a:schemeClr val="accent5">
                            <a:lumMod val="50000"/>
                          </a:schemeClr>
                        </a:solidFill>
                        <a:effectLst/>
                        <a:latin typeface="Times New Roman" pitchFamily="18" charset="0"/>
                        <a:cs typeface="Times New Roman" pitchFamily="18" charset="0"/>
                      </a:endParaRPr>
                    </a:p>
                  </a:txBody>
                  <a:tcPr marL="6100" marR="6100" marT="563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b="0" i="0" u="none" strike="noStrike" dirty="0" smtClean="0">
                          <a:effectLst/>
                          <a:latin typeface="Times New Roman" pitchFamily="18" charset="0"/>
                          <a:cs typeface="Times New Roman" pitchFamily="18" charset="0"/>
                        </a:rPr>
                        <a:t>117,3</a:t>
                      </a:r>
                      <a:endParaRPr lang="ru-RU" sz="1000" b="0" i="0" u="none" strike="noStrike" dirty="0">
                        <a:solidFill>
                          <a:schemeClr val="accent5">
                            <a:lumMod val="50000"/>
                          </a:schemeClr>
                        </a:solidFill>
                        <a:effectLst/>
                        <a:latin typeface="Times New Roman" pitchFamily="18" charset="0"/>
                        <a:cs typeface="Times New Roman" pitchFamily="18" charset="0"/>
                      </a:endParaRPr>
                    </a:p>
                  </a:txBody>
                  <a:tcPr marL="6100" marR="6100" marT="563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b="0" i="0" u="none" strike="noStrike" dirty="0" smtClean="0">
                          <a:effectLst/>
                          <a:latin typeface="Times New Roman" pitchFamily="18" charset="0"/>
                          <a:cs typeface="Times New Roman" pitchFamily="18" charset="0"/>
                        </a:rPr>
                        <a:t>92,4</a:t>
                      </a:r>
                      <a:endParaRPr lang="ru-RU" sz="1000" b="0" i="0" u="none" strike="noStrike" dirty="0">
                        <a:solidFill>
                          <a:schemeClr val="accent5">
                            <a:lumMod val="50000"/>
                          </a:schemeClr>
                        </a:solidFill>
                        <a:effectLst/>
                        <a:latin typeface="Times New Roman" pitchFamily="18" charset="0"/>
                        <a:cs typeface="Times New Roman" pitchFamily="18" charset="0"/>
                      </a:endParaRPr>
                    </a:p>
                  </a:txBody>
                  <a:tcPr marL="6100" marR="6100" marT="563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r>
              <a:tr h="173520">
                <a:tc>
                  <a:txBody>
                    <a:bodyPr/>
                    <a:lstStyle/>
                    <a:p>
                      <a:pPr algn="l" fontAlgn="b"/>
                      <a:r>
                        <a:rPr lang="ru-RU" sz="1000" b="0" i="0" u="none" strike="noStrike" dirty="0" smtClean="0">
                          <a:effectLst/>
                          <a:latin typeface="Times New Roman" pitchFamily="18" charset="0"/>
                          <a:cs typeface="Times New Roman" pitchFamily="18" charset="0"/>
                        </a:rPr>
                        <a:t>      за </a:t>
                      </a:r>
                      <a:r>
                        <a:rPr lang="ru-RU" sz="1000" b="0" i="0" u="none" strike="noStrike" dirty="0">
                          <a:effectLst/>
                          <a:latin typeface="Times New Roman" pitchFamily="18" charset="0"/>
                          <a:cs typeface="Times New Roman" pitchFamily="18" charset="0"/>
                        </a:rPr>
                        <a:t>счет средств бюджета</a:t>
                      </a:r>
                      <a:endParaRPr lang="ru-RU" sz="1000" b="0" i="0" u="none" strike="noStrike" dirty="0">
                        <a:solidFill>
                          <a:schemeClr val="accent5">
                            <a:lumMod val="50000"/>
                          </a:schemeClr>
                        </a:solidFill>
                        <a:effectLst/>
                        <a:latin typeface="Times New Roman" pitchFamily="18" charset="0"/>
                        <a:cs typeface="Times New Roman" pitchFamily="18" charset="0"/>
                      </a:endParaRPr>
                    </a:p>
                  </a:txBody>
                  <a:tcPr marL="6100" marR="6100" marT="563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b="0" i="0" u="none" strike="noStrike" dirty="0" smtClean="0">
                          <a:effectLst/>
                          <a:latin typeface="Times New Roman" pitchFamily="18" charset="0"/>
                          <a:cs typeface="Times New Roman" pitchFamily="18" charset="0"/>
                        </a:rPr>
                        <a:t>119,5</a:t>
                      </a:r>
                      <a:endParaRPr lang="ru-RU" sz="1000" b="0" i="0" u="none" strike="noStrike" dirty="0">
                        <a:solidFill>
                          <a:schemeClr val="accent5">
                            <a:lumMod val="50000"/>
                          </a:schemeClr>
                        </a:solidFill>
                        <a:effectLst/>
                        <a:latin typeface="Times New Roman" pitchFamily="18" charset="0"/>
                        <a:cs typeface="Times New Roman" pitchFamily="18" charset="0"/>
                      </a:endParaRPr>
                    </a:p>
                  </a:txBody>
                  <a:tcPr marL="6100" marR="6100" marT="563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b="0" i="0" u="none" strike="noStrike" dirty="0" smtClean="0">
                          <a:effectLst/>
                          <a:latin typeface="Times New Roman" pitchFamily="18" charset="0"/>
                          <a:cs typeface="Times New Roman" pitchFamily="18" charset="0"/>
                        </a:rPr>
                        <a:t>110,2</a:t>
                      </a:r>
                      <a:endParaRPr lang="ru-RU" sz="1000" b="0" i="0" u="none" strike="noStrike" dirty="0">
                        <a:solidFill>
                          <a:schemeClr val="accent5">
                            <a:lumMod val="50000"/>
                          </a:schemeClr>
                        </a:solidFill>
                        <a:effectLst/>
                        <a:latin typeface="Times New Roman" pitchFamily="18" charset="0"/>
                        <a:cs typeface="Times New Roman" pitchFamily="18" charset="0"/>
                      </a:endParaRPr>
                    </a:p>
                  </a:txBody>
                  <a:tcPr marL="6100" marR="6100" marT="563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b="0" i="0" u="none" strike="noStrike" dirty="0" smtClean="0">
                          <a:effectLst/>
                          <a:latin typeface="Times New Roman" pitchFamily="18" charset="0"/>
                          <a:cs typeface="Times New Roman" pitchFamily="18" charset="0"/>
                        </a:rPr>
                        <a:t>92,3</a:t>
                      </a:r>
                      <a:endParaRPr lang="ru-RU" sz="1000" b="0" i="0" u="none" strike="noStrike" dirty="0">
                        <a:solidFill>
                          <a:schemeClr val="accent5">
                            <a:lumMod val="50000"/>
                          </a:schemeClr>
                        </a:solidFill>
                        <a:effectLst/>
                        <a:latin typeface="Times New Roman" pitchFamily="18" charset="0"/>
                        <a:cs typeface="Times New Roman" pitchFamily="18" charset="0"/>
                      </a:endParaRPr>
                    </a:p>
                  </a:txBody>
                  <a:tcPr marL="6100" marR="6100" marT="563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r>
              <a:tr h="173520">
                <a:tc>
                  <a:txBody>
                    <a:bodyPr/>
                    <a:lstStyle/>
                    <a:p>
                      <a:pPr algn="l" fontAlgn="b"/>
                      <a:r>
                        <a:rPr lang="ru-RU" sz="1000" b="0" i="0" u="none" strike="noStrike" dirty="0" smtClean="0">
                          <a:effectLst/>
                          <a:latin typeface="Times New Roman" pitchFamily="18" charset="0"/>
                          <a:cs typeface="Times New Roman" pitchFamily="18" charset="0"/>
                        </a:rPr>
                        <a:t>      внебюджетные </a:t>
                      </a:r>
                      <a:r>
                        <a:rPr lang="ru-RU" sz="1000" b="0" i="0" u="none" strike="noStrike" dirty="0">
                          <a:effectLst/>
                          <a:latin typeface="Times New Roman" pitchFamily="18" charset="0"/>
                          <a:cs typeface="Times New Roman" pitchFamily="18" charset="0"/>
                        </a:rPr>
                        <a:t>источники</a:t>
                      </a:r>
                      <a:endParaRPr lang="ru-RU" sz="1000" b="0" i="0" u="none" strike="noStrike" dirty="0">
                        <a:solidFill>
                          <a:schemeClr val="accent5">
                            <a:lumMod val="50000"/>
                          </a:schemeClr>
                        </a:solidFill>
                        <a:effectLst/>
                        <a:latin typeface="Times New Roman" pitchFamily="18" charset="0"/>
                        <a:cs typeface="Times New Roman" pitchFamily="18" charset="0"/>
                      </a:endParaRPr>
                    </a:p>
                  </a:txBody>
                  <a:tcPr marL="6100" marR="6100" marT="563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b="0" i="0" u="none" strike="noStrike" dirty="0" smtClean="0">
                          <a:effectLst/>
                          <a:latin typeface="Times New Roman" pitchFamily="18" charset="0"/>
                          <a:cs typeface="Times New Roman" pitchFamily="18" charset="0"/>
                        </a:rPr>
                        <a:t>7,6</a:t>
                      </a:r>
                      <a:endParaRPr lang="ru-RU" sz="1000" b="0" i="0" u="none" strike="noStrike" dirty="0">
                        <a:solidFill>
                          <a:schemeClr val="accent5">
                            <a:lumMod val="50000"/>
                          </a:schemeClr>
                        </a:solidFill>
                        <a:effectLst/>
                        <a:latin typeface="Times New Roman" pitchFamily="18" charset="0"/>
                        <a:cs typeface="Times New Roman" pitchFamily="18" charset="0"/>
                      </a:endParaRPr>
                    </a:p>
                  </a:txBody>
                  <a:tcPr marL="6100" marR="6100" marT="563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b="0" i="0" u="none" strike="noStrike" dirty="0" smtClean="0">
                          <a:effectLst/>
                          <a:latin typeface="Times New Roman" pitchFamily="18" charset="0"/>
                          <a:cs typeface="Times New Roman" pitchFamily="18" charset="0"/>
                        </a:rPr>
                        <a:t>7,1</a:t>
                      </a:r>
                      <a:endParaRPr lang="ru-RU" sz="1000" b="0" i="0" u="none" strike="noStrike" dirty="0">
                        <a:solidFill>
                          <a:schemeClr val="accent5">
                            <a:lumMod val="50000"/>
                          </a:schemeClr>
                        </a:solidFill>
                        <a:effectLst/>
                        <a:latin typeface="Times New Roman" pitchFamily="18" charset="0"/>
                        <a:cs typeface="Times New Roman" pitchFamily="18" charset="0"/>
                      </a:endParaRPr>
                    </a:p>
                  </a:txBody>
                  <a:tcPr marL="6100" marR="6100" marT="563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b="0" i="0" u="none" strike="noStrike" dirty="0" smtClean="0">
                          <a:effectLst/>
                          <a:latin typeface="Times New Roman" pitchFamily="18" charset="0"/>
                          <a:cs typeface="Times New Roman" pitchFamily="18" charset="0"/>
                        </a:rPr>
                        <a:t>93,4</a:t>
                      </a:r>
                      <a:endParaRPr lang="ru-RU" sz="1000" b="0" i="0" u="none" strike="noStrike" dirty="0">
                        <a:solidFill>
                          <a:schemeClr val="accent5">
                            <a:lumMod val="50000"/>
                          </a:schemeClr>
                        </a:solidFill>
                        <a:effectLst/>
                        <a:latin typeface="Times New Roman" pitchFamily="18" charset="0"/>
                        <a:cs typeface="Times New Roman" pitchFamily="18" charset="0"/>
                      </a:endParaRPr>
                    </a:p>
                  </a:txBody>
                  <a:tcPr marL="6100" marR="6100" marT="563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r>
              <a:tr h="390422">
                <a:tc>
                  <a:txBody>
                    <a:bodyPr/>
                    <a:lstStyle/>
                    <a:p>
                      <a:pPr algn="l" fontAlgn="b"/>
                      <a:r>
                        <a:rPr lang="ru-RU" sz="1000" b="0" i="0" u="none" strike="noStrike" dirty="0">
                          <a:effectLst/>
                          <a:latin typeface="Times New Roman" pitchFamily="18" charset="0"/>
                          <a:cs typeface="Times New Roman" pitchFamily="18" charset="0"/>
                        </a:rPr>
                        <a:t>Муниципальная программа  муниципального образования Кавказский район "Экономическое развитие и инновационная экономика"</a:t>
                      </a:r>
                      <a:endParaRPr lang="ru-RU" sz="1000" b="0" i="0" u="none" strike="noStrike" dirty="0">
                        <a:solidFill>
                          <a:schemeClr val="accent5">
                            <a:lumMod val="50000"/>
                          </a:schemeClr>
                        </a:solidFill>
                        <a:effectLst/>
                        <a:latin typeface="Times New Roman" pitchFamily="18" charset="0"/>
                        <a:cs typeface="Times New Roman" pitchFamily="18" charset="0"/>
                      </a:endParaRPr>
                    </a:p>
                  </a:txBody>
                  <a:tcPr marL="6100" marR="6100" marT="563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b="0" i="0" u="none" strike="noStrike" dirty="0" smtClean="0">
                          <a:effectLst/>
                          <a:latin typeface="Times New Roman" pitchFamily="18" charset="0"/>
                          <a:cs typeface="Times New Roman" pitchFamily="18" charset="0"/>
                        </a:rPr>
                        <a:t>2,3</a:t>
                      </a:r>
                      <a:endParaRPr lang="ru-RU" sz="1000" b="0" i="0" u="none" strike="noStrike" dirty="0">
                        <a:solidFill>
                          <a:schemeClr val="accent5">
                            <a:lumMod val="50000"/>
                          </a:schemeClr>
                        </a:solidFill>
                        <a:effectLst/>
                        <a:latin typeface="Times New Roman" pitchFamily="18" charset="0"/>
                        <a:cs typeface="Times New Roman" pitchFamily="18" charset="0"/>
                      </a:endParaRPr>
                    </a:p>
                  </a:txBody>
                  <a:tcPr marL="6100" marR="6100" marT="563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b="0" i="0" u="none" strike="noStrike" dirty="0" smtClean="0">
                          <a:effectLst/>
                          <a:latin typeface="Times New Roman" pitchFamily="18" charset="0"/>
                          <a:cs typeface="Times New Roman" pitchFamily="18" charset="0"/>
                        </a:rPr>
                        <a:t>2,3</a:t>
                      </a:r>
                      <a:endParaRPr lang="ru-RU" sz="1000" b="0" i="0" u="none" strike="noStrike" dirty="0">
                        <a:solidFill>
                          <a:schemeClr val="accent5">
                            <a:lumMod val="50000"/>
                          </a:schemeClr>
                        </a:solidFill>
                        <a:effectLst/>
                        <a:latin typeface="Times New Roman" pitchFamily="18" charset="0"/>
                        <a:cs typeface="Times New Roman" pitchFamily="18" charset="0"/>
                      </a:endParaRPr>
                    </a:p>
                  </a:txBody>
                  <a:tcPr marL="6100" marR="6100" marT="563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b="0" i="0" u="none" strike="noStrike" dirty="0" smtClean="0">
                          <a:effectLst/>
                          <a:latin typeface="Times New Roman" pitchFamily="18" charset="0"/>
                          <a:cs typeface="Times New Roman" pitchFamily="18" charset="0"/>
                        </a:rPr>
                        <a:t>100</a:t>
                      </a:r>
                      <a:endParaRPr lang="ru-RU" sz="1000" b="0" i="0" u="none" strike="noStrike" dirty="0">
                        <a:solidFill>
                          <a:schemeClr val="accent5">
                            <a:lumMod val="50000"/>
                          </a:schemeClr>
                        </a:solidFill>
                        <a:effectLst/>
                        <a:latin typeface="Times New Roman" pitchFamily="18" charset="0"/>
                        <a:cs typeface="Times New Roman" pitchFamily="18" charset="0"/>
                      </a:endParaRPr>
                    </a:p>
                  </a:txBody>
                  <a:tcPr marL="6100" marR="6100" marT="563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r>
              <a:tr h="193986">
                <a:tc>
                  <a:txBody>
                    <a:bodyPr/>
                    <a:lstStyle/>
                    <a:p>
                      <a:pPr algn="l" fontAlgn="b"/>
                      <a:r>
                        <a:rPr lang="ru-RU" sz="1000" b="0" i="0" u="none" strike="noStrike" dirty="0" smtClean="0">
                          <a:effectLst/>
                          <a:latin typeface="Times New Roman" pitchFamily="18" charset="0"/>
                          <a:cs typeface="Times New Roman" pitchFamily="18" charset="0"/>
                        </a:rPr>
                        <a:t>      за </a:t>
                      </a:r>
                      <a:r>
                        <a:rPr lang="ru-RU" sz="1000" b="0" i="0" u="none" strike="noStrike" dirty="0">
                          <a:effectLst/>
                          <a:latin typeface="Times New Roman" pitchFamily="18" charset="0"/>
                          <a:cs typeface="Times New Roman" pitchFamily="18" charset="0"/>
                        </a:rPr>
                        <a:t>счет средств бюджета</a:t>
                      </a:r>
                      <a:endParaRPr lang="ru-RU" sz="1000" b="0" i="0" u="none" strike="noStrike" dirty="0">
                        <a:solidFill>
                          <a:schemeClr val="accent5">
                            <a:lumMod val="50000"/>
                          </a:schemeClr>
                        </a:solidFill>
                        <a:effectLst/>
                        <a:latin typeface="Times New Roman" pitchFamily="18" charset="0"/>
                        <a:cs typeface="Times New Roman" pitchFamily="18" charset="0"/>
                      </a:endParaRPr>
                    </a:p>
                  </a:txBody>
                  <a:tcPr marL="6100" marR="6100" marT="563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b="0" i="0" u="none" strike="noStrike" dirty="0" smtClean="0">
                          <a:effectLst/>
                          <a:latin typeface="Times New Roman" pitchFamily="18" charset="0"/>
                          <a:cs typeface="Times New Roman" pitchFamily="18" charset="0"/>
                        </a:rPr>
                        <a:t>1,9</a:t>
                      </a:r>
                      <a:endParaRPr lang="ru-RU" sz="1000" b="0" i="0" u="none" strike="noStrike" dirty="0">
                        <a:solidFill>
                          <a:schemeClr val="accent5">
                            <a:lumMod val="50000"/>
                          </a:schemeClr>
                        </a:solidFill>
                        <a:effectLst/>
                        <a:latin typeface="Times New Roman" pitchFamily="18" charset="0"/>
                        <a:cs typeface="Times New Roman" pitchFamily="18" charset="0"/>
                      </a:endParaRPr>
                    </a:p>
                  </a:txBody>
                  <a:tcPr marL="6100" marR="6100" marT="563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b="0" i="0" u="none" strike="noStrike" dirty="0" smtClean="0">
                          <a:effectLst/>
                          <a:latin typeface="Times New Roman" pitchFamily="18" charset="0"/>
                          <a:cs typeface="Times New Roman" pitchFamily="18" charset="0"/>
                        </a:rPr>
                        <a:t>1,9</a:t>
                      </a:r>
                      <a:endParaRPr lang="ru-RU" sz="1000" b="0" i="0" u="none" strike="noStrike" dirty="0">
                        <a:solidFill>
                          <a:schemeClr val="accent5">
                            <a:lumMod val="50000"/>
                          </a:schemeClr>
                        </a:solidFill>
                        <a:effectLst/>
                        <a:latin typeface="Times New Roman" pitchFamily="18" charset="0"/>
                        <a:cs typeface="Times New Roman" pitchFamily="18" charset="0"/>
                      </a:endParaRPr>
                    </a:p>
                  </a:txBody>
                  <a:tcPr marL="6100" marR="6100" marT="563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b="0" i="0" u="none" strike="noStrike" dirty="0" smtClean="0">
                          <a:effectLst/>
                          <a:latin typeface="Times New Roman" pitchFamily="18" charset="0"/>
                          <a:cs typeface="Times New Roman" pitchFamily="18" charset="0"/>
                        </a:rPr>
                        <a:t>100</a:t>
                      </a:r>
                      <a:endParaRPr lang="ru-RU" sz="1000" b="0" i="0" u="none" strike="noStrike" dirty="0">
                        <a:solidFill>
                          <a:schemeClr val="accent5">
                            <a:lumMod val="50000"/>
                          </a:schemeClr>
                        </a:solidFill>
                        <a:effectLst/>
                        <a:latin typeface="Times New Roman" pitchFamily="18" charset="0"/>
                        <a:cs typeface="Times New Roman" pitchFamily="18" charset="0"/>
                      </a:endParaRPr>
                    </a:p>
                  </a:txBody>
                  <a:tcPr marL="6100" marR="6100" marT="563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r>
              <a:tr h="173520">
                <a:tc>
                  <a:txBody>
                    <a:bodyPr/>
                    <a:lstStyle/>
                    <a:p>
                      <a:pPr algn="l" fontAlgn="b"/>
                      <a:r>
                        <a:rPr lang="ru-RU" sz="1000" b="0" i="0" u="none" strike="noStrike" dirty="0" smtClean="0">
                          <a:effectLst/>
                          <a:latin typeface="Times New Roman" pitchFamily="18" charset="0"/>
                          <a:cs typeface="Times New Roman" pitchFamily="18" charset="0"/>
                        </a:rPr>
                        <a:t>      внебюджетные </a:t>
                      </a:r>
                      <a:r>
                        <a:rPr lang="ru-RU" sz="1000" b="0" i="0" u="none" strike="noStrike" dirty="0">
                          <a:effectLst/>
                          <a:latin typeface="Times New Roman" pitchFamily="18" charset="0"/>
                          <a:cs typeface="Times New Roman" pitchFamily="18" charset="0"/>
                        </a:rPr>
                        <a:t>источники</a:t>
                      </a:r>
                      <a:endParaRPr lang="ru-RU" sz="1000" b="0" i="0" u="none" strike="noStrike" dirty="0">
                        <a:solidFill>
                          <a:schemeClr val="accent5">
                            <a:lumMod val="50000"/>
                          </a:schemeClr>
                        </a:solidFill>
                        <a:effectLst/>
                        <a:latin typeface="Times New Roman" pitchFamily="18" charset="0"/>
                        <a:cs typeface="Times New Roman" pitchFamily="18" charset="0"/>
                      </a:endParaRPr>
                    </a:p>
                  </a:txBody>
                  <a:tcPr marL="6100" marR="6100" marT="563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b="0" i="0" u="none" strike="noStrike" dirty="0" smtClean="0">
                          <a:effectLst/>
                          <a:latin typeface="Times New Roman" pitchFamily="18" charset="0"/>
                          <a:cs typeface="Times New Roman" pitchFamily="18" charset="0"/>
                        </a:rPr>
                        <a:t>0,4</a:t>
                      </a:r>
                      <a:endParaRPr lang="ru-RU" sz="1000" b="0" i="0" u="none" strike="noStrike" dirty="0">
                        <a:solidFill>
                          <a:schemeClr val="accent5">
                            <a:lumMod val="50000"/>
                          </a:schemeClr>
                        </a:solidFill>
                        <a:effectLst/>
                        <a:latin typeface="Times New Roman" pitchFamily="18" charset="0"/>
                        <a:cs typeface="Times New Roman" pitchFamily="18" charset="0"/>
                      </a:endParaRPr>
                    </a:p>
                  </a:txBody>
                  <a:tcPr marL="6100" marR="6100" marT="563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b="0" i="0" u="none" strike="noStrike" dirty="0" smtClean="0">
                          <a:effectLst/>
                          <a:latin typeface="Times New Roman" pitchFamily="18" charset="0"/>
                          <a:cs typeface="Times New Roman" pitchFamily="18" charset="0"/>
                        </a:rPr>
                        <a:t>0,4</a:t>
                      </a:r>
                      <a:endParaRPr lang="ru-RU" sz="1000" b="0" i="0" u="none" strike="noStrike" dirty="0">
                        <a:solidFill>
                          <a:schemeClr val="accent5">
                            <a:lumMod val="50000"/>
                          </a:schemeClr>
                        </a:solidFill>
                        <a:effectLst/>
                        <a:latin typeface="Times New Roman" pitchFamily="18" charset="0"/>
                        <a:cs typeface="Times New Roman" pitchFamily="18" charset="0"/>
                      </a:endParaRPr>
                    </a:p>
                  </a:txBody>
                  <a:tcPr marL="6100" marR="6100" marT="563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b="0" i="0" u="none" strike="noStrike" dirty="0" smtClean="0">
                          <a:effectLst/>
                          <a:latin typeface="Times New Roman" pitchFamily="18" charset="0"/>
                          <a:cs typeface="Times New Roman" pitchFamily="18" charset="0"/>
                        </a:rPr>
                        <a:t>100,0</a:t>
                      </a:r>
                      <a:endParaRPr lang="ru-RU" sz="1000" b="0" i="0" u="none" strike="noStrike" dirty="0">
                        <a:solidFill>
                          <a:schemeClr val="accent5">
                            <a:lumMod val="50000"/>
                          </a:schemeClr>
                        </a:solidFill>
                        <a:effectLst/>
                        <a:latin typeface="Times New Roman" pitchFamily="18" charset="0"/>
                        <a:cs typeface="Times New Roman" pitchFamily="18" charset="0"/>
                      </a:endParaRPr>
                    </a:p>
                  </a:txBody>
                  <a:tcPr marL="6100" marR="6100" marT="563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r>
              <a:tr h="303464">
                <a:tc>
                  <a:txBody>
                    <a:bodyPr/>
                    <a:lstStyle/>
                    <a:p>
                      <a:pPr algn="l" fontAlgn="b"/>
                      <a:r>
                        <a:rPr lang="ru-RU" sz="1000" b="0" i="0" u="none" strike="noStrike" dirty="0">
                          <a:effectLst/>
                          <a:latin typeface="Times New Roman" pitchFamily="18" charset="0"/>
                          <a:cs typeface="Times New Roman" pitchFamily="18" charset="0"/>
                        </a:rPr>
                        <a:t>Муниципальная программа муниципального образования Кавказский район "Молодежь Кавказского района"</a:t>
                      </a:r>
                      <a:endParaRPr lang="ru-RU" sz="1000" b="0" i="0" u="none" strike="noStrike" dirty="0">
                        <a:solidFill>
                          <a:schemeClr val="accent5">
                            <a:lumMod val="50000"/>
                          </a:schemeClr>
                        </a:solidFill>
                        <a:effectLst/>
                        <a:latin typeface="Times New Roman" pitchFamily="18" charset="0"/>
                        <a:cs typeface="Times New Roman" pitchFamily="18" charset="0"/>
                      </a:endParaRPr>
                    </a:p>
                  </a:txBody>
                  <a:tcPr marL="6100" marR="6100" marT="563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b="0" i="0" u="none" strike="noStrike" dirty="0" smtClean="0">
                          <a:effectLst/>
                          <a:latin typeface="Times New Roman" pitchFamily="18" charset="0"/>
                          <a:cs typeface="Times New Roman" pitchFamily="18" charset="0"/>
                        </a:rPr>
                        <a:t>6,4</a:t>
                      </a:r>
                      <a:endParaRPr lang="ru-RU" sz="1000" b="0" i="0" u="none" strike="noStrike" dirty="0">
                        <a:solidFill>
                          <a:schemeClr val="accent5">
                            <a:lumMod val="50000"/>
                          </a:schemeClr>
                        </a:solidFill>
                        <a:effectLst/>
                        <a:latin typeface="Times New Roman" pitchFamily="18" charset="0"/>
                        <a:cs typeface="Times New Roman" pitchFamily="18" charset="0"/>
                      </a:endParaRPr>
                    </a:p>
                  </a:txBody>
                  <a:tcPr marL="6100" marR="6100" marT="563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b="0" i="0" u="none" strike="noStrike" dirty="0" smtClean="0">
                          <a:effectLst/>
                          <a:latin typeface="Times New Roman" pitchFamily="18" charset="0"/>
                          <a:cs typeface="Times New Roman" pitchFamily="18" charset="0"/>
                        </a:rPr>
                        <a:t>6,3</a:t>
                      </a:r>
                      <a:endParaRPr lang="ru-RU" sz="1000" b="0" i="0" u="none" strike="noStrike" dirty="0">
                        <a:solidFill>
                          <a:schemeClr val="accent5">
                            <a:lumMod val="50000"/>
                          </a:schemeClr>
                        </a:solidFill>
                        <a:effectLst/>
                        <a:latin typeface="Times New Roman" pitchFamily="18" charset="0"/>
                        <a:cs typeface="Times New Roman" pitchFamily="18" charset="0"/>
                      </a:endParaRPr>
                    </a:p>
                  </a:txBody>
                  <a:tcPr marL="6100" marR="6100" marT="563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b="0" i="0" u="none" strike="noStrike" dirty="0" smtClean="0">
                          <a:effectLst/>
                          <a:latin typeface="Times New Roman" pitchFamily="18" charset="0"/>
                          <a:cs typeface="Times New Roman" pitchFamily="18" charset="0"/>
                        </a:rPr>
                        <a:t>98,4</a:t>
                      </a:r>
                      <a:endParaRPr lang="ru-RU" sz="1000" b="0" i="0" u="none" strike="noStrike" dirty="0">
                        <a:solidFill>
                          <a:schemeClr val="accent5">
                            <a:lumMod val="50000"/>
                          </a:schemeClr>
                        </a:solidFill>
                        <a:effectLst/>
                        <a:latin typeface="Times New Roman" pitchFamily="18" charset="0"/>
                        <a:cs typeface="Times New Roman" pitchFamily="18" charset="0"/>
                      </a:endParaRPr>
                    </a:p>
                  </a:txBody>
                  <a:tcPr marL="6100" marR="6100" marT="563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r>
              <a:tr h="173520">
                <a:tc>
                  <a:txBody>
                    <a:bodyPr/>
                    <a:lstStyle/>
                    <a:p>
                      <a:pPr algn="l" fontAlgn="b"/>
                      <a:r>
                        <a:rPr lang="ru-RU" sz="1000" b="0" i="0" u="none" strike="noStrike" dirty="0" smtClean="0">
                          <a:effectLst/>
                          <a:latin typeface="Times New Roman" pitchFamily="18" charset="0"/>
                          <a:cs typeface="Times New Roman" pitchFamily="18" charset="0"/>
                        </a:rPr>
                        <a:t>      за </a:t>
                      </a:r>
                      <a:r>
                        <a:rPr lang="ru-RU" sz="1000" b="0" i="0" u="none" strike="noStrike" dirty="0">
                          <a:effectLst/>
                          <a:latin typeface="Times New Roman" pitchFamily="18" charset="0"/>
                          <a:cs typeface="Times New Roman" pitchFamily="18" charset="0"/>
                        </a:rPr>
                        <a:t>счет средств бюджета</a:t>
                      </a:r>
                      <a:endParaRPr lang="ru-RU" sz="1000" b="0" i="0" u="none" strike="noStrike" dirty="0">
                        <a:solidFill>
                          <a:schemeClr val="accent5">
                            <a:lumMod val="50000"/>
                          </a:schemeClr>
                        </a:solidFill>
                        <a:effectLst/>
                        <a:latin typeface="Times New Roman" pitchFamily="18" charset="0"/>
                        <a:cs typeface="Times New Roman" pitchFamily="18" charset="0"/>
                      </a:endParaRPr>
                    </a:p>
                  </a:txBody>
                  <a:tcPr marL="6100" marR="6100" marT="563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b="0" i="0" u="none" strike="noStrike" dirty="0" smtClean="0">
                          <a:effectLst/>
                          <a:latin typeface="Times New Roman" pitchFamily="18" charset="0"/>
                          <a:cs typeface="Times New Roman" pitchFamily="18" charset="0"/>
                        </a:rPr>
                        <a:t>6,4</a:t>
                      </a:r>
                      <a:endParaRPr lang="ru-RU" sz="1000" b="0" i="0" u="none" strike="noStrike" dirty="0">
                        <a:solidFill>
                          <a:schemeClr val="accent5">
                            <a:lumMod val="50000"/>
                          </a:schemeClr>
                        </a:solidFill>
                        <a:effectLst/>
                        <a:latin typeface="Times New Roman" pitchFamily="18" charset="0"/>
                        <a:cs typeface="Times New Roman" pitchFamily="18" charset="0"/>
                      </a:endParaRPr>
                    </a:p>
                  </a:txBody>
                  <a:tcPr marL="6100" marR="6100" marT="563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b="0" i="0" u="none" strike="noStrike" dirty="0" smtClean="0">
                          <a:effectLst/>
                          <a:latin typeface="Times New Roman" pitchFamily="18" charset="0"/>
                          <a:cs typeface="Times New Roman" pitchFamily="18" charset="0"/>
                        </a:rPr>
                        <a:t>6,3</a:t>
                      </a:r>
                      <a:endParaRPr lang="ru-RU" sz="1000" b="0" i="0" u="none" strike="noStrike" dirty="0">
                        <a:solidFill>
                          <a:schemeClr val="accent5">
                            <a:lumMod val="50000"/>
                          </a:schemeClr>
                        </a:solidFill>
                        <a:effectLst/>
                        <a:latin typeface="Times New Roman" pitchFamily="18" charset="0"/>
                        <a:cs typeface="Times New Roman" pitchFamily="18" charset="0"/>
                      </a:endParaRPr>
                    </a:p>
                  </a:txBody>
                  <a:tcPr marL="6100" marR="6100" marT="563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b="0" i="0" u="none" strike="noStrike" dirty="0" smtClean="0">
                          <a:effectLst/>
                          <a:latin typeface="Times New Roman" pitchFamily="18" charset="0"/>
                          <a:cs typeface="Times New Roman" pitchFamily="18" charset="0"/>
                        </a:rPr>
                        <a:t>98,4</a:t>
                      </a:r>
                      <a:endParaRPr lang="ru-RU" sz="1000" b="0" i="0" u="none" strike="noStrike" dirty="0">
                        <a:solidFill>
                          <a:schemeClr val="accent5">
                            <a:lumMod val="50000"/>
                          </a:schemeClr>
                        </a:solidFill>
                        <a:effectLst/>
                        <a:latin typeface="Times New Roman" pitchFamily="18" charset="0"/>
                        <a:cs typeface="Times New Roman" pitchFamily="18" charset="0"/>
                      </a:endParaRPr>
                    </a:p>
                  </a:txBody>
                  <a:tcPr marL="6100" marR="6100" marT="563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r>
              <a:tr h="173520">
                <a:tc>
                  <a:txBody>
                    <a:bodyPr/>
                    <a:lstStyle/>
                    <a:p>
                      <a:pPr algn="l" fontAlgn="b"/>
                      <a:r>
                        <a:rPr lang="ru-RU" sz="1000" b="0" i="0" u="none" strike="noStrike" dirty="0" smtClean="0">
                          <a:effectLst/>
                          <a:latin typeface="Times New Roman" pitchFamily="18" charset="0"/>
                          <a:cs typeface="Times New Roman" pitchFamily="18" charset="0"/>
                        </a:rPr>
                        <a:t>      внебюджетные </a:t>
                      </a:r>
                      <a:r>
                        <a:rPr lang="ru-RU" sz="1000" b="0" i="0" u="none" strike="noStrike" dirty="0">
                          <a:effectLst/>
                          <a:latin typeface="Times New Roman" pitchFamily="18" charset="0"/>
                          <a:cs typeface="Times New Roman" pitchFamily="18" charset="0"/>
                        </a:rPr>
                        <a:t>источники</a:t>
                      </a:r>
                      <a:endParaRPr lang="ru-RU" sz="1000" b="0" i="0" u="none" strike="noStrike" dirty="0">
                        <a:solidFill>
                          <a:schemeClr val="accent5">
                            <a:lumMod val="50000"/>
                          </a:schemeClr>
                        </a:solidFill>
                        <a:effectLst/>
                        <a:latin typeface="Times New Roman" pitchFamily="18" charset="0"/>
                        <a:cs typeface="Times New Roman" pitchFamily="18" charset="0"/>
                      </a:endParaRPr>
                    </a:p>
                  </a:txBody>
                  <a:tcPr marL="6100" marR="6100" marT="563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b="0" i="0" u="none" strike="noStrike" dirty="0" smtClean="0">
                          <a:effectLst/>
                          <a:latin typeface="Times New Roman" pitchFamily="18" charset="0"/>
                          <a:cs typeface="Times New Roman" pitchFamily="18" charset="0"/>
                        </a:rPr>
                        <a:t>0</a:t>
                      </a:r>
                      <a:endParaRPr lang="ru-RU" sz="1000" b="0" i="0" u="none" strike="noStrike" dirty="0">
                        <a:solidFill>
                          <a:schemeClr val="accent5">
                            <a:lumMod val="50000"/>
                          </a:schemeClr>
                        </a:solidFill>
                        <a:effectLst/>
                        <a:latin typeface="Times New Roman" pitchFamily="18" charset="0"/>
                        <a:cs typeface="Times New Roman" pitchFamily="18" charset="0"/>
                      </a:endParaRPr>
                    </a:p>
                  </a:txBody>
                  <a:tcPr marL="6100" marR="6100" marT="563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b="0" i="0" u="none" strike="noStrike" dirty="0" smtClean="0">
                          <a:effectLst/>
                          <a:latin typeface="Times New Roman" pitchFamily="18" charset="0"/>
                          <a:cs typeface="Times New Roman" pitchFamily="18" charset="0"/>
                        </a:rPr>
                        <a:t>0</a:t>
                      </a:r>
                      <a:endParaRPr lang="ru-RU" sz="1000" b="0" i="0" u="none" strike="noStrike" dirty="0">
                        <a:solidFill>
                          <a:schemeClr val="accent5">
                            <a:lumMod val="50000"/>
                          </a:schemeClr>
                        </a:solidFill>
                        <a:effectLst/>
                        <a:latin typeface="Times New Roman" pitchFamily="18" charset="0"/>
                        <a:cs typeface="Times New Roman" pitchFamily="18" charset="0"/>
                      </a:endParaRPr>
                    </a:p>
                  </a:txBody>
                  <a:tcPr marL="6100" marR="6100" marT="563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b="0" i="0" u="none" strike="noStrike" dirty="0" smtClean="0">
                          <a:effectLst/>
                          <a:latin typeface="Times New Roman" pitchFamily="18" charset="0"/>
                          <a:cs typeface="Times New Roman" pitchFamily="18" charset="0"/>
                        </a:rPr>
                        <a:t>0</a:t>
                      </a:r>
                      <a:endParaRPr lang="ru-RU" sz="1000" b="0" i="0" u="none" strike="noStrike" dirty="0">
                        <a:solidFill>
                          <a:schemeClr val="accent5">
                            <a:lumMod val="50000"/>
                          </a:schemeClr>
                        </a:solidFill>
                        <a:effectLst/>
                        <a:latin typeface="Times New Roman" pitchFamily="18" charset="0"/>
                        <a:cs typeface="Times New Roman" pitchFamily="18" charset="0"/>
                      </a:endParaRPr>
                    </a:p>
                  </a:txBody>
                  <a:tcPr marL="6100" marR="6100" marT="563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r>
              <a:tr h="303903">
                <a:tc>
                  <a:txBody>
                    <a:bodyPr/>
                    <a:lstStyle/>
                    <a:p>
                      <a:pPr algn="l" fontAlgn="b"/>
                      <a:r>
                        <a:rPr lang="ru-RU" sz="1000" b="0" i="0" u="none" strike="noStrike" dirty="0">
                          <a:effectLst/>
                          <a:latin typeface="Times New Roman" pitchFamily="18" charset="0"/>
                          <a:cs typeface="Times New Roman" pitchFamily="18" charset="0"/>
                        </a:rPr>
                        <a:t>Муниципальная программа муниципального образования Кавказский район "Информационное общество муниципального образования Кавказский район"</a:t>
                      </a:r>
                      <a:endParaRPr lang="ru-RU" sz="1000" b="0" i="0" u="none" strike="noStrike" dirty="0">
                        <a:solidFill>
                          <a:schemeClr val="accent5">
                            <a:lumMod val="50000"/>
                          </a:schemeClr>
                        </a:solidFill>
                        <a:effectLst/>
                        <a:latin typeface="Times New Roman" pitchFamily="18" charset="0"/>
                        <a:cs typeface="Times New Roman" pitchFamily="18" charset="0"/>
                      </a:endParaRPr>
                    </a:p>
                  </a:txBody>
                  <a:tcPr marL="6588" marR="6588" marT="608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b="0" i="0" u="none" strike="noStrike" dirty="0" smtClean="0">
                          <a:effectLst/>
                          <a:latin typeface="Times New Roman" pitchFamily="18" charset="0"/>
                          <a:cs typeface="Times New Roman" pitchFamily="18" charset="0"/>
                        </a:rPr>
                        <a:t>3,2</a:t>
                      </a:r>
                      <a:endParaRPr lang="ru-RU" sz="1000" b="0" i="0" u="none" strike="noStrike" dirty="0">
                        <a:solidFill>
                          <a:schemeClr val="accent5">
                            <a:lumMod val="50000"/>
                          </a:schemeClr>
                        </a:solidFill>
                        <a:effectLst/>
                        <a:latin typeface="Times New Roman" pitchFamily="18" charset="0"/>
                        <a:cs typeface="Times New Roman" pitchFamily="18" charset="0"/>
                      </a:endParaRPr>
                    </a:p>
                  </a:txBody>
                  <a:tcPr marL="6588" marR="6588" marT="608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b="0" i="0" u="none" strike="noStrike" dirty="0" smtClean="0">
                          <a:effectLst/>
                          <a:latin typeface="Times New Roman" pitchFamily="18" charset="0"/>
                          <a:cs typeface="Times New Roman" pitchFamily="18" charset="0"/>
                        </a:rPr>
                        <a:t>3,0</a:t>
                      </a:r>
                      <a:endParaRPr lang="ru-RU" sz="1000" b="0" i="0" u="none" strike="noStrike" dirty="0">
                        <a:solidFill>
                          <a:schemeClr val="accent5">
                            <a:lumMod val="50000"/>
                          </a:schemeClr>
                        </a:solidFill>
                        <a:effectLst/>
                        <a:latin typeface="Times New Roman" pitchFamily="18" charset="0"/>
                        <a:cs typeface="Times New Roman" pitchFamily="18" charset="0"/>
                      </a:endParaRPr>
                    </a:p>
                  </a:txBody>
                  <a:tcPr marL="6588" marR="6588" marT="608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b="0" i="0" u="none" strike="noStrike" dirty="0" smtClean="0">
                          <a:effectLst/>
                          <a:latin typeface="Times New Roman" pitchFamily="18" charset="0"/>
                          <a:cs typeface="Times New Roman" pitchFamily="18" charset="0"/>
                        </a:rPr>
                        <a:t>93,8</a:t>
                      </a:r>
                      <a:endParaRPr lang="ru-RU" sz="1000" b="0" i="0" u="none" strike="noStrike" dirty="0">
                        <a:solidFill>
                          <a:schemeClr val="accent5">
                            <a:lumMod val="50000"/>
                          </a:schemeClr>
                        </a:solidFill>
                        <a:effectLst/>
                        <a:latin typeface="Times New Roman" pitchFamily="18" charset="0"/>
                        <a:cs typeface="Times New Roman" pitchFamily="18" charset="0"/>
                      </a:endParaRPr>
                    </a:p>
                  </a:txBody>
                  <a:tcPr marL="6588" marR="6588" marT="608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r>
              <a:tr h="173520">
                <a:tc>
                  <a:txBody>
                    <a:bodyPr/>
                    <a:lstStyle/>
                    <a:p>
                      <a:pPr algn="l" fontAlgn="b"/>
                      <a:r>
                        <a:rPr lang="ru-RU" sz="1000" b="0" i="0" u="none" strike="noStrike" dirty="0" smtClean="0">
                          <a:effectLst/>
                          <a:latin typeface="Times New Roman" pitchFamily="18" charset="0"/>
                          <a:cs typeface="Times New Roman" pitchFamily="18" charset="0"/>
                        </a:rPr>
                        <a:t>     за </a:t>
                      </a:r>
                      <a:r>
                        <a:rPr lang="ru-RU" sz="1000" b="0" i="0" u="none" strike="noStrike" dirty="0">
                          <a:effectLst/>
                          <a:latin typeface="Times New Roman" pitchFamily="18" charset="0"/>
                          <a:cs typeface="Times New Roman" pitchFamily="18" charset="0"/>
                        </a:rPr>
                        <a:t>счет средств бюджета</a:t>
                      </a:r>
                      <a:endParaRPr lang="ru-RU" sz="1000" b="0" i="0" u="none" strike="noStrike" dirty="0">
                        <a:solidFill>
                          <a:schemeClr val="accent5">
                            <a:lumMod val="50000"/>
                          </a:schemeClr>
                        </a:solidFill>
                        <a:effectLst/>
                        <a:latin typeface="Times New Roman" pitchFamily="18" charset="0"/>
                        <a:cs typeface="Times New Roman" pitchFamily="18" charset="0"/>
                      </a:endParaRPr>
                    </a:p>
                  </a:txBody>
                  <a:tcPr marL="6588" marR="6588" marT="608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b="0" i="0" u="none" strike="noStrike" dirty="0" smtClean="0">
                          <a:effectLst/>
                          <a:latin typeface="Times New Roman" pitchFamily="18" charset="0"/>
                          <a:cs typeface="Times New Roman" pitchFamily="18" charset="0"/>
                        </a:rPr>
                        <a:t>3,2</a:t>
                      </a:r>
                      <a:endParaRPr lang="ru-RU" sz="1000" b="0" i="0" u="none" strike="noStrike" dirty="0">
                        <a:solidFill>
                          <a:schemeClr val="accent5">
                            <a:lumMod val="50000"/>
                          </a:schemeClr>
                        </a:solidFill>
                        <a:effectLst/>
                        <a:latin typeface="Times New Roman" pitchFamily="18" charset="0"/>
                        <a:cs typeface="Times New Roman" pitchFamily="18" charset="0"/>
                      </a:endParaRPr>
                    </a:p>
                  </a:txBody>
                  <a:tcPr marL="6588" marR="6588" marT="608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b="0" i="0" u="none" strike="noStrike" dirty="0" smtClean="0">
                          <a:effectLst/>
                          <a:latin typeface="Times New Roman" pitchFamily="18" charset="0"/>
                          <a:cs typeface="Times New Roman" pitchFamily="18" charset="0"/>
                        </a:rPr>
                        <a:t>3,0</a:t>
                      </a:r>
                      <a:endParaRPr lang="ru-RU" sz="1000" b="0" i="0" u="none" strike="noStrike" dirty="0">
                        <a:solidFill>
                          <a:schemeClr val="accent5">
                            <a:lumMod val="50000"/>
                          </a:schemeClr>
                        </a:solidFill>
                        <a:effectLst/>
                        <a:latin typeface="Times New Roman" pitchFamily="18" charset="0"/>
                        <a:cs typeface="Times New Roman" pitchFamily="18" charset="0"/>
                      </a:endParaRPr>
                    </a:p>
                  </a:txBody>
                  <a:tcPr marL="6588" marR="6588" marT="608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b="0" i="0" u="none" strike="noStrike" dirty="0" smtClean="0">
                          <a:effectLst/>
                          <a:latin typeface="Times New Roman" pitchFamily="18" charset="0"/>
                          <a:cs typeface="Times New Roman" pitchFamily="18" charset="0"/>
                        </a:rPr>
                        <a:t>93,8</a:t>
                      </a:r>
                      <a:endParaRPr lang="ru-RU" sz="1000" b="0" i="0" u="none" strike="noStrike" dirty="0">
                        <a:solidFill>
                          <a:schemeClr val="accent5">
                            <a:lumMod val="50000"/>
                          </a:schemeClr>
                        </a:solidFill>
                        <a:effectLst/>
                        <a:latin typeface="Times New Roman" pitchFamily="18" charset="0"/>
                        <a:cs typeface="Times New Roman" pitchFamily="18" charset="0"/>
                      </a:endParaRPr>
                    </a:p>
                  </a:txBody>
                  <a:tcPr marL="6588" marR="6588" marT="608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r>
              <a:tr h="173520">
                <a:tc>
                  <a:txBody>
                    <a:bodyPr/>
                    <a:lstStyle/>
                    <a:p>
                      <a:pPr algn="l" fontAlgn="b"/>
                      <a:r>
                        <a:rPr lang="ru-RU" sz="1000" b="0" i="0" u="none" strike="noStrike" dirty="0" smtClean="0">
                          <a:effectLst/>
                          <a:latin typeface="Times New Roman" pitchFamily="18" charset="0"/>
                          <a:cs typeface="Times New Roman" pitchFamily="18" charset="0"/>
                        </a:rPr>
                        <a:t>     внебюджетные </a:t>
                      </a:r>
                      <a:r>
                        <a:rPr lang="ru-RU" sz="1000" b="0" i="0" u="none" strike="noStrike" dirty="0">
                          <a:effectLst/>
                          <a:latin typeface="Times New Roman" pitchFamily="18" charset="0"/>
                          <a:cs typeface="Times New Roman" pitchFamily="18" charset="0"/>
                        </a:rPr>
                        <a:t>источники</a:t>
                      </a:r>
                      <a:endParaRPr lang="ru-RU" sz="1000" b="0" i="0" u="none" strike="noStrike" dirty="0">
                        <a:solidFill>
                          <a:schemeClr val="accent5">
                            <a:lumMod val="50000"/>
                          </a:schemeClr>
                        </a:solidFill>
                        <a:effectLst/>
                        <a:latin typeface="Times New Roman" pitchFamily="18" charset="0"/>
                        <a:cs typeface="Times New Roman" pitchFamily="18" charset="0"/>
                      </a:endParaRPr>
                    </a:p>
                  </a:txBody>
                  <a:tcPr marL="6588" marR="6588" marT="608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b="0" i="0" u="none" strike="noStrike" dirty="0" smtClean="0">
                          <a:effectLst/>
                          <a:latin typeface="Times New Roman" pitchFamily="18" charset="0"/>
                          <a:cs typeface="Times New Roman" pitchFamily="18" charset="0"/>
                        </a:rPr>
                        <a:t>0</a:t>
                      </a:r>
                      <a:endParaRPr lang="ru-RU" sz="1000" b="0" i="0" u="none" strike="noStrike" dirty="0">
                        <a:solidFill>
                          <a:schemeClr val="accent5">
                            <a:lumMod val="50000"/>
                          </a:schemeClr>
                        </a:solidFill>
                        <a:effectLst/>
                        <a:latin typeface="Times New Roman" pitchFamily="18" charset="0"/>
                        <a:cs typeface="Times New Roman" pitchFamily="18" charset="0"/>
                      </a:endParaRPr>
                    </a:p>
                  </a:txBody>
                  <a:tcPr marL="6588" marR="6588" marT="608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b="0" i="0" u="none" strike="noStrike" dirty="0" smtClean="0">
                          <a:effectLst/>
                          <a:latin typeface="Times New Roman" pitchFamily="18" charset="0"/>
                          <a:cs typeface="Times New Roman" pitchFamily="18" charset="0"/>
                        </a:rPr>
                        <a:t>0</a:t>
                      </a:r>
                      <a:endParaRPr lang="ru-RU" sz="1000" b="0" i="0" u="none" strike="noStrike" dirty="0">
                        <a:solidFill>
                          <a:schemeClr val="accent5">
                            <a:lumMod val="50000"/>
                          </a:schemeClr>
                        </a:solidFill>
                        <a:effectLst/>
                        <a:latin typeface="Times New Roman" pitchFamily="18" charset="0"/>
                        <a:cs typeface="Times New Roman" pitchFamily="18" charset="0"/>
                      </a:endParaRPr>
                    </a:p>
                  </a:txBody>
                  <a:tcPr marL="6588" marR="6588" marT="608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b="0" i="0" u="none" strike="noStrike" dirty="0" smtClean="0">
                          <a:effectLst/>
                          <a:latin typeface="Times New Roman" pitchFamily="18" charset="0"/>
                          <a:cs typeface="Times New Roman" pitchFamily="18" charset="0"/>
                        </a:rPr>
                        <a:t>0</a:t>
                      </a:r>
                      <a:endParaRPr lang="ru-RU" sz="1000" b="0" i="0" u="none" strike="noStrike" dirty="0">
                        <a:solidFill>
                          <a:schemeClr val="accent5">
                            <a:lumMod val="50000"/>
                          </a:schemeClr>
                        </a:solidFill>
                        <a:effectLst/>
                        <a:latin typeface="Times New Roman" pitchFamily="18" charset="0"/>
                        <a:cs typeface="Times New Roman" pitchFamily="18" charset="0"/>
                      </a:endParaRPr>
                    </a:p>
                  </a:txBody>
                  <a:tcPr marL="6588" marR="6588" marT="608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r>
              <a:tr h="303903">
                <a:tc>
                  <a:txBody>
                    <a:bodyPr/>
                    <a:lstStyle/>
                    <a:p>
                      <a:pPr algn="l" fontAlgn="b"/>
                      <a:r>
                        <a:rPr lang="ru-RU" sz="1000" b="0" i="0" u="none" strike="noStrike" dirty="0">
                          <a:effectLst/>
                          <a:latin typeface="Times New Roman" pitchFamily="18" charset="0"/>
                          <a:cs typeface="Times New Roman" pitchFamily="18" charset="0"/>
                        </a:rPr>
                        <a:t>Муниципальная программа муниципального образования Кавказский район "Развитие сельского хозяйства  и регулирования рынков сельскохозяйственной продукции, сырья и продовольствия"</a:t>
                      </a:r>
                      <a:endParaRPr lang="ru-RU" sz="1000" b="0" i="0" u="none" strike="noStrike" dirty="0">
                        <a:solidFill>
                          <a:schemeClr val="accent5">
                            <a:lumMod val="50000"/>
                          </a:schemeClr>
                        </a:solidFill>
                        <a:effectLst/>
                        <a:latin typeface="Times New Roman" pitchFamily="18" charset="0"/>
                        <a:cs typeface="Times New Roman" pitchFamily="18" charset="0"/>
                      </a:endParaRPr>
                    </a:p>
                  </a:txBody>
                  <a:tcPr marL="6588" marR="6588" marT="608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b="0" i="0" u="none" strike="noStrike" dirty="0" smtClean="0">
                          <a:effectLst/>
                          <a:latin typeface="Times New Roman" pitchFamily="18" charset="0"/>
                          <a:cs typeface="Times New Roman" pitchFamily="18" charset="0"/>
                        </a:rPr>
                        <a:t>13,3</a:t>
                      </a:r>
                      <a:endParaRPr lang="ru-RU" sz="1000" b="0" i="0" u="none" strike="noStrike" dirty="0">
                        <a:solidFill>
                          <a:schemeClr val="accent5">
                            <a:lumMod val="50000"/>
                          </a:schemeClr>
                        </a:solidFill>
                        <a:effectLst/>
                        <a:latin typeface="Times New Roman" pitchFamily="18" charset="0"/>
                        <a:cs typeface="Times New Roman" pitchFamily="18" charset="0"/>
                      </a:endParaRPr>
                    </a:p>
                  </a:txBody>
                  <a:tcPr marL="6588" marR="6588" marT="608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b="0" i="0" u="none" strike="noStrike" dirty="0" smtClean="0">
                          <a:effectLst/>
                          <a:latin typeface="Times New Roman" pitchFamily="18" charset="0"/>
                          <a:cs typeface="Times New Roman" pitchFamily="18" charset="0"/>
                        </a:rPr>
                        <a:t>12,7</a:t>
                      </a:r>
                      <a:endParaRPr lang="ru-RU" sz="1000" b="0" i="0" u="none" strike="noStrike" dirty="0">
                        <a:solidFill>
                          <a:schemeClr val="accent5">
                            <a:lumMod val="50000"/>
                          </a:schemeClr>
                        </a:solidFill>
                        <a:effectLst/>
                        <a:latin typeface="Times New Roman" pitchFamily="18" charset="0"/>
                        <a:cs typeface="Times New Roman" pitchFamily="18" charset="0"/>
                      </a:endParaRPr>
                    </a:p>
                  </a:txBody>
                  <a:tcPr marL="6588" marR="6588" marT="608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b="0" i="0" u="none" strike="noStrike" dirty="0" smtClean="0">
                          <a:effectLst/>
                          <a:latin typeface="Times New Roman" pitchFamily="18" charset="0"/>
                          <a:cs typeface="Times New Roman" pitchFamily="18" charset="0"/>
                        </a:rPr>
                        <a:t>95,5</a:t>
                      </a:r>
                      <a:endParaRPr lang="ru-RU" sz="1000" b="0" i="0" u="none" strike="noStrike" dirty="0">
                        <a:solidFill>
                          <a:schemeClr val="accent5">
                            <a:lumMod val="50000"/>
                          </a:schemeClr>
                        </a:solidFill>
                        <a:effectLst/>
                        <a:latin typeface="Times New Roman" pitchFamily="18" charset="0"/>
                        <a:cs typeface="Times New Roman" pitchFamily="18" charset="0"/>
                      </a:endParaRPr>
                    </a:p>
                  </a:txBody>
                  <a:tcPr marL="6588" marR="6588" marT="608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r>
              <a:tr h="173520">
                <a:tc>
                  <a:txBody>
                    <a:bodyPr/>
                    <a:lstStyle/>
                    <a:p>
                      <a:pPr algn="l" fontAlgn="b"/>
                      <a:r>
                        <a:rPr lang="ru-RU" sz="1000" b="0" i="0" u="none" strike="noStrike" dirty="0" smtClean="0">
                          <a:effectLst/>
                          <a:latin typeface="Times New Roman" pitchFamily="18" charset="0"/>
                          <a:cs typeface="Times New Roman" pitchFamily="18" charset="0"/>
                        </a:rPr>
                        <a:t>     за </a:t>
                      </a:r>
                      <a:r>
                        <a:rPr lang="ru-RU" sz="1000" b="0" i="0" u="none" strike="noStrike" dirty="0">
                          <a:effectLst/>
                          <a:latin typeface="Times New Roman" pitchFamily="18" charset="0"/>
                          <a:cs typeface="Times New Roman" pitchFamily="18" charset="0"/>
                        </a:rPr>
                        <a:t>счет средств бюджета</a:t>
                      </a:r>
                      <a:endParaRPr lang="ru-RU" sz="1000" b="0" i="0" u="none" strike="noStrike" dirty="0">
                        <a:solidFill>
                          <a:schemeClr val="accent5">
                            <a:lumMod val="50000"/>
                          </a:schemeClr>
                        </a:solidFill>
                        <a:effectLst/>
                        <a:latin typeface="Times New Roman" pitchFamily="18" charset="0"/>
                        <a:cs typeface="Times New Roman" pitchFamily="18" charset="0"/>
                      </a:endParaRPr>
                    </a:p>
                  </a:txBody>
                  <a:tcPr marL="6588" marR="6588" marT="608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b="0" i="0" u="none" strike="noStrike" dirty="0" smtClean="0">
                          <a:effectLst/>
                          <a:latin typeface="Times New Roman" pitchFamily="18" charset="0"/>
                          <a:cs typeface="Times New Roman" pitchFamily="18" charset="0"/>
                        </a:rPr>
                        <a:t>13,3</a:t>
                      </a:r>
                      <a:endParaRPr lang="ru-RU" sz="1000" b="0" i="0" u="none" strike="noStrike" dirty="0">
                        <a:solidFill>
                          <a:schemeClr val="accent5">
                            <a:lumMod val="50000"/>
                          </a:schemeClr>
                        </a:solidFill>
                        <a:effectLst/>
                        <a:latin typeface="Times New Roman" pitchFamily="18" charset="0"/>
                        <a:cs typeface="Times New Roman" pitchFamily="18" charset="0"/>
                      </a:endParaRPr>
                    </a:p>
                  </a:txBody>
                  <a:tcPr marL="6588" marR="6588" marT="608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b="0" i="0" u="none" strike="noStrike" dirty="0" smtClean="0">
                          <a:effectLst/>
                          <a:latin typeface="Times New Roman" pitchFamily="18" charset="0"/>
                          <a:cs typeface="Times New Roman" pitchFamily="18" charset="0"/>
                        </a:rPr>
                        <a:t>12,7</a:t>
                      </a:r>
                      <a:endParaRPr lang="ru-RU" sz="1000" b="0" i="0" u="none" strike="noStrike" dirty="0">
                        <a:solidFill>
                          <a:schemeClr val="accent5">
                            <a:lumMod val="50000"/>
                          </a:schemeClr>
                        </a:solidFill>
                        <a:effectLst/>
                        <a:latin typeface="Times New Roman" pitchFamily="18" charset="0"/>
                        <a:cs typeface="Times New Roman" pitchFamily="18" charset="0"/>
                      </a:endParaRPr>
                    </a:p>
                  </a:txBody>
                  <a:tcPr marL="6588" marR="6588" marT="608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b="0" i="0" u="none" strike="noStrike" dirty="0" smtClean="0">
                          <a:effectLst/>
                          <a:latin typeface="Times New Roman" pitchFamily="18" charset="0"/>
                          <a:cs typeface="Times New Roman" pitchFamily="18" charset="0"/>
                        </a:rPr>
                        <a:t>95,5</a:t>
                      </a:r>
                      <a:endParaRPr lang="ru-RU" sz="1000" b="0" i="0" u="none" strike="noStrike" dirty="0">
                        <a:solidFill>
                          <a:schemeClr val="accent5">
                            <a:lumMod val="50000"/>
                          </a:schemeClr>
                        </a:solidFill>
                        <a:effectLst/>
                        <a:latin typeface="Times New Roman" pitchFamily="18" charset="0"/>
                        <a:cs typeface="Times New Roman" pitchFamily="18" charset="0"/>
                      </a:endParaRPr>
                    </a:p>
                  </a:txBody>
                  <a:tcPr marL="6588" marR="6588" marT="608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r>
              <a:tr h="173520">
                <a:tc>
                  <a:txBody>
                    <a:bodyPr/>
                    <a:lstStyle/>
                    <a:p>
                      <a:pPr algn="l" fontAlgn="b"/>
                      <a:r>
                        <a:rPr lang="ru-RU" sz="1000" b="0" i="0" u="none" strike="noStrike" dirty="0" smtClean="0">
                          <a:effectLst/>
                          <a:latin typeface="Times New Roman" pitchFamily="18" charset="0"/>
                          <a:cs typeface="Times New Roman" pitchFamily="18" charset="0"/>
                        </a:rPr>
                        <a:t>     внебюджетные </a:t>
                      </a:r>
                      <a:r>
                        <a:rPr lang="ru-RU" sz="1000" b="0" i="0" u="none" strike="noStrike" dirty="0">
                          <a:effectLst/>
                          <a:latin typeface="Times New Roman" pitchFamily="18" charset="0"/>
                          <a:cs typeface="Times New Roman" pitchFamily="18" charset="0"/>
                        </a:rPr>
                        <a:t>источники</a:t>
                      </a:r>
                      <a:endParaRPr lang="ru-RU" sz="1000" b="0" i="0" u="none" strike="noStrike" dirty="0">
                        <a:solidFill>
                          <a:schemeClr val="accent5">
                            <a:lumMod val="50000"/>
                          </a:schemeClr>
                        </a:solidFill>
                        <a:effectLst/>
                        <a:latin typeface="Times New Roman" pitchFamily="18" charset="0"/>
                        <a:cs typeface="Times New Roman" pitchFamily="18" charset="0"/>
                      </a:endParaRPr>
                    </a:p>
                  </a:txBody>
                  <a:tcPr marL="6588" marR="6588" marT="608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b="0" i="0" u="none" strike="noStrike" dirty="0" smtClean="0">
                          <a:effectLst/>
                          <a:latin typeface="Times New Roman" pitchFamily="18" charset="0"/>
                          <a:cs typeface="Times New Roman" pitchFamily="18" charset="0"/>
                        </a:rPr>
                        <a:t>0,0</a:t>
                      </a:r>
                      <a:endParaRPr lang="ru-RU" sz="1000" b="0" i="0" u="none" strike="noStrike" dirty="0">
                        <a:solidFill>
                          <a:schemeClr val="accent5">
                            <a:lumMod val="50000"/>
                          </a:schemeClr>
                        </a:solidFill>
                        <a:effectLst/>
                        <a:latin typeface="Times New Roman" pitchFamily="18" charset="0"/>
                        <a:cs typeface="Times New Roman" pitchFamily="18" charset="0"/>
                      </a:endParaRPr>
                    </a:p>
                  </a:txBody>
                  <a:tcPr marL="6588" marR="6588" marT="608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b="0" i="0" u="none" strike="noStrike" dirty="0" smtClean="0">
                          <a:effectLst/>
                          <a:latin typeface="Times New Roman" pitchFamily="18" charset="0"/>
                          <a:cs typeface="Times New Roman" pitchFamily="18" charset="0"/>
                        </a:rPr>
                        <a:t>0,0</a:t>
                      </a:r>
                      <a:endParaRPr lang="ru-RU" sz="1000" b="0" i="0" u="none" strike="noStrike" dirty="0">
                        <a:solidFill>
                          <a:schemeClr val="accent5">
                            <a:lumMod val="50000"/>
                          </a:schemeClr>
                        </a:solidFill>
                        <a:effectLst/>
                        <a:latin typeface="Times New Roman" pitchFamily="18" charset="0"/>
                        <a:cs typeface="Times New Roman" pitchFamily="18" charset="0"/>
                      </a:endParaRPr>
                    </a:p>
                  </a:txBody>
                  <a:tcPr marL="6588" marR="6588" marT="608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b="0" i="0" u="none" strike="noStrike" dirty="0" smtClean="0">
                          <a:solidFill>
                            <a:schemeClr val="accent5">
                              <a:lumMod val="50000"/>
                            </a:schemeClr>
                          </a:solidFill>
                          <a:effectLst/>
                          <a:latin typeface="Times New Roman" pitchFamily="18" charset="0"/>
                          <a:cs typeface="Times New Roman" pitchFamily="18" charset="0"/>
                        </a:rPr>
                        <a:t>0</a:t>
                      </a:r>
                      <a:endParaRPr lang="ru-RU" sz="1000" b="0" i="0" u="none" strike="noStrike" dirty="0">
                        <a:solidFill>
                          <a:schemeClr val="accent5">
                            <a:lumMod val="50000"/>
                          </a:schemeClr>
                        </a:solidFill>
                        <a:effectLst/>
                        <a:latin typeface="Times New Roman" pitchFamily="18" charset="0"/>
                        <a:cs typeface="Times New Roman" pitchFamily="18" charset="0"/>
                      </a:endParaRPr>
                    </a:p>
                  </a:txBody>
                  <a:tcPr marL="6588" marR="6588" marT="608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r>
              <a:tr h="303903">
                <a:tc>
                  <a:txBody>
                    <a:bodyPr/>
                    <a:lstStyle/>
                    <a:p>
                      <a:pPr algn="l" fontAlgn="b"/>
                      <a:r>
                        <a:rPr lang="ru-RU" sz="1000" b="0" i="0" u="none" strike="noStrike" dirty="0">
                          <a:effectLst/>
                          <a:latin typeface="Times New Roman" pitchFamily="18" charset="0"/>
                          <a:cs typeface="Times New Roman" pitchFamily="18" charset="0"/>
                        </a:rPr>
                        <a:t>Муниципальная программа  муниципального образования Кавказский район "Организация отдыха, оздоровления и занятости детей и подростков"</a:t>
                      </a:r>
                      <a:endParaRPr lang="ru-RU" sz="1000" b="0" i="0" u="none" strike="noStrike" dirty="0">
                        <a:solidFill>
                          <a:schemeClr val="accent5">
                            <a:lumMod val="50000"/>
                          </a:schemeClr>
                        </a:solidFill>
                        <a:effectLst/>
                        <a:latin typeface="Times New Roman" pitchFamily="18" charset="0"/>
                        <a:cs typeface="Times New Roman" pitchFamily="18" charset="0"/>
                      </a:endParaRPr>
                    </a:p>
                  </a:txBody>
                  <a:tcPr marL="6588" marR="6588" marT="608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b="0" i="0" u="none" strike="noStrike" dirty="0" smtClean="0">
                          <a:effectLst/>
                          <a:latin typeface="Times New Roman" pitchFamily="18" charset="0"/>
                          <a:cs typeface="Times New Roman" pitchFamily="18" charset="0"/>
                        </a:rPr>
                        <a:t>4,6</a:t>
                      </a:r>
                      <a:endParaRPr lang="ru-RU" sz="1000" b="0" i="0" u="none" strike="noStrike" dirty="0">
                        <a:solidFill>
                          <a:schemeClr val="accent5">
                            <a:lumMod val="50000"/>
                          </a:schemeClr>
                        </a:solidFill>
                        <a:effectLst/>
                        <a:latin typeface="Times New Roman" pitchFamily="18" charset="0"/>
                        <a:cs typeface="Times New Roman" pitchFamily="18" charset="0"/>
                      </a:endParaRPr>
                    </a:p>
                  </a:txBody>
                  <a:tcPr marL="6588" marR="6588" marT="608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b="0" i="0" u="none" strike="noStrike" dirty="0" smtClean="0">
                          <a:effectLst/>
                          <a:latin typeface="Times New Roman" pitchFamily="18" charset="0"/>
                          <a:cs typeface="Times New Roman" pitchFamily="18" charset="0"/>
                        </a:rPr>
                        <a:t>4,6</a:t>
                      </a:r>
                      <a:endParaRPr lang="ru-RU" sz="1000" b="0" i="0" u="none" strike="noStrike" dirty="0">
                        <a:solidFill>
                          <a:schemeClr val="accent5">
                            <a:lumMod val="50000"/>
                          </a:schemeClr>
                        </a:solidFill>
                        <a:effectLst/>
                        <a:latin typeface="Times New Roman" pitchFamily="18" charset="0"/>
                        <a:cs typeface="Times New Roman" pitchFamily="18" charset="0"/>
                      </a:endParaRPr>
                    </a:p>
                  </a:txBody>
                  <a:tcPr marL="6588" marR="6588" marT="608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b="0" i="0" u="none" strike="noStrike" dirty="0" smtClean="0">
                          <a:effectLst/>
                          <a:latin typeface="Times New Roman" pitchFamily="18" charset="0"/>
                          <a:cs typeface="Times New Roman" pitchFamily="18" charset="0"/>
                        </a:rPr>
                        <a:t>100</a:t>
                      </a:r>
                      <a:endParaRPr lang="ru-RU" sz="1000" b="0" i="0" u="none" strike="noStrike" dirty="0">
                        <a:solidFill>
                          <a:schemeClr val="accent5">
                            <a:lumMod val="50000"/>
                          </a:schemeClr>
                        </a:solidFill>
                        <a:effectLst/>
                        <a:latin typeface="Times New Roman" pitchFamily="18" charset="0"/>
                        <a:cs typeface="Times New Roman" pitchFamily="18" charset="0"/>
                      </a:endParaRPr>
                    </a:p>
                  </a:txBody>
                  <a:tcPr marL="6588" marR="6588" marT="608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r>
              <a:tr h="173520">
                <a:tc>
                  <a:txBody>
                    <a:bodyPr/>
                    <a:lstStyle/>
                    <a:p>
                      <a:pPr algn="l" fontAlgn="b"/>
                      <a:r>
                        <a:rPr lang="ru-RU" sz="1000" b="0" i="0" u="none" strike="noStrike" dirty="0" smtClean="0">
                          <a:effectLst/>
                          <a:latin typeface="Times New Roman" pitchFamily="18" charset="0"/>
                          <a:cs typeface="Times New Roman" pitchFamily="18" charset="0"/>
                        </a:rPr>
                        <a:t>     </a:t>
                      </a:r>
                      <a:r>
                        <a:rPr lang="ru-RU" sz="1000" b="0" i="0" u="none" strike="noStrike" dirty="0">
                          <a:effectLst/>
                          <a:latin typeface="Times New Roman" pitchFamily="18" charset="0"/>
                          <a:cs typeface="Times New Roman" pitchFamily="18" charset="0"/>
                        </a:rPr>
                        <a:t>за счет средств бюджета</a:t>
                      </a:r>
                      <a:endParaRPr lang="ru-RU" sz="1000" b="0" i="0" u="none" strike="noStrike" dirty="0">
                        <a:solidFill>
                          <a:schemeClr val="accent5">
                            <a:lumMod val="50000"/>
                          </a:schemeClr>
                        </a:solidFill>
                        <a:effectLst/>
                        <a:latin typeface="Times New Roman" pitchFamily="18" charset="0"/>
                        <a:cs typeface="Times New Roman" pitchFamily="18" charset="0"/>
                      </a:endParaRPr>
                    </a:p>
                  </a:txBody>
                  <a:tcPr marL="6588" marR="6588" marT="608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b="0" i="0" u="none" strike="noStrike" dirty="0" smtClean="0">
                          <a:effectLst/>
                          <a:latin typeface="Times New Roman" pitchFamily="18" charset="0"/>
                          <a:cs typeface="Times New Roman" pitchFamily="18" charset="0"/>
                        </a:rPr>
                        <a:t>4,6</a:t>
                      </a:r>
                      <a:endParaRPr lang="ru-RU" sz="1000" b="0" i="0" u="none" strike="noStrike" dirty="0">
                        <a:solidFill>
                          <a:schemeClr val="accent5">
                            <a:lumMod val="50000"/>
                          </a:schemeClr>
                        </a:solidFill>
                        <a:effectLst/>
                        <a:latin typeface="Times New Roman" pitchFamily="18" charset="0"/>
                        <a:cs typeface="Times New Roman" pitchFamily="18" charset="0"/>
                      </a:endParaRPr>
                    </a:p>
                  </a:txBody>
                  <a:tcPr marL="6588" marR="6588" marT="608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b="0" i="0" u="none" strike="noStrike" dirty="0" smtClean="0">
                          <a:effectLst/>
                          <a:latin typeface="Times New Roman" pitchFamily="18" charset="0"/>
                          <a:cs typeface="Times New Roman" pitchFamily="18" charset="0"/>
                        </a:rPr>
                        <a:t>4,6</a:t>
                      </a:r>
                      <a:endParaRPr lang="ru-RU" sz="1000" b="0" i="0" u="none" strike="noStrike" dirty="0">
                        <a:solidFill>
                          <a:schemeClr val="accent5">
                            <a:lumMod val="50000"/>
                          </a:schemeClr>
                        </a:solidFill>
                        <a:effectLst/>
                        <a:latin typeface="Times New Roman" pitchFamily="18" charset="0"/>
                        <a:cs typeface="Times New Roman" pitchFamily="18" charset="0"/>
                      </a:endParaRPr>
                    </a:p>
                  </a:txBody>
                  <a:tcPr marL="6588" marR="6588" marT="608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b="0" i="0" u="none" strike="noStrike" dirty="0" smtClean="0">
                          <a:effectLst/>
                          <a:latin typeface="Times New Roman" pitchFamily="18" charset="0"/>
                          <a:cs typeface="Times New Roman" pitchFamily="18" charset="0"/>
                        </a:rPr>
                        <a:t>100</a:t>
                      </a:r>
                      <a:endParaRPr lang="ru-RU" sz="1000" b="0" i="0" u="none" strike="noStrike" dirty="0">
                        <a:solidFill>
                          <a:schemeClr val="accent5">
                            <a:lumMod val="50000"/>
                          </a:schemeClr>
                        </a:solidFill>
                        <a:effectLst/>
                        <a:latin typeface="Times New Roman" pitchFamily="18" charset="0"/>
                        <a:cs typeface="Times New Roman" pitchFamily="18" charset="0"/>
                      </a:endParaRPr>
                    </a:p>
                  </a:txBody>
                  <a:tcPr marL="6588" marR="6588" marT="608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r>
              <a:tr h="173520">
                <a:tc>
                  <a:txBody>
                    <a:bodyPr/>
                    <a:lstStyle/>
                    <a:p>
                      <a:pPr algn="l" fontAlgn="b"/>
                      <a:r>
                        <a:rPr lang="ru-RU" sz="1000" b="0" i="0" u="none" strike="noStrike" dirty="0" smtClean="0">
                          <a:effectLst/>
                          <a:latin typeface="Times New Roman" pitchFamily="18" charset="0"/>
                          <a:cs typeface="Times New Roman" pitchFamily="18" charset="0"/>
                        </a:rPr>
                        <a:t>     внебюджетные </a:t>
                      </a:r>
                      <a:r>
                        <a:rPr lang="ru-RU" sz="1000" b="0" i="0" u="none" strike="noStrike" dirty="0">
                          <a:effectLst/>
                          <a:latin typeface="Times New Roman" pitchFamily="18" charset="0"/>
                          <a:cs typeface="Times New Roman" pitchFamily="18" charset="0"/>
                        </a:rPr>
                        <a:t>источники</a:t>
                      </a:r>
                      <a:endParaRPr lang="ru-RU" sz="1000" b="0" i="0" u="none" strike="noStrike" dirty="0">
                        <a:solidFill>
                          <a:schemeClr val="accent5">
                            <a:lumMod val="50000"/>
                          </a:schemeClr>
                        </a:solidFill>
                        <a:effectLst/>
                        <a:latin typeface="Times New Roman" pitchFamily="18" charset="0"/>
                        <a:cs typeface="Times New Roman" pitchFamily="18" charset="0"/>
                      </a:endParaRPr>
                    </a:p>
                  </a:txBody>
                  <a:tcPr marL="6588" marR="6588" marT="608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b="0" i="0" u="none" strike="noStrike" dirty="0" smtClean="0">
                          <a:effectLst/>
                          <a:latin typeface="Times New Roman" pitchFamily="18" charset="0"/>
                          <a:cs typeface="Times New Roman" pitchFamily="18" charset="0"/>
                        </a:rPr>
                        <a:t>0</a:t>
                      </a:r>
                      <a:endParaRPr lang="ru-RU" sz="1000" b="0" i="0" u="none" strike="noStrike" dirty="0">
                        <a:solidFill>
                          <a:schemeClr val="accent5">
                            <a:lumMod val="50000"/>
                          </a:schemeClr>
                        </a:solidFill>
                        <a:effectLst/>
                        <a:latin typeface="Times New Roman" pitchFamily="18" charset="0"/>
                        <a:cs typeface="Times New Roman" pitchFamily="18" charset="0"/>
                      </a:endParaRPr>
                    </a:p>
                  </a:txBody>
                  <a:tcPr marL="6588" marR="6588" marT="608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b="0" i="0" u="none" strike="noStrike" dirty="0" smtClean="0">
                          <a:effectLst/>
                          <a:latin typeface="Times New Roman" pitchFamily="18" charset="0"/>
                          <a:cs typeface="Times New Roman" pitchFamily="18" charset="0"/>
                        </a:rPr>
                        <a:t>0</a:t>
                      </a:r>
                      <a:endParaRPr lang="ru-RU" sz="1000" b="0" i="0" u="none" strike="noStrike" dirty="0">
                        <a:solidFill>
                          <a:schemeClr val="accent5">
                            <a:lumMod val="50000"/>
                          </a:schemeClr>
                        </a:solidFill>
                        <a:effectLst/>
                        <a:latin typeface="Times New Roman" pitchFamily="18" charset="0"/>
                        <a:cs typeface="Times New Roman" pitchFamily="18" charset="0"/>
                      </a:endParaRPr>
                    </a:p>
                  </a:txBody>
                  <a:tcPr marL="6588" marR="6588" marT="608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b="0" i="0" u="none" strike="noStrike" dirty="0" smtClean="0">
                          <a:effectLst/>
                          <a:latin typeface="Times New Roman" pitchFamily="18" charset="0"/>
                          <a:cs typeface="Times New Roman" pitchFamily="18" charset="0"/>
                        </a:rPr>
                        <a:t>0</a:t>
                      </a:r>
                      <a:endParaRPr lang="ru-RU" sz="1000" b="0" i="0" u="none" strike="noStrike" dirty="0">
                        <a:solidFill>
                          <a:schemeClr val="accent5">
                            <a:lumMod val="50000"/>
                          </a:schemeClr>
                        </a:solidFill>
                        <a:effectLst/>
                        <a:latin typeface="Times New Roman" pitchFamily="18" charset="0"/>
                        <a:cs typeface="Times New Roman" pitchFamily="18" charset="0"/>
                      </a:endParaRPr>
                    </a:p>
                  </a:txBody>
                  <a:tcPr marL="6588" marR="6588" marT="608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r>
              <a:tr h="206446">
                <a:tc>
                  <a:txBody>
                    <a:bodyPr/>
                    <a:lstStyle/>
                    <a:p>
                      <a:pPr algn="l" fontAlgn="b"/>
                      <a:r>
                        <a:rPr lang="ru-RU" sz="1000" b="0" i="0" u="none" strike="noStrike" dirty="0">
                          <a:effectLst/>
                          <a:latin typeface="Times New Roman" pitchFamily="18" charset="0"/>
                          <a:cs typeface="Times New Roman" pitchFamily="18" charset="0"/>
                        </a:rPr>
                        <a:t>Муниципальная программа муниципального образования Кавказский район "Развитие здравоохранения"</a:t>
                      </a:r>
                      <a:endParaRPr lang="ru-RU" sz="1000" b="0" i="0" u="none" strike="noStrike" dirty="0">
                        <a:solidFill>
                          <a:schemeClr val="accent5">
                            <a:lumMod val="50000"/>
                          </a:schemeClr>
                        </a:solidFill>
                        <a:effectLst/>
                        <a:latin typeface="Times New Roman" pitchFamily="18" charset="0"/>
                        <a:cs typeface="Times New Roman" pitchFamily="18" charset="0"/>
                      </a:endParaRPr>
                    </a:p>
                  </a:txBody>
                  <a:tcPr marL="6588" marR="6588" marT="608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b="0" i="0" u="none" strike="noStrike" dirty="0" smtClean="0">
                          <a:effectLst/>
                          <a:latin typeface="Times New Roman" pitchFamily="18" charset="0"/>
                          <a:cs typeface="Times New Roman" pitchFamily="18" charset="0"/>
                        </a:rPr>
                        <a:t>1,7</a:t>
                      </a:r>
                      <a:endParaRPr lang="ru-RU" sz="1000" b="0" i="0" u="none" strike="noStrike" dirty="0">
                        <a:solidFill>
                          <a:schemeClr val="accent5">
                            <a:lumMod val="50000"/>
                          </a:schemeClr>
                        </a:solidFill>
                        <a:effectLst/>
                        <a:latin typeface="Times New Roman" pitchFamily="18" charset="0"/>
                        <a:cs typeface="Times New Roman" pitchFamily="18" charset="0"/>
                      </a:endParaRPr>
                    </a:p>
                  </a:txBody>
                  <a:tcPr marL="6588" marR="6588" marT="608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b="0" i="0" u="none" strike="noStrike" dirty="0" smtClean="0">
                          <a:effectLst/>
                          <a:latin typeface="Times New Roman" pitchFamily="18" charset="0"/>
                          <a:cs typeface="Times New Roman" pitchFamily="18" charset="0"/>
                        </a:rPr>
                        <a:t>1,1</a:t>
                      </a:r>
                      <a:endParaRPr lang="ru-RU" sz="1000" b="0" i="0" u="none" strike="noStrike" dirty="0">
                        <a:solidFill>
                          <a:schemeClr val="accent5">
                            <a:lumMod val="50000"/>
                          </a:schemeClr>
                        </a:solidFill>
                        <a:effectLst/>
                        <a:latin typeface="Times New Roman" pitchFamily="18" charset="0"/>
                        <a:cs typeface="Times New Roman" pitchFamily="18" charset="0"/>
                      </a:endParaRPr>
                    </a:p>
                  </a:txBody>
                  <a:tcPr marL="6588" marR="6588" marT="608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b="0" i="0" u="none" strike="noStrike" dirty="0" smtClean="0">
                          <a:effectLst/>
                          <a:latin typeface="Times New Roman" pitchFamily="18" charset="0"/>
                          <a:cs typeface="Times New Roman" pitchFamily="18" charset="0"/>
                        </a:rPr>
                        <a:t>64,7</a:t>
                      </a:r>
                      <a:endParaRPr lang="ru-RU" sz="1000" b="0" i="0" u="none" strike="noStrike" dirty="0">
                        <a:solidFill>
                          <a:schemeClr val="accent5">
                            <a:lumMod val="50000"/>
                          </a:schemeClr>
                        </a:solidFill>
                        <a:effectLst/>
                        <a:latin typeface="Times New Roman" pitchFamily="18" charset="0"/>
                        <a:cs typeface="Times New Roman" pitchFamily="18" charset="0"/>
                      </a:endParaRPr>
                    </a:p>
                  </a:txBody>
                  <a:tcPr marL="6588" marR="6588" marT="608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r>
              <a:tr h="173520">
                <a:tc>
                  <a:txBody>
                    <a:bodyPr/>
                    <a:lstStyle/>
                    <a:p>
                      <a:pPr algn="l" fontAlgn="b"/>
                      <a:r>
                        <a:rPr lang="ru-RU" sz="1000" b="0" i="0" u="none" strike="noStrike" dirty="0" smtClean="0">
                          <a:effectLst/>
                          <a:latin typeface="Times New Roman" pitchFamily="18" charset="0"/>
                          <a:cs typeface="Times New Roman" pitchFamily="18" charset="0"/>
                        </a:rPr>
                        <a:t>     </a:t>
                      </a:r>
                      <a:r>
                        <a:rPr lang="ru-RU" sz="1000" b="0" i="0" u="none" strike="noStrike" dirty="0">
                          <a:effectLst/>
                          <a:latin typeface="Times New Roman" pitchFamily="18" charset="0"/>
                          <a:cs typeface="Times New Roman" pitchFamily="18" charset="0"/>
                        </a:rPr>
                        <a:t>за счет средств бюджета</a:t>
                      </a:r>
                      <a:endParaRPr lang="ru-RU" sz="1000" b="0" i="0" u="none" strike="noStrike" dirty="0">
                        <a:solidFill>
                          <a:schemeClr val="accent5">
                            <a:lumMod val="50000"/>
                          </a:schemeClr>
                        </a:solidFill>
                        <a:effectLst/>
                        <a:latin typeface="Times New Roman" pitchFamily="18" charset="0"/>
                        <a:cs typeface="Times New Roman" pitchFamily="18" charset="0"/>
                      </a:endParaRPr>
                    </a:p>
                  </a:txBody>
                  <a:tcPr marL="6588" marR="6588" marT="608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b="0" i="0" u="none" strike="noStrike" dirty="0" smtClean="0">
                          <a:effectLst/>
                          <a:latin typeface="Times New Roman" pitchFamily="18" charset="0"/>
                          <a:cs typeface="Times New Roman" pitchFamily="18" charset="0"/>
                        </a:rPr>
                        <a:t>1,7</a:t>
                      </a:r>
                      <a:endParaRPr lang="ru-RU" sz="1000" b="0" i="0" u="none" strike="noStrike" dirty="0">
                        <a:solidFill>
                          <a:schemeClr val="accent5">
                            <a:lumMod val="50000"/>
                          </a:schemeClr>
                        </a:solidFill>
                        <a:effectLst/>
                        <a:latin typeface="Times New Roman" pitchFamily="18" charset="0"/>
                        <a:cs typeface="Times New Roman" pitchFamily="18" charset="0"/>
                      </a:endParaRPr>
                    </a:p>
                  </a:txBody>
                  <a:tcPr marL="6588" marR="6588" marT="608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b="0" i="0" u="none" strike="noStrike" dirty="0" smtClean="0">
                          <a:effectLst/>
                          <a:latin typeface="Times New Roman" pitchFamily="18" charset="0"/>
                          <a:cs typeface="Times New Roman" pitchFamily="18" charset="0"/>
                        </a:rPr>
                        <a:t>1,1</a:t>
                      </a:r>
                      <a:endParaRPr lang="ru-RU" sz="1000" b="0" i="0" u="none" strike="noStrike" dirty="0">
                        <a:solidFill>
                          <a:schemeClr val="accent5">
                            <a:lumMod val="50000"/>
                          </a:schemeClr>
                        </a:solidFill>
                        <a:effectLst/>
                        <a:latin typeface="Times New Roman" pitchFamily="18" charset="0"/>
                        <a:cs typeface="Times New Roman" pitchFamily="18" charset="0"/>
                      </a:endParaRPr>
                    </a:p>
                  </a:txBody>
                  <a:tcPr marL="6588" marR="6588" marT="608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b="0" i="0" u="none" strike="noStrike" dirty="0" smtClean="0">
                          <a:effectLst/>
                          <a:latin typeface="Times New Roman" pitchFamily="18" charset="0"/>
                          <a:cs typeface="Times New Roman" pitchFamily="18" charset="0"/>
                        </a:rPr>
                        <a:t>64,7</a:t>
                      </a:r>
                      <a:endParaRPr lang="ru-RU" sz="1000" b="0" i="0" u="none" strike="noStrike" dirty="0">
                        <a:solidFill>
                          <a:schemeClr val="accent5">
                            <a:lumMod val="50000"/>
                          </a:schemeClr>
                        </a:solidFill>
                        <a:effectLst/>
                        <a:latin typeface="Times New Roman" pitchFamily="18" charset="0"/>
                        <a:cs typeface="Times New Roman" pitchFamily="18" charset="0"/>
                      </a:endParaRPr>
                    </a:p>
                  </a:txBody>
                  <a:tcPr marL="6588" marR="6588" marT="608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r>
              <a:tr h="173520">
                <a:tc>
                  <a:txBody>
                    <a:bodyPr/>
                    <a:lstStyle/>
                    <a:p>
                      <a:pPr algn="l" fontAlgn="b"/>
                      <a:r>
                        <a:rPr lang="ru-RU" sz="1000" b="0" i="0" u="none" strike="noStrike" dirty="0" smtClean="0">
                          <a:effectLst/>
                          <a:latin typeface="Times New Roman" pitchFamily="18" charset="0"/>
                          <a:cs typeface="Times New Roman" pitchFamily="18" charset="0"/>
                        </a:rPr>
                        <a:t>     внебюджетные </a:t>
                      </a:r>
                      <a:r>
                        <a:rPr lang="ru-RU" sz="1000" b="0" i="0" u="none" strike="noStrike" dirty="0">
                          <a:effectLst/>
                          <a:latin typeface="Times New Roman" pitchFamily="18" charset="0"/>
                          <a:cs typeface="Times New Roman" pitchFamily="18" charset="0"/>
                        </a:rPr>
                        <a:t>источники</a:t>
                      </a:r>
                      <a:endParaRPr lang="ru-RU" sz="1000" b="0" i="0" u="none" strike="noStrike" dirty="0">
                        <a:solidFill>
                          <a:schemeClr val="accent5">
                            <a:lumMod val="50000"/>
                          </a:schemeClr>
                        </a:solidFill>
                        <a:effectLst/>
                        <a:latin typeface="Times New Roman" pitchFamily="18" charset="0"/>
                        <a:cs typeface="Times New Roman" pitchFamily="18" charset="0"/>
                      </a:endParaRPr>
                    </a:p>
                  </a:txBody>
                  <a:tcPr marL="6588" marR="6588" marT="608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t"/>
                      <a:r>
                        <a:rPr lang="ru-RU" sz="1000" b="0" i="0" u="none" strike="noStrike" dirty="0" smtClean="0">
                          <a:effectLst/>
                          <a:latin typeface="Times New Roman" pitchFamily="18" charset="0"/>
                          <a:cs typeface="Times New Roman" pitchFamily="18" charset="0"/>
                        </a:rPr>
                        <a:t>0,0</a:t>
                      </a:r>
                      <a:endParaRPr lang="ru-RU" sz="1000" b="0" i="0" u="none" strike="noStrike" dirty="0">
                        <a:solidFill>
                          <a:schemeClr val="accent5">
                            <a:lumMod val="50000"/>
                          </a:schemeClr>
                        </a:solidFill>
                        <a:effectLst/>
                        <a:latin typeface="Times New Roman" pitchFamily="18" charset="0"/>
                        <a:cs typeface="Times New Roman" pitchFamily="18" charset="0"/>
                      </a:endParaRPr>
                    </a:p>
                  </a:txBody>
                  <a:tcPr marL="6588" marR="6588" marT="608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t"/>
                      <a:r>
                        <a:rPr lang="ru-RU" sz="1000" b="0" i="0" u="none" strike="noStrike" dirty="0" smtClean="0">
                          <a:effectLst/>
                          <a:latin typeface="Times New Roman" pitchFamily="18" charset="0"/>
                          <a:cs typeface="Times New Roman" pitchFamily="18" charset="0"/>
                        </a:rPr>
                        <a:t>0,0</a:t>
                      </a:r>
                      <a:endParaRPr lang="ru-RU" sz="1000" b="0" i="0" u="none" strike="noStrike" dirty="0">
                        <a:solidFill>
                          <a:schemeClr val="accent5">
                            <a:lumMod val="50000"/>
                          </a:schemeClr>
                        </a:solidFill>
                        <a:effectLst/>
                        <a:latin typeface="Times New Roman" pitchFamily="18" charset="0"/>
                        <a:cs typeface="Times New Roman" pitchFamily="18" charset="0"/>
                      </a:endParaRPr>
                    </a:p>
                  </a:txBody>
                  <a:tcPr marL="6588" marR="6588" marT="608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pPr algn="ctr" fontAlgn="b"/>
                      <a:r>
                        <a:rPr lang="ru-RU" sz="1000" b="0" i="0" u="none" strike="noStrike" dirty="0" smtClean="0">
                          <a:effectLst/>
                          <a:latin typeface="Times New Roman" pitchFamily="18" charset="0"/>
                          <a:cs typeface="Times New Roman" pitchFamily="18" charset="0"/>
                        </a:rPr>
                        <a:t>0</a:t>
                      </a:r>
                    </a:p>
                    <a:p>
                      <a:pPr algn="ctr" fontAlgn="b"/>
                      <a:endParaRPr lang="ru-RU" sz="1000" b="0" i="0" u="none" strike="noStrike" dirty="0">
                        <a:solidFill>
                          <a:schemeClr val="accent5">
                            <a:lumMod val="50000"/>
                          </a:schemeClr>
                        </a:solidFill>
                        <a:effectLst/>
                        <a:latin typeface="Times New Roman" pitchFamily="18" charset="0"/>
                        <a:cs typeface="Times New Roman" pitchFamily="18" charset="0"/>
                      </a:endParaRPr>
                    </a:p>
                  </a:txBody>
                  <a:tcPr marL="6588" marR="6588" marT="6081" marB="0" anchor="ctr">
                    <a:lnL w="3175" cap="flat" cmpd="sng" algn="ctr">
                      <a:solidFill>
                        <a:schemeClr val="tx1"/>
                      </a:solidFill>
                      <a:prstDash val="sysDashDot"/>
                      <a:round/>
                      <a:headEnd type="none" w="med" len="med"/>
                      <a:tailEnd type="none" w="med" len="med"/>
                    </a:lnL>
                    <a:lnR w="3175" cap="flat" cmpd="sng" algn="ctr">
                      <a:solidFill>
                        <a:schemeClr val="tx1"/>
                      </a:solidFill>
                      <a:prstDash val="sysDashDot"/>
                      <a:round/>
                      <a:headEnd type="none" w="med" len="med"/>
                      <a:tailEnd type="none" w="med" len="med"/>
                    </a:lnR>
                    <a:lnT w="3175" cap="flat" cmpd="sng" algn="ctr">
                      <a:solidFill>
                        <a:schemeClr val="tx1"/>
                      </a:solidFill>
                      <a:prstDash val="sysDashDot"/>
                      <a:round/>
                      <a:headEnd type="none" w="med" len="med"/>
                      <a:tailEnd type="none" w="med" len="med"/>
                    </a:lnT>
                    <a:lnB w="3175"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r>
            </a:tbl>
          </a:graphicData>
        </a:graphic>
      </p:graphicFrame>
      <p:sp>
        <p:nvSpPr>
          <p:cNvPr id="3" name="Номер слайда 2"/>
          <p:cNvSpPr>
            <a:spLocks noGrp="1"/>
          </p:cNvSpPr>
          <p:nvPr>
            <p:ph type="sldNum" sz="quarter" idx="12"/>
          </p:nvPr>
        </p:nvSpPr>
        <p:spPr>
          <a:xfrm>
            <a:off x="4754880" y="6407945"/>
            <a:ext cx="396240" cy="365125"/>
          </a:xfrm>
        </p:spPr>
        <p:txBody>
          <a:bodyPr/>
          <a:lstStyle/>
          <a:p>
            <a:fld id="{DCD830A9-5F17-466D-9E40-1E5E06F64CC0}" type="slidenum">
              <a:rPr lang="ru-RU" smtClean="0"/>
              <a:pPr/>
              <a:t>61</a:t>
            </a:fld>
            <a:endParaRPr lang="ru-RU" dirty="0"/>
          </a:p>
        </p:txBody>
      </p:sp>
    </p:spTree>
    <p:extLst>
      <p:ext uri="{BB962C8B-B14F-4D97-AF65-F5344CB8AC3E}">
        <p14:creationId xmlns:p14="http://schemas.microsoft.com/office/powerpoint/2010/main" val="2912704665"/>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Объект 5"/>
          <p:cNvGraphicFramePr>
            <a:graphicFrameLocks noGrp="1"/>
          </p:cNvGraphicFramePr>
          <p:nvPr>
            <p:ph idx="1"/>
            <p:extLst>
              <p:ext uri="{D42A27DB-BD31-4B8C-83A1-F6EECF244321}">
                <p14:modId xmlns:p14="http://schemas.microsoft.com/office/powerpoint/2010/main" val="1208356676"/>
              </p:ext>
            </p:extLst>
          </p:nvPr>
        </p:nvGraphicFramePr>
        <p:xfrm>
          <a:off x="272480" y="764704"/>
          <a:ext cx="9289032" cy="5904656"/>
        </p:xfrm>
        <a:graphic>
          <a:graphicData uri="http://schemas.openxmlformats.org/drawingml/2006/chart">
            <c:chart xmlns:c="http://schemas.openxmlformats.org/drawingml/2006/chart" xmlns:r="http://schemas.openxmlformats.org/officeDocument/2006/relationships" r:id="rId3"/>
          </a:graphicData>
        </a:graphic>
      </p:graphicFrame>
      <p:sp>
        <p:nvSpPr>
          <p:cNvPr id="2" name="Номер слайда 1"/>
          <p:cNvSpPr>
            <a:spLocks noGrp="1"/>
          </p:cNvSpPr>
          <p:nvPr>
            <p:ph type="sldNum" sz="quarter" idx="12"/>
          </p:nvPr>
        </p:nvSpPr>
        <p:spPr/>
        <p:txBody>
          <a:bodyPr/>
          <a:lstStyle/>
          <a:p>
            <a:fld id="{DCD830A9-5F17-466D-9E40-1E5E06F64CC0}" type="slidenum">
              <a:rPr lang="ru-RU" smtClean="0"/>
              <a:pPr/>
              <a:t>62</a:t>
            </a:fld>
            <a:endParaRPr lang="ru-RU"/>
          </a:p>
        </p:txBody>
      </p:sp>
    </p:spTree>
    <p:extLst>
      <p:ext uri="{BB962C8B-B14F-4D97-AF65-F5344CB8AC3E}">
        <p14:creationId xmlns:p14="http://schemas.microsoft.com/office/powerpoint/2010/main" val="3115553808"/>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Объект 5"/>
          <p:cNvGraphicFramePr>
            <a:graphicFrameLocks noGrp="1"/>
          </p:cNvGraphicFramePr>
          <p:nvPr>
            <p:ph idx="1"/>
            <p:extLst>
              <p:ext uri="{D42A27DB-BD31-4B8C-83A1-F6EECF244321}">
                <p14:modId xmlns:p14="http://schemas.microsoft.com/office/powerpoint/2010/main" val="1139992511"/>
              </p:ext>
            </p:extLst>
          </p:nvPr>
        </p:nvGraphicFramePr>
        <p:xfrm>
          <a:off x="309531" y="556419"/>
          <a:ext cx="9167973" cy="6097088"/>
        </p:xfrm>
        <a:graphic>
          <a:graphicData uri="http://schemas.openxmlformats.org/drawingml/2006/table">
            <a:tbl>
              <a:tblPr>
                <a:tableStyleId>{2D5ABB26-0587-4C30-8999-92F81FD0307C}</a:tableStyleId>
              </a:tblPr>
              <a:tblGrid>
                <a:gridCol w="1204808"/>
                <a:gridCol w="3516043"/>
                <a:gridCol w="1078090"/>
                <a:gridCol w="3369032"/>
              </a:tblGrid>
              <a:tr h="458129">
                <a:tc gridSpan="4">
                  <a:txBody>
                    <a:bodyPr/>
                    <a:lstStyle/>
                    <a:p>
                      <a:pPr algn="ctr" fontAlgn="b"/>
                      <a:endParaRPr lang="ru-RU" sz="800" b="1" i="1" u="none" strike="noStrike"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a:txBody>
                  <a:tcPr marL="0" marR="0" marT="0" marB="0" anchor="b"/>
                </a:tc>
                <a:tc hMerge="1">
                  <a:txBody>
                    <a:bodyPr/>
                    <a:lstStyle/>
                    <a:p>
                      <a:endParaRPr lang="ru-RU"/>
                    </a:p>
                  </a:txBody>
                  <a:tcPr/>
                </a:tc>
                <a:tc hMerge="1">
                  <a:txBody>
                    <a:bodyPr/>
                    <a:lstStyle/>
                    <a:p>
                      <a:endParaRPr lang="ru-RU"/>
                    </a:p>
                  </a:txBody>
                  <a:tcPr/>
                </a:tc>
                <a:tc hMerge="1">
                  <a:txBody>
                    <a:bodyPr/>
                    <a:lstStyle/>
                    <a:p>
                      <a:endParaRPr lang="ru-RU"/>
                    </a:p>
                  </a:txBody>
                  <a:tcPr/>
                </a:tc>
              </a:tr>
              <a:tr h="601227">
                <a:tc>
                  <a:txBody>
                    <a:bodyPr/>
                    <a:lstStyle/>
                    <a:p>
                      <a:pPr algn="l" fontAlgn="b"/>
                      <a:r>
                        <a:rPr lang="ru-RU" sz="800" u="none" strike="noStrike" dirty="0">
                          <a:solidFill>
                            <a:srgbClr val="002060"/>
                          </a:solidFill>
                          <a:effectLst/>
                        </a:rPr>
                        <a:t> </a:t>
                      </a:r>
                      <a:endParaRPr lang="ru-RU" sz="800" b="0" i="0" u="none" strike="noStrike" dirty="0">
                        <a:solidFill>
                          <a:srgbClr val="002060"/>
                        </a:solidFill>
                        <a:effectLst/>
                        <a:latin typeface="Cambria"/>
                      </a:endParaRPr>
                    </a:p>
                  </a:txBody>
                  <a:tcPr marL="0" marR="0" marT="0" marB="0" anchor="b"/>
                </a:tc>
                <a:tc>
                  <a:txBody>
                    <a:bodyPr/>
                    <a:lstStyle/>
                    <a:p>
                      <a:pPr algn="l" fontAlgn="t"/>
                      <a:r>
                        <a:rPr lang="ru-RU" sz="1000" u="none" strike="noStrike" dirty="0">
                          <a:solidFill>
                            <a:schemeClr val="tx1"/>
                          </a:solidFill>
                          <a:effectLst/>
                          <a:latin typeface="Times New Roman" pitchFamily="18" charset="0"/>
                          <a:cs typeface="Times New Roman" pitchFamily="18" charset="0"/>
                        </a:rPr>
                        <a:t>Охват детей дошкольного возраста различными формами дошкольного образования - </a:t>
                      </a:r>
                      <a:r>
                        <a:rPr lang="ru-RU" sz="1000" u="none" strike="noStrike" dirty="0" smtClean="0">
                          <a:solidFill>
                            <a:schemeClr val="tx1"/>
                          </a:solidFill>
                          <a:effectLst/>
                          <a:latin typeface="Times New Roman" pitchFamily="18" charset="0"/>
                          <a:cs typeface="Times New Roman" pitchFamily="18" charset="0"/>
                        </a:rPr>
                        <a:t>100%</a:t>
                      </a:r>
                      <a:endParaRPr lang="ru-RU" sz="1000" b="1" i="0" u="none" strike="noStrike" dirty="0">
                        <a:solidFill>
                          <a:schemeClr val="tx1"/>
                        </a:solidFill>
                        <a:effectLst/>
                        <a:latin typeface="Times New Roman" pitchFamily="18" charset="0"/>
                        <a:cs typeface="Times New Roman" pitchFamily="18" charset="0"/>
                      </a:endParaRPr>
                    </a:p>
                  </a:txBody>
                  <a:tcPr marL="0" marR="0" marT="0" marB="0"/>
                </a:tc>
                <a:tc>
                  <a:txBody>
                    <a:bodyPr/>
                    <a:lstStyle/>
                    <a:p>
                      <a:pPr algn="l" fontAlgn="b"/>
                      <a:r>
                        <a:rPr lang="ru-RU" sz="800" u="none" strike="noStrike" dirty="0">
                          <a:solidFill>
                            <a:srgbClr val="002060"/>
                          </a:solidFill>
                          <a:effectLst/>
                        </a:rPr>
                        <a:t> </a:t>
                      </a:r>
                      <a:endParaRPr lang="ru-RU" sz="800" b="1" i="0" u="none" strike="noStrike" dirty="0">
                        <a:solidFill>
                          <a:srgbClr val="002060"/>
                        </a:solidFill>
                        <a:effectLst/>
                        <a:latin typeface="Calibri"/>
                      </a:endParaRPr>
                    </a:p>
                  </a:txBody>
                  <a:tcPr marL="0" marR="0" marT="0" marB="0"/>
                </a:tc>
                <a:tc>
                  <a:txBody>
                    <a:bodyPr/>
                    <a:lstStyle/>
                    <a:p>
                      <a:pPr algn="just" fontAlgn="ctr"/>
                      <a:r>
                        <a:rPr lang="ru-RU" sz="1000" u="none" strike="noStrike" dirty="0">
                          <a:solidFill>
                            <a:schemeClr val="tx1"/>
                          </a:solidFill>
                          <a:effectLst/>
                          <a:latin typeface="Times New Roman" pitchFamily="18" charset="0"/>
                          <a:cs typeface="Times New Roman" pitchFamily="18" charset="0"/>
                        </a:rPr>
                        <a:t>Повышение уровня удовлетворенности населения муниципального образования Кавказский район качеством предоставления муниципальных услуг в сфере культуры и искусства </a:t>
                      </a:r>
                      <a:r>
                        <a:rPr lang="ru-RU" sz="1000" u="none" strike="noStrike" dirty="0" smtClean="0">
                          <a:solidFill>
                            <a:schemeClr val="tx1"/>
                          </a:solidFill>
                          <a:effectLst/>
                          <a:latin typeface="Times New Roman" pitchFamily="18" charset="0"/>
                          <a:cs typeface="Times New Roman" pitchFamily="18" charset="0"/>
                        </a:rPr>
                        <a:t>– 77 %</a:t>
                      </a:r>
                      <a:endParaRPr lang="ru-RU" sz="1000" b="1" i="0" u="none" strike="noStrike" dirty="0">
                        <a:solidFill>
                          <a:schemeClr val="tx1"/>
                        </a:solidFill>
                        <a:effectLst/>
                        <a:latin typeface="Times New Roman" pitchFamily="18" charset="0"/>
                        <a:cs typeface="Times New Roman" pitchFamily="18" charset="0"/>
                      </a:endParaRPr>
                    </a:p>
                  </a:txBody>
                  <a:tcPr marL="0" marR="0" marT="0" marB="0" anchor="ctr"/>
                </a:tc>
              </a:tr>
              <a:tr h="896482">
                <a:tc>
                  <a:txBody>
                    <a:bodyPr/>
                    <a:lstStyle/>
                    <a:p>
                      <a:pPr algn="l" fontAlgn="b"/>
                      <a:r>
                        <a:rPr lang="ru-RU" sz="800" u="none" strike="noStrike">
                          <a:solidFill>
                            <a:srgbClr val="002060"/>
                          </a:solidFill>
                          <a:effectLst/>
                        </a:rPr>
                        <a:t> </a:t>
                      </a:r>
                      <a:endParaRPr lang="ru-RU" sz="800" b="0" i="0" u="none" strike="noStrike">
                        <a:solidFill>
                          <a:srgbClr val="002060"/>
                        </a:solidFill>
                        <a:effectLst/>
                        <a:latin typeface="Calibri"/>
                      </a:endParaRPr>
                    </a:p>
                  </a:txBody>
                  <a:tcPr marL="0" marR="0" marT="0" marB="0"/>
                </a:tc>
                <a:tc>
                  <a:txBody>
                    <a:bodyPr/>
                    <a:lstStyle/>
                    <a:p>
                      <a:pPr algn="l" fontAlgn="ctr"/>
                      <a:r>
                        <a:rPr lang="ru-RU" sz="1000" u="none" strike="noStrike" dirty="0">
                          <a:solidFill>
                            <a:srgbClr val="FF0000"/>
                          </a:solidFill>
                          <a:effectLst/>
                          <a:latin typeface="Times New Roman" pitchFamily="18" charset="0"/>
                          <a:cs typeface="Times New Roman" pitchFamily="18" charset="0"/>
                        </a:rPr>
                        <a:t> </a:t>
                      </a:r>
                      <a:r>
                        <a:rPr lang="ru-RU" sz="1000" u="none" strike="noStrike" dirty="0">
                          <a:solidFill>
                            <a:schemeClr val="tx1"/>
                          </a:solidFill>
                          <a:effectLst/>
                          <a:latin typeface="Times New Roman" pitchFamily="18" charset="0"/>
                          <a:cs typeface="Times New Roman" pitchFamily="18" charset="0"/>
                        </a:rPr>
                        <a:t>Удельный вес дошкольных  образовательных учреждений, реализующих современные образовательные программы  и технологии  дошкольного образования, обеспечивающие раннее развитие детей, образование детей от 5 до 7 лет, и инклюзивное образование дошкольников с ограниченными возможностями - 100%</a:t>
                      </a:r>
                      <a:endParaRPr lang="ru-RU" sz="1000" b="1" i="0" u="none" strike="noStrike" dirty="0">
                        <a:solidFill>
                          <a:schemeClr val="tx1"/>
                        </a:solidFill>
                        <a:effectLst/>
                        <a:latin typeface="Times New Roman" pitchFamily="18" charset="0"/>
                        <a:cs typeface="Times New Roman" pitchFamily="18" charset="0"/>
                      </a:endParaRPr>
                    </a:p>
                  </a:txBody>
                  <a:tcPr marL="0" marR="0" marT="0" marB="0" anchor="ctr"/>
                </a:tc>
                <a:tc>
                  <a:txBody>
                    <a:bodyPr/>
                    <a:lstStyle/>
                    <a:p>
                      <a:pPr algn="just" fontAlgn="t"/>
                      <a:r>
                        <a:rPr lang="ru-RU" sz="800" u="none" strike="noStrike" dirty="0">
                          <a:solidFill>
                            <a:srgbClr val="002060"/>
                          </a:solidFill>
                          <a:effectLst/>
                        </a:rPr>
                        <a:t> </a:t>
                      </a:r>
                      <a:endParaRPr lang="ru-RU" sz="800" b="1" i="0" u="none" strike="noStrike" dirty="0">
                        <a:solidFill>
                          <a:srgbClr val="002060"/>
                        </a:solidFill>
                        <a:effectLst/>
                        <a:latin typeface="Cambria"/>
                      </a:endParaRPr>
                    </a:p>
                  </a:txBody>
                  <a:tcPr marL="0" marR="0" marT="0" marB="0"/>
                </a:tc>
                <a:tc>
                  <a:txBody>
                    <a:bodyPr/>
                    <a:lstStyle/>
                    <a:p>
                      <a:pPr algn="just" fontAlgn="ctr"/>
                      <a:r>
                        <a:rPr lang="ru-RU" sz="1000" u="none" strike="noStrike" dirty="0">
                          <a:solidFill>
                            <a:schemeClr val="tx1"/>
                          </a:solidFill>
                          <a:effectLst/>
                          <a:latin typeface="Times New Roman" pitchFamily="18" charset="0"/>
                          <a:cs typeface="Times New Roman" pitchFamily="18" charset="0"/>
                        </a:rPr>
                        <a:t>Удельный вес населения Кавказского района, систематически занимающегося физической культурой и спортом в общей численности населения - </a:t>
                      </a:r>
                      <a:r>
                        <a:rPr lang="ru-RU" sz="1000" u="none" strike="noStrike" dirty="0" smtClean="0">
                          <a:solidFill>
                            <a:schemeClr val="tx1"/>
                          </a:solidFill>
                          <a:effectLst/>
                          <a:latin typeface="Times New Roman" pitchFamily="18" charset="0"/>
                          <a:cs typeface="Times New Roman" pitchFamily="18" charset="0"/>
                        </a:rPr>
                        <a:t>46 </a:t>
                      </a:r>
                      <a:r>
                        <a:rPr lang="ru-RU" sz="1000" u="none" strike="noStrike" dirty="0">
                          <a:solidFill>
                            <a:schemeClr val="tx1"/>
                          </a:solidFill>
                          <a:effectLst/>
                          <a:latin typeface="Times New Roman" pitchFamily="18" charset="0"/>
                          <a:cs typeface="Times New Roman" pitchFamily="18" charset="0"/>
                        </a:rPr>
                        <a:t>%</a:t>
                      </a:r>
                      <a:endParaRPr lang="ru-RU" sz="1000" b="1" i="0" u="none" strike="noStrike" dirty="0">
                        <a:solidFill>
                          <a:schemeClr val="tx1"/>
                        </a:solidFill>
                        <a:effectLst/>
                        <a:latin typeface="Times New Roman" pitchFamily="18" charset="0"/>
                        <a:cs typeface="Times New Roman" pitchFamily="18" charset="0"/>
                      </a:endParaRPr>
                    </a:p>
                  </a:txBody>
                  <a:tcPr marL="0" marR="0" marT="0" marB="0" anchor="ctr"/>
                </a:tc>
              </a:tr>
              <a:tr h="747068">
                <a:tc>
                  <a:txBody>
                    <a:bodyPr/>
                    <a:lstStyle/>
                    <a:p>
                      <a:pPr algn="l" fontAlgn="b"/>
                      <a:r>
                        <a:rPr lang="ru-RU" sz="800" u="none" strike="noStrike">
                          <a:solidFill>
                            <a:srgbClr val="002060"/>
                          </a:solidFill>
                          <a:effectLst/>
                        </a:rPr>
                        <a:t> </a:t>
                      </a:r>
                      <a:endParaRPr lang="ru-RU" sz="800" b="0" i="0" u="none" strike="noStrike">
                        <a:solidFill>
                          <a:srgbClr val="002060"/>
                        </a:solidFill>
                        <a:effectLst/>
                        <a:latin typeface="Calibri"/>
                      </a:endParaRPr>
                    </a:p>
                  </a:txBody>
                  <a:tcPr marL="0" marR="0" marT="0" marB="0"/>
                </a:tc>
                <a:tc>
                  <a:txBody>
                    <a:bodyPr/>
                    <a:lstStyle/>
                    <a:p>
                      <a:pPr algn="l" fontAlgn="ctr"/>
                      <a:r>
                        <a:rPr lang="ru-RU" sz="1000" u="none" strike="noStrike" dirty="0" smtClean="0">
                          <a:solidFill>
                            <a:schemeClr val="tx1"/>
                          </a:solidFill>
                          <a:effectLst/>
                          <a:latin typeface="Times New Roman" pitchFamily="18" charset="0"/>
                          <a:cs typeface="Times New Roman" pitchFamily="18" charset="0"/>
                        </a:rPr>
                        <a:t>Количество  муниципальных образовательных   организаций, в которых проведены работы по капитальному  ремонту зданий и сооружений и благоустройству территорий, прилегающих к  зданиям и сооружениям муниципальных общеобразовательных организаций  (школы, ДОУ) -15</a:t>
                      </a:r>
                      <a:endParaRPr lang="ru-RU" sz="1000" b="1" i="0" u="none" strike="noStrike" dirty="0">
                        <a:solidFill>
                          <a:schemeClr val="tx1"/>
                        </a:solidFill>
                        <a:effectLst/>
                        <a:latin typeface="Times New Roman" pitchFamily="18" charset="0"/>
                        <a:cs typeface="Times New Roman" pitchFamily="18" charset="0"/>
                      </a:endParaRPr>
                    </a:p>
                  </a:txBody>
                  <a:tcPr marL="0" marR="0" marT="0" marB="0" anchor="ctr"/>
                </a:tc>
                <a:tc rowSpan="3">
                  <a:txBody>
                    <a:bodyPr/>
                    <a:lstStyle/>
                    <a:p>
                      <a:pPr algn="just" fontAlgn="t"/>
                      <a:endParaRPr lang="ru-RU" sz="800" b="1" i="0" u="none" strike="noStrike" dirty="0">
                        <a:solidFill>
                          <a:srgbClr val="002060"/>
                        </a:solidFill>
                        <a:effectLst/>
                        <a:latin typeface="Cambria"/>
                      </a:endParaRPr>
                    </a:p>
                  </a:txBody>
                  <a:tcPr marL="0" marR="0" marT="0" marB="0"/>
                </a:tc>
                <a:tc>
                  <a:txBody>
                    <a:bodyPr/>
                    <a:lstStyle/>
                    <a:p>
                      <a:pPr algn="just" fontAlgn="ctr"/>
                      <a:r>
                        <a:rPr lang="ru-RU" sz="1000" u="none" strike="noStrike" dirty="0">
                          <a:solidFill>
                            <a:schemeClr val="tx1"/>
                          </a:solidFill>
                          <a:effectLst/>
                          <a:latin typeface="Times New Roman" pitchFamily="18" charset="0"/>
                          <a:cs typeface="Times New Roman" pitchFamily="18" charset="0"/>
                        </a:rPr>
                        <a:t>Удельный вес детей и подростков в возрасте 6-15 лет, систематически занимающихся в  учреждения спортивной направленности - </a:t>
                      </a:r>
                      <a:r>
                        <a:rPr lang="ru-RU" sz="1000" u="none" strike="noStrike" dirty="0" smtClean="0">
                          <a:solidFill>
                            <a:schemeClr val="tx1"/>
                          </a:solidFill>
                          <a:effectLst/>
                          <a:latin typeface="Times New Roman" pitchFamily="18" charset="0"/>
                          <a:cs typeface="Times New Roman" pitchFamily="18" charset="0"/>
                        </a:rPr>
                        <a:t>56,6 %</a:t>
                      </a:r>
                      <a:endParaRPr lang="ru-RU" sz="1000" b="1" i="0" u="none" strike="noStrike" dirty="0">
                        <a:solidFill>
                          <a:schemeClr val="tx1"/>
                        </a:solidFill>
                        <a:effectLst/>
                        <a:latin typeface="Times New Roman" pitchFamily="18" charset="0"/>
                        <a:cs typeface="Times New Roman" pitchFamily="18" charset="0"/>
                      </a:endParaRPr>
                    </a:p>
                  </a:txBody>
                  <a:tcPr marL="0" marR="0" marT="0" marB="0" anchor="ctr"/>
                </a:tc>
              </a:tr>
              <a:tr h="860847">
                <a:tc>
                  <a:txBody>
                    <a:bodyPr/>
                    <a:lstStyle/>
                    <a:p>
                      <a:pPr algn="l" fontAlgn="b"/>
                      <a:r>
                        <a:rPr lang="ru-RU" sz="800" u="none" strike="noStrike">
                          <a:solidFill>
                            <a:srgbClr val="002060"/>
                          </a:solidFill>
                          <a:effectLst/>
                        </a:rPr>
                        <a:t> </a:t>
                      </a:r>
                      <a:endParaRPr lang="ru-RU" sz="800" b="0" i="0" u="none" strike="noStrike">
                        <a:solidFill>
                          <a:srgbClr val="002060"/>
                        </a:solidFill>
                        <a:effectLst/>
                        <a:latin typeface="Calibri"/>
                      </a:endParaRPr>
                    </a:p>
                  </a:txBody>
                  <a:tcPr marL="0" marR="0" marT="0" marB="0"/>
                </a:tc>
                <a:tc>
                  <a:txBody>
                    <a:bodyPr/>
                    <a:lstStyle/>
                    <a:p>
                      <a:pPr algn="just" fontAlgn="ctr"/>
                      <a:r>
                        <a:rPr lang="ru-RU" sz="1000" u="none" strike="noStrike" dirty="0">
                          <a:solidFill>
                            <a:schemeClr val="tx1"/>
                          </a:solidFill>
                          <a:effectLst/>
                          <a:latin typeface="Times New Roman" pitchFamily="18" charset="0"/>
                          <a:cs typeface="Times New Roman" pitchFamily="18" charset="0"/>
                        </a:rPr>
                        <a:t>Доля учащихся, принимавших участие во Всероссийских олимпиадах и иных интеллектуальных и творческих конкурсах от общей численности обучающихся </a:t>
                      </a:r>
                      <a:r>
                        <a:rPr lang="ru-RU" sz="1000" u="none" strike="noStrike" dirty="0" smtClean="0">
                          <a:solidFill>
                            <a:schemeClr val="tx1"/>
                          </a:solidFill>
                          <a:effectLst/>
                          <a:latin typeface="Times New Roman" pitchFamily="18" charset="0"/>
                          <a:cs typeface="Times New Roman" pitchFamily="18" charset="0"/>
                        </a:rPr>
                        <a:t>– 62,9  </a:t>
                      </a:r>
                      <a:r>
                        <a:rPr lang="ru-RU" sz="1000" u="none" strike="noStrike" dirty="0">
                          <a:solidFill>
                            <a:schemeClr val="tx1"/>
                          </a:solidFill>
                          <a:effectLst/>
                          <a:latin typeface="Times New Roman" pitchFamily="18" charset="0"/>
                          <a:cs typeface="Times New Roman" pitchFamily="18" charset="0"/>
                        </a:rPr>
                        <a:t>%</a:t>
                      </a:r>
                      <a:endParaRPr lang="ru-RU" sz="1000" b="1" i="0" u="none" strike="noStrike" dirty="0">
                        <a:solidFill>
                          <a:schemeClr val="tx1"/>
                        </a:solidFill>
                        <a:effectLst/>
                        <a:latin typeface="Times New Roman" pitchFamily="18" charset="0"/>
                        <a:cs typeface="Times New Roman" pitchFamily="18" charset="0"/>
                      </a:endParaRPr>
                    </a:p>
                  </a:txBody>
                  <a:tcPr marL="0" marR="0" marT="0" marB="0" anchor="ctr"/>
                </a:tc>
                <a:tc vMerge="1">
                  <a:txBody>
                    <a:bodyPr/>
                    <a:lstStyle/>
                    <a:p>
                      <a:endParaRPr lang="ru-RU"/>
                    </a:p>
                  </a:txBody>
                  <a:tcPr/>
                </a:tc>
                <a:tc>
                  <a:txBody>
                    <a:bodyPr/>
                    <a:lstStyle/>
                    <a:p>
                      <a:pPr algn="l" fontAlgn="ctr"/>
                      <a:r>
                        <a:rPr lang="ru-RU" sz="1000" u="none" strike="noStrike" dirty="0" smtClean="0">
                          <a:solidFill>
                            <a:schemeClr val="tx1"/>
                          </a:solidFill>
                          <a:effectLst/>
                          <a:latin typeface="Times New Roman" pitchFamily="18" charset="0"/>
                          <a:cs typeface="Times New Roman" pitchFamily="18" charset="0"/>
                        </a:rPr>
                        <a:t>количество приобретенных (построенных) жилых помещений для малоимущих граждан, состоящих на учете в администрации муниципального образования Кавказский район в качестве  нуждающихся в жилых помещениях,  предоставляемых по договорам социального найма - 1</a:t>
                      </a:r>
                      <a:endParaRPr lang="ru-RU" sz="1000" b="1" i="0" u="none" strike="noStrike" dirty="0">
                        <a:solidFill>
                          <a:schemeClr val="tx1"/>
                        </a:solidFill>
                        <a:effectLst/>
                        <a:latin typeface="Times New Roman" pitchFamily="18" charset="0"/>
                        <a:cs typeface="Times New Roman" pitchFamily="18" charset="0"/>
                      </a:endParaRPr>
                    </a:p>
                  </a:txBody>
                  <a:tcPr marL="0" marR="0" marT="0" marB="0" anchor="ctr"/>
                </a:tc>
              </a:tr>
              <a:tr h="747068">
                <a:tc>
                  <a:txBody>
                    <a:bodyPr/>
                    <a:lstStyle/>
                    <a:p>
                      <a:pPr algn="l" fontAlgn="b"/>
                      <a:r>
                        <a:rPr lang="ru-RU" sz="800" u="none" strike="noStrike">
                          <a:solidFill>
                            <a:srgbClr val="002060"/>
                          </a:solidFill>
                          <a:effectLst/>
                        </a:rPr>
                        <a:t> </a:t>
                      </a:r>
                      <a:endParaRPr lang="ru-RU" sz="800" b="0" i="0" u="none" strike="noStrike">
                        <a:solidFill>
                          <a:srgbClr val="002060"/>
                        </a:solidFill>
                        <a:effectLst/>
                        <a:latin typeface="Calibri"/>
                      </a:endParaRPr>
                    </a:p>
                  </a:txBody>
                  <a:tcPr marL="0" marR="0" marT="0" marB="0"/>
                </a:tc>
                <a:tc>
                  <a:txBody>
                    <a:bodyPr/>
                    <a:lstStyle/>
                    <a:p>
                      <a:pPr algn="just" fontAlgn="ctr"/>
                      <a:r>
                        <a:rPr lang="ru-RU" sz="1000" u="none" strike="noStrike" dirty="0">
                          <a:solidFill>
                            <a:schemeClr val="tx1"/>
                          </a:solidFill>
                          <a:effectLst/>
                          <a:latin typeface="Times New Roman" pitchFamily="18" charset="0"/>
                          <a:cs typeface="Times New Roman" pitchFamily="18" charset="0"/>
                        </a:rPr>
                        <a:t>Удельный вес численности учащихся, обучающихся по новым федеральным государственным образовательным стандартам </a:t>
                      </a:r>
                      <a:r>
                        <a:rPr lang="ru-RU" sz="1000" u="none" strike="noStrike" dirty="0" smtClean="0">
                          <a:solidFill>
                            <a:schemeClr val="tx1"/>
                          </a:solidFill>
                          <a:effectLst/>
                          <a:latin typeface="Times New Roman" pitchFamily="18" charset="0"/>
                          <a:cs typeface="Times New Roman" pitchFamily="18" charset="0"/>
                        </a:rPr>
                        <a:t>– 100</a:t>
                      </a:r>
                      <a:r>
                        <a:rPr lang="ru-RU" sz="1000" u="none" strike="noStrike" baseline="0" dirty="0" smtClean="0">
                          <a:solidFill>
                            <a:schemeClr val="tx1"/>
                          </a:solidFill>
                          <a:effectLst/>
                          <a:latin typeface="Times New Roman" pitchFamily="18" charset="0"/>
                          <a:cs typeface="Times New Roman" pitchFamily="18" charset="0"/>
                        </a:rPr>
                        <a:t> </a:t>
                      </a:r>
                      <a:r>
                        <a:rPr lang="ru-RU" sz="1000" u="none" strike="noStrike" dirty="0" smtClean="0">
                          <a:solidFill>
                            <a:schemeClr val="tx1"/>
                          </a:solidFill>
                          <a:effectLst/>
                          <a:latin typeface="Times New Roman" pitchFamily="18" charset="0"/>
                          <a:cs typeface="Times New Roman" pitchFamily="18" charset="0"/>
                        </a:rPr>
                        <a:t>%</a:t>
                      </a:r>
                      <a:endParaRPr lang="ru-RU" sz="1000" b="1" i="0" u="none" strike="noStrike" dirty="0">
                        <a:solidFill>
                          <a:schemeClr val="tx1"/>
                        </a:solidFill>
                        <a:effectLst/>
                        <a:latin typeface="Times New Roman" pitchFamily="18" charset="0"/>
                        <a:cs typeface="Times New Roman" pitchFamily="18" charset="0"/>
                      </a:endParaRPr>
                    </a:p>
                  </a:txBody>
                  <a:tcPr marL="0" marR="0" marT="0" marB="0" anchor="ctr"/>
                </a:tc>
                <a:tc vMerge="1">
                  <a:txBody>
                    <a:bodyPr/>
                    <a:lstStyle/>
                    <a:p>
                      <a:endParaRPr lang="ru-RU"/>
                    </a:p>
                  </a:txBody>
                  <a:tcPr/>
                </a:tc>
                <a:tc>
                  <a:txBody>
                    <a:bodyPr/>
                    <a:lstStyle/>
                    <a:p>
                      <a:pPr lvl="0" algn="just" fontAlgn="ctr"/>
                      <a:r>
                        <a:rPr lang="ru-RU" sz="1000" u="none" strike="noStrike" dirty="0">
                          <a:solidFill>
                            <a:schemeClr val="tx1"/>
                          </a:solidFill>
                          <a:effectLst/>
                          <a:latin typeface="Times New Roman" pitchFamily="18" charset="0"/>
                          <a:cs typeface="Times New Roman" pitchFamily="18" charset="0"/>
                        </a:rPr>
                        <a:t>Объем привлеченных инвестиций в экономику муниципального образования Кавказский район в рамках заключенных соглашений о намерениях реализации инвестиционного проекта на территории муниципального образования Кавказский район </a:t>
                      </a:r>
                      <a:r>
                        <a:rPr lang="ru-RU" sz="1000" u="none" strike="noStrike" dirty="0" smtClean="0">
                          <a:solidFill>
                            <a:schemeClr val="tx1"/>
                          </a:solidFill>
                          <a:effectLst/>
                          <a:latin typeface="Times New Roman" pitchFamily="18" charset="0"/>
                          <a:cs typeface="Times New Roman" pitchFamily="18" charset="0"/>
                        </a:rPr>
                        <a:t>– 1,47 млрд. руб</a:t>
                      </a:r>
                      <a:r>
                        <a:rPr lang="ru-RU" sz="1000" u="none" strike="noStrike" dirty="0">
                          <a:solidFill>
                            <a:schemeClr val="tx1"/>
                          </a:solidFill>
                          <a:effectLst/>
                          <a:latin typeface="Times New Roman" pitchFamily="18" charset="0"/>
                          <a:cs typeface="Times New Roman" pitchFamily="18" charset="0"/>
                        </a:rPr>
                        <a:t>.</a:t>
                      </a:r>
                      <a:endParaRPr lang="ru-RU" sz="1000" b="1" i="0" u="none" strike="noStrike" dirty="0">
                        <a:solidFill>
                          <a:schemeClr val="tx1"/>
                        </a:solidFill>
                        <a:effectLst/>
                        <a:latin typeface="Times New Roman" pitchFamily="18" charset="0"/>
                        <a:cs typeface="Times New Roman" pitchFamily="18" charset="0"/>
                      </a:endParaRPr>
                    </a:p>
                  </a:txBody>
                  <a:tcPr marL="0" marR="0" marT="0" marB="0" anchor="ctr"/>
                </a:tc>
              </a:tr>
              <a:tr h="512736">
                <a:tc>
                  <a:txBody>
                    <a:bodyPr/>
                    <a:lstStyle/>
                    <a:p>
                      <a:pPr algn="l" fontAlgn="b"/>
                      <a:r>
                        <a:rPr lang="ru-RU" sz="800" u="none" strike="noStrike">
                          <a:solidFill>
                            <a:srgbClr val="002060"/>
                          </a:solidFill>
                          <a:effectLst/>
                        </a:rPr>
                        <a:t> </a:t>
                      </a:r>
                      <a:endParaRPr lang="ru-RU" sz="800" b="0" i="0" u="none" strike="noStrike">
                        <a:solidFill>
                          <a:srgbClr val="002060"/>
                        </a:solidFill>
                        <a:effectLst/>
                        <a:latin typeface="Calibri"/>
                      </a:endParaRPr>
                    </a:p>
                  </a:txBody>
                  <a:tcPr marL="0" marR="0" marT="0" marB="0"/>
                </a:tc>
                <a:tc>
                  <a:txBody>
                    <a:bodyPr/>
                    <a:lstStyle/>
                    <a:p>
                      <a:pPr algn="just" fontAlgn="ctr"/>
                      <a:r>
                        <a:rPr lang="ru-RU" sz="1000" u="none" strike="noStrike" dirty="0">
                          <a:solidFill>
                            <a:schemeClr val="tx1"/>
                          </a:solidFill>
                          <a:effectLst/>
                          <a:latin typeface="Times New Roman" pitchFamily="18" charset="0"/>
                          <a:cs typeface="Times New Roman" pitchFamily="18" charset="0"/>
                        </a:rPr>
                        <a:t>Доля детей-сирот и детей, оставшихся без попечения родителей, из вновь выявленных, переданных на воспитание в семьи граждан - 100%</a:t>
                      </a:r>
                      <a:endParaRPr lang="ru-RU" sz="1000" b="1" i="0" u="none" strike="noStrike" dirty="0">
                        <a:solidFill>
                          <a:schemeClr val="tx1"/>
                        </a:solidFill>
                        <a:effectLst/>
                        <a:latin typeface="Times New Roman" pitchFamily="18" charset="0"/>
                        <a:cs typeface="Times New Roman" pitchFamily="18" charset="0"/>
                      </a:endParaRPr>
                    </a:p>
                  </a:txBody>
                  <a:tcPr marL="0" marR="0" marT="0" marB="0" anchor="ctr"/>
                </a:tc>
                <a:tc rowSpan="2">
                  <a:txBody>
                    <a:bodyPr/>
                    <a:lstStyle/>
                    <a:p>
                      <a:pPr algn="just" fontAlgn="t"/>
                      <a:endParaRPr lang="ru-RU" sz="800" b="1" i="0" u="none" strike="noStrike">
                        <a:solidFill>
                          <a:srgbClr val="002060"/>
                        </a:solidFill>
                        <a:effectLst/>
                        <a:latin typeface="Cambria"/>
                      </a:endParaRPr>
                    </a:p>
                  </a:txBody>
                  <a:tcPr marL="0" marR="0" marT="0" marB="0"/>
                </a:tc>
                <a:tc>
                  <a:txBody>
                    <a:bodyPr/>
                    <a:lstStyle/>
                    <a:p>
                      <a:pPr algn="just" fontAlgn="ctr"/>
                      <a:r>
                        <a:rPr lang="ru-RU" sz="1000" u="none" strike="noStrike" dirty="0" smtClean="0">
                          <a:solidFill>
                            <a:schemeClr val="tx1"/>
                          </a:solidFill>
                          <a:effectLst/>
                          <a:latin typeface="Times New Roman" pitchFamily="18" charset="0"/>
                          <a:cs typeface="Times New Roman" pitchFamily="18" charset="0"/>
                        </a:rPr>
                        <a:t>Количество субъектов малого и среднего предпринимательства - 4572  чел.</a:t>
                      </a:r>
                      <a:endParaRPr lang="ru-RU" sz="1000" b="1" i="0" u="none" strike="noStrike" dirty="0">
                        <a:solidFill>
                          <a:schemeClr val="tx1"/>
                        </a:solidFill>
                        <a:effectLst/>
                        <a:latin typeface="Times New Roman" pitchFamily="18" charset="0"/>
                        <a:cs typeface="Times New Roman" pitchFamily="18" charset="0"/>
                      </a:endParaRPr>
                    </a:p>
                  </a:txBody>
                  <a:tcPr marL="0" marR="0" marT="0" marB="0" anchor="ctr"/>
                </a:tc>
              </a:tr>
              <a:tr h="1217376">
                <a:tc>
                  <a:txBody>
                    <a:bodyPr/>
                    <a:lstStyle/>
                    <a:p>
                      <a:pPr algn="l" fontAlgn="b"/>
                      <a:r>
                        <a:rPr lang="ru-RU" sz="800" u="none" strike="noStrike" dirty="0">
                          <a:solidFill>
                            <a:srgbClr val="002060"/>
                          </a:solidFill>
                          <a:effectLst/>
                        </a:rPr>
                        <a:t> </a:t>
                      </a:r>
                      <a:endParaRPr lang="ru-RU" sz="800" b="0" i="0" u="none" strike="noStrike" dirty="0">
                        <a:solidFill>
                          <a:srgbClr val="002060"/>
                        </a:solidFill>
                        <a:effectLst/>
                        <a:latin typeface="Cambria"/>
                      </a:endParaRPr>
                    </a:p>
                  </a:txBody>
                  <a:tcPr marL="0" marR="0" marT="0" marB="0" anchor="b"/>
                </a:tc>
                <a:tc>
                  <a:txBody>
                    <a:bodyPr/>
                    <a:lstStyle/>
                    <a:p>
                      <a:pPr algn="just" fontAlgn="ctr"/>
                      <a:r>
                        <a:rPr lang="ru-RU" sz="1000" b="0" i="0" u="none" strike="noStrike" dirty="0" smtClean="0">
                          <a:solidFill>
                            <a:schemeClr val="tx1"/>
                          </a:solidFill>
                          <a:effectLst/>
                          <a:latin typeface="Times New Roman" pitchFamily="18" charset="0"/>
                          <a:cs typeface="Times New Roman" pitchFamily="18" charset="0"/>
                        </a:rPr>
                        <a:t>Число молодых людей муниципального образования Кавказский район, вовлеченных в добровольческую деятельность - 412 чел.</a:t>
                      </a:r>
                      <a:endParaRPr lang="ru-RU" sz="1000" b="0" i="0" u="none" strike="noStrike" dirty="0">
                        <a:solidFill>
                          <a:schemeClr val="tx1"/>
                        </a:solidFill>
                        <a:effectLst/>
                        <a:latin typeface="Times New Roman" pitchFamily="18" charset="0"/>
                        <a:cs typeface="Times New Roman" pitchFamily="18" charset="0"/>
                      </a:endParaRPr>
                    </a:p>
                  </a:txBody>
                  <a:tcPr marL="0" marR="0" marT="0" marB="0" anchor="ctr"/>
                </a:tc>
                <a:tc vMerge="1">
                  <a:txBody>
                    <a:bodyPr/>
                    <a:lstStyle/>
                    <a:p>
                      <a:endParaRPr lang="ru-RU"/>
                    </a:p>
                  </a:txBody>
                  <a:tcPr/>
                </a:tc>
                <a:tc>
                  <a:txBody>
                    <a:bodyPr/>
                    <a:lstStyle/>
                    <a:p>
                      <a:pPr algn="just" fontAlgn="ctr"/>
                      <a:r>
                        <a:rPr lang="ru-RU" sz="1000" u="none" strike="noStrike" dirty="0">
                          <a:solidFill>
                            <a:schemeClr val="tx1"/>
                          </a:solidFill>
                          <a:effectLst/>
                          <a:latin typeface="Times New Roman" pitchFamily="18" charset="0"/>
                          <a:cs typeface="Times New Roman" pitchFamily="18" charset="0"/>
                        </a:rPr>
                        <a:t>Количество принятых к субсидированию документов по малым формам хозяйствования </a:t>
                      </a:r>
                      <a:r>
                        <a:rPr lang="ru-RU" sz="1000" u="none" strike="noStrike" dirty="0" smtClean="0">
                          <a:solidFill>
                            <a:schemeClr val="tx1"/>
                          </a:solidFill>
                          <a:effectLst/>
                          <a:latin typeface="Times New Roman" pitchFamily="18" charset="0"/>
                          <a:cs typeface="Times New Roman" pitchFamily="18" charset="0"/>
                        </a:rPr>
                        <a:t>– 530 шт</a:t>
                      </a:r>
                      <a:r>
                        <a:rPr lang="ru-RU" sz="1000" u="none" strike="noStrike" dirty="0">
                          <a:solidFill>
                            <a:schemeClr val="tx1"/>
                          </a:solidFill>
                          <a:effectLst/>
                          <a:latin typeface="Times New Roman" pitchFamily="18" charset="0"/>
                          <a:cs typeface="Times New Roman" pitchFamily="18" charset="0"/>
                        </a:rPr>
                        <a:t>.</a:t>
                      </a:r>
                      <a:endParaRPr lang="ru-RU" sz="1000" b="1" i="0" u="none" strike="noStrike" dirty="0">
                        <a:solidFill>
                          <a:schemeClr val="tx1"/>
                        </a:solidFill>
                        <a:effectLst/>
                        <a:latin typeface="Times New Roman" pitchFamily="18" charset="0"/>
                        <a:cs typeface="Times New Roman" pitchFamily="18" charset="0"/>
                      </a:endParaRPr>
                    </a:p>
                  </a:txBody>
                  <a:tcPr marL="0" marR="0" marT="0" marB="0" anchor="ctr"/>
                </a:tc>
              </a:tr>
            </a:tbl>
          </a:graphicData>
        </a:graphic>
      </p:graphicFrame>
      <p:sp>
        <p:nvSpPr>
          <p:cNvPr id="3" name="Номер слайда 2"/>
          <p:cNvSpPr>
            <a:spLocks noGrp="1"/>
          </p:cNvSpPr>
          <p:nvPr>
            <p:ph type="sldNum" sz="quarter" idx="12"/>
          </p:nvPr>
        </p:nvSpPr>
        <p:spPr>
          <a:xfrm>
            <a:off x="4754880" y="6407945"/>
            <a:ext cx="396240" cy="365125"/>
          </a:xfrm>
        </p:spPr>
        <p:txBody>
          <a:bodyPr/>
          <a:lstStyle/>
          <a:p>
            <a:fld id="{DCD830A9-5F17-466D-9E40-1E5E06F64CC0}" type="slidenum">
              <a:rPr lang="ru-RU" smtClean="0"/>
              <a:pPr/>
              <a:t>63</a:t>
            </a:fld>
            <a:endParaRPr lang="ru-RU" dirty="0"/>
          </a:p>
        </p:txBody>
      </p:sp>
      <p:pic>
        <p:nvPicPr>
          <p:cNvPr id="8" name="Рисунок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133214" y="3426520"/>
            <a:ext cx="835819" cy="542925"/>
          </a:xfrm>
          <a:prstGeom prst="rect">
            <a:avLst/>
          </a:prstGeom>
          <a:scene3d>
            <a:camera prst="obliqueTopLeft"/>
            <a:lightRig rig="threePt" dir="t"/>
          </a:scene3d>
          <a:sp3d>
            <a:bevelT/>
          </a:sp3d>
        </p:spPr>
      </p:pic>
      <p:pic>
        <p:nvPicPr>
          <p:cNvPr id="9" name="Рисунок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04118" y="1787489"/>
            <a:ext cx="794544" cy="644525"/>
          </a:xfrm>
          <a:prstGeom prst="rect">
            <a:avLst/>
          </a:prstGeom>
          <a:noFill/>
          <a:ln>
            <a:noFill/>
          </a:ln>
          <a:scene3d>
            <a:camera prst="perspectiveRelaxedModerately"/>
            <a:lightRig rig="threePt" dir="t"/>
          </a:scene3d>
          <a:sp3d>
            <a:bevelT/>
          </a:sp3d>
        </p:spPr>
      </p:pic>
      <p:pic>
        <p:nvPicPr>
          <p:cNvPr id="10" name="Рисунок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153852" y="4837123"/>
            <a:ext cx="880533" cy="611188"/>
          </a:xfrm>
          <a:prstGeom prst="rect">
            <a:avLst/>
          </a:prstGeom>
          <a:scene3d>
            <a:camera prst="obliqueTopLeft"/>
            <a:lightRig rig="threePt" dir="t"/>
          </a:scene3d>
          <a:sp3d>
            <a:bevelT/>
          </a:sp3d>
        </p:spPr>
      </p:pic>
      <p:pic>
        <p:nvPicPr>
          <p:cNvPr id="11" name="Рисунок 1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8805" y="3364161"/>
            <a:ext cx="784225" cy="593725"/>
          </a:xfrm>
          <a:prstGeom prst="rect">
            <a:avLst/>
          </a:prstGeom>
          <a:scene3d>
            <a:camera prst="perspectiveAbove"/>
            <a:lightRig rig="threePt" dir="t"/>
          </a:scene3d>
          <a:sp3d>
            <a:bevelT/>
          </a:sp3d>
        </p:spPr>
      </p:pic>
      <p:pic>
        <p:nvPicPr>
          <p:cNvPr id="12" name="Рисунок 1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91830" y="4891099"/>
            <a:ext cx="856456" cy="557212"/>
          </a:xfrm>
          <a:prstGeom prst="rect">
            <a:avLst/>
          </a:prstGeom>
          <a:scene3d>
            <a:camera prst="obliqueTopLeft"/>
            <a:lightRig rig="threePt" dir="t"/>
          </a:scene3d>
          <a:sp3d>
            <a:bevelT/>
          </a:sp3d>
        </p:spPr>
      </p:pic>
      <p:pic>
        <p:nvPicPr>
          <p:cNvPr id="13" name="Рисунок 1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153852" y="4081465"/>
            <a:ext cx="815181" cy="534987"/>
          </a:xfrm>
          <a:prstGeom prst="rect">
            <a:avLst/>
          </a:prstGeom>
          <a:scene3d>
            <a:camera prst="obliqueTopLeft"/>
            <a:lightRig rig="threePt" dir="t"/>
          </a:scene3d>
          <a:sp3d>
            <a:bevelT/>
          </a:sp3d>
        </p:spPr>
      </p:pic>
      <p:pic>
        <p:nvPicPr>
          <p:cNvPr id="14" name="Рисунок 13"/>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515907" y="2685569"/>
            <a:ext cx="825500" cy="523875"/>
          </a:xfrm>
          <a:prstGeom prst="rect">
            <a:avLst/>
          </a:prstGeom>
          <a:scene3d>
            <a:camera prst="obliqueTopLeft"/>
            <a:lightRig rig="threePt" dir="t"/>
          </a:scene3d>
          <a:sp3d>
            <a:bevelT/>
          </a:sp3d>
        </p:spPr>
      </p:pic>
      <p:pic>
        <p:nvPicPr>
          <p:cNvPr id="15" name="Рисунок 14"/>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543143" y="1833527"/>
            <a:ext cx="810022" cy="552450"/>
          </a:xfrm>
          <a:prstGeom prst="rect">
            <a:avLst/>
          </a:prstGeom>
          <a:scene3d>
            <a:camera prst="obliqueTopLeft"/>
            <a:lightRig rig="threePt" dir="t"/>
          </a:scene3d>
          <a:sp3d>
            <a:bevelT/>
          </a:sp3d>
        </p:spPr>
      </p:pic>
      <p:pic>
        <p:nvPicPr>
          <p:cNvPr id="16" name="Рисунок 15"/>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548583" y="995327"/>
            <a:ext cx="815181" cy="561975"/>
          </a:xfrm>
          <a:prstGeom prst="rect">
            <a:avLst/>
          </a:prstGeom>
          <a:scene3d>
            <a:camera prst="obliqueTopLeft"/>
            <a:lightRig rig="threePt" dir="t"/>
          </a:scene3d>
          <a:sp3d>
            <a:bevelT/>
          </a:sp3d>
        </p:spPr>
      </p:pic>
      <p:pic>
        <p:nvPicPr>
          <p:cNvPr id="17" name="Рисунок 16"/>
          <p:cNvPicPr>
            <a:picLocks noChangeAspect="1"/>
          </p:cNvPicPr>
          <p:nvPr/>
        </p:nvPicPr>
        <p:blipFill>
          <a:blip r:embed="rId11" cstate="print">
            <a:extLst>
              <a:ext uri="{BEBA8EAE-BF5A-486C-A8C5-ECC9F3942E4B}">
                <a14:imgProps xmlns:a14="http://schemas.microsoft.com/office/drawing/2010/main">
                  <a14:imgLayer r:embed="rId12">
                    <a14:imgEffect>
                      <a14:colorTemperature colorTemp="4700"/>
                    </a14:imgEffect>
                  </a14:imgLayer>
                </a14:imgProps>
              </a:ext>
              <a:ext uri="{28A0092B-C50C-407E-A947-70E740481C1C}">
                <a14:useLocalDpi xmlns:a14="http://schemas.microsoft.com/office/drawing/2010/main" val="0"/>
              </a:ext>
            </a:extLst>
          </a:blip>
          <a:stretch>
            <a:fillRect/>
          </a:stretch>
        </p:blipFill>
        <p:spPr>
          <a:xfrm>
            <a:off x="5153852" y="5589134"/>
            <a:ext cx="849577" cy="604838"/>
          </a:xfrm>
          <a:prstGeom prst="roundRect">
            <a:avLst>
              <a:gd name="adj" fmla="val 16667"/>
            </a:avLst>
          </a:prstGeom>
          <a:ln>
            <a:solidFill>
              <a:schemeClr val="accent6">
                <a:lumMod val="75000"/>
              </a:schemeClr>
            </a:solid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18" name="Рисунок 17"/>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5111319" y="995327"/>
            <a:ext cx="753269" cy="604837"/>
          </a:xfrm>
          <a:prstGeom prst="rect">
            <a:avLst/>
          </a:prstGeom>
          <a:ln>
            <a:noFill/>
          </a:ln>
          <a:effectLst>
            <a:reflection blurRad="12700" stA="30000" endPos="30000" dist="5000" dir="5400000" sy="-100000" algn="bl" rotWithShape="0"/>
            <a:softEdge rad="127000"/>
          </a:effectLst>
          <a:scene3d>
            <a:camera prst="obliqueTopLeft"/>
            <a:lightRig rig="threePt" dir="t">
              <a:rot lat="0" lon="0" rev="2700000"/>
            </a:lightRig>
          </a:scene3d>
          <a:sp3d>
            <a:bevelT w="63500" h="50800"/>
          </a:sp3d>
        </p:spPr>
      </p:pic>
      <p:pic>
        <p:nvPicPr>
          <p:cNvPr id="19" name="Рисунок 18"/>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595017" y="4081465"/>
            <a:ext cx="746390" cy="619125"/>
          </a:xfrm>
          <a:prstGeom prst="rect">
            <a:avLst/>
          </a:prstGeom>
          <a:scene3d>
            <a:camera prst="obliqueTopLeft"/>
            <a:lightRig rig="threePt" dir="t"/>
          </a:scene3d>
          <a:sp3d>
            <a:bevelT/>
          </a:sp3d>
        </p:spPr>
      </p:pic>
      <p:pic>
        <p:nvPicPr>
          <p:cNvPr id="20" name="Рисунок 19"/>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5129270" y="2609369"/>
            <a:ext cx="804863" cy="600075"/>
          </a:xfrm>
          <a:prstGeom prst="rect">
            <a:avLst/>
          </a:prstGeom>
          <a:scene3d>
            <a:camera prst="obliqueTopLeft"/>
            <a:lightRig rig="threePt" dir="t"/>
          </a:scene3d>
          <a:sp3d>
            <a:bevelT/>
          </a:sp3d>
        </p:spPr>
      </p:pic>
      <p:sp>
        <p:nvSpPr>
          <p:cNvPr id="2" name="TextBox 1"/>
          <p:cNvSpPr txBox="1"/>
          <p:nvPr/>
        </p:nvSpPr>
        <p:spPr>
          <a:xfrm>
            <a:off x="598000" y="241955"/>
            <a:ext cx="8772081" cy="492443"/>
          </a:xfrm>
          <a:prstGeom prst="rect">
            <a:avLst/>
          </a:prstGeom>
          <a:noFill/>
        </p:spPr>
        <p:txBody>
          <a:bodyPr wrap="none" rtlCol="0">
            <a:spAutoFit/>
          </a:bodyPr>
          <a:lstStyle/>
          <a:p>
            <a:pPr algn="ctr"/>
            <a:r>
              <a:rPr lang="ru-RU" sz="1200" b="1" dirty="0">
                <a:solidFill>
                  <a:srgbClr val="002060"/>
                </a:solidFill>
                <a:latin typeface="Times New Roman" pitchFamily="18" charset="0"/>
                <a:cs typeface="Times New Roman" pitchFamily="18" charset="0"/>
              </a:rPr>
              <a:t>Результаты реализации отдельных муниципальных программ муниципального образования Кавказский район </a:t>
            </a:r>
            <a:r>
              <a:rPr lang="ru-RU" sz="1200" b="1" dirty="0" smtClean="0">
                <a:solidFill>
                  <a:srgbClr val="002060"/>
                </a:solidFill>
                <a:latin typeface="Times New Roman" pitchFamily="18" charset="0"/>
                <a:cs typeface="Times New Roman" pitchFamily="18" charset="0"/>
              </a:rPr>
              <a:t>за 2019 год</a:t>
            </a:r>
            <a:endParaRPr lang="ru-RU" sz="1200" b="1" i="1" dirty="0">
              <a:solidFill>
                <a:srgbClr val="002060"/>
              </a:solidFill>
              <a:latin typeface="Times New Roman" pitchFamily="18" charset="0"/>
              <a:cs typeface="Times New Roman" pitchFamily="18" charset="0"/>
            </a:endParaRPr>
          </a:p>
          <a:p>
            <a:endParaRPr lang="ru-RU" sz="1400" dirty="0"/>
          </a:p>
        </p:txBody>
      </p:sp>
      <p:pic>
        <p:nvPicPr>
          <p:cNvPr id="23" name="Рисунок 22" descr="http://in-vidnoe.ru/upload/resizeproxy/720_/deb42bab5fca9fda5ab8cad3ef3cf684.jpeg?154423621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466093" y="5637792"/>
            <a:ext cx="863276" cy="657427"/>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102708449"/>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2" name="Объект 31"/>
          <p:cNvGraphicFramePr>
            <a:graphicFrameLocks noGrp="1"/>
          </p:cNvGraphicFramePr>
          <p:nvPr>
            <p:ph idx="1"/>
            <p:extLst>
              <p:ext uri="{D42A27DB-BD31-4B8C-83A1-F6EECF244321}">
                <p14:modId xmlns:p14="http://schemas.microsoft.com/office/powerpoint/2010/main" val="3654231135"/>
              </p:ext>
            </p:extLst>
          </p:nvPr>
        </p:nvGraphicFramePr>
        <p:xfrm>
          <a:off x="309530" y="275580"/>
          <a:ext cx="9090580" cy="6280249"/>
        </p:xfrm>
        <a:graphic>
          <a:graphicData uri="http://schemas.openxmlformats.org/drawingml/2006/table">
            <a:tbl>
              <a:tblPr>
                <a:tableStyleId>{2D5ABB26-0587-4C30-8999-92F81FD0307C}</a:tableStyleId>
              </a:tblPr>
              <a:tblGrid>
                <a:gridCol w="1115078"/>
                <a:gridCol w="3410682"/>
                <a:gridCol w="948937"/>
                <a:gridCol w="3615883"/>
              </a:tblGrid>
              <a:tr h="740301">
                <a:tc>
                  <a:txBody>
                    <a:bodyPr/>
                    <a:lstStyle/>
                    <a:p>
                      <a:pPr algn="l" fontAlgn="b"/>
                      <a:r>
                        <a:rPr lang="ru-RU" sz="800" u="none" strike="noStrike" dirty="0">
                          <a:effectLst/>
                        </a:rPr>
                        <a:t> </a:t>
                      </a:r>
                      <a:endParaRPr lang="ru-RU" sz="800" b="0" i="0" u="none" strike="noStrike" dirty="0">
                        <a:solidFill>
                          <a:srgbClr val="000000"/>
                        </a:solidFill>
                        <a:effectLst/>
                        <a:latin typeface="Calibri"/>
                      </a:endParaRPr>
                    </a:p>
                  </a:txBody>
                  <a:tcPr marL="0" marR="0" marT="0" marB="0">
                    <a:noFill/>
                  </a:tcPr>
                </a:tc>
                <a:tc>
                  <a:txBody>
                    <a:bodyPr/>
                    <a:lstStyle/>
                    <a:p>
                      <a:pPr algn="l" fontAlgn="ctr"/>
                      <a:r>
                        <a:rPr lang="ru-RU" sz="1000" u="none" strike="noStrike" dirty="0">
                          <a:solidFill>
                            <a:schemeClr val="tx1"/>
                          </a:solidFill>
                          <a:effectLst/>
                          <a:latin typeface="Times New Roman" pitchFamily="18" charset="0"/>
                          <a:cs typeface="Times New Roman" pitchFamily="18" charset="0"/>
                        </a:rPr>
                        <a:t>количество получателей компенсации части родительской платы за присмотр и уход за детьми, посещающими образовательные организации, реализующие образовательную программу дошкольного  образования - </a:t>
                      </a:r>
                      <a:r>
                        <a:rPr lang="ru-RU" sz="1000" u="none" strike="noStrike" dirty="0" smtClean="0">
                          <a:solidFill>
                            <a:schemeClr val="tx1"/>
                          </a:solidFill>
                          <a:effectLst/>
                          <a:latin typeface="Times New Roman" pitchFamily="18" charset="0"/>
                          <a:cs typeface="Times New Roman" pitchFamily="18" charset="0"/>
                        </a:rPr>
                        <a:t>4494 </a:t>
                      </a:r>
                      <a:r>
                        <a:rPr lang="ru-RU" sz="1000" u="none" strike="noStrike" dirty="0">
                          <a:solidFill>
                            <a:schemeClr val="tx1"/>
                          </a:solidFill>
                          <a:effectLst/>
                          <a:latin typeface="Times New Roman" pitchFamily="18" charset="0"/>
                          <a:cs typeface="Times New Roman" pitchFamily="18" charset="0"/>
                        </a:rPr>
                        <a:t>чел.</a:t>
                      </a:r>
                      <a:endParaRPr lang="ru-RU" sz="1000" b="1" i="0" u="none" strike="noStrike" dirty="0">
                        <a:solidFill>
                          <a:schemeClr val="tx1"/>
                        </a:solidFill>
                        <a:effectLst/>
                        <a:latin typeface="Times New Roman" pitchFamily="18" charset="0"/>
                        <a:cs typeface="Times New Roman" pitchFamily="18" charset="0"/>
                      </a:endParaRPr>
                    </a:p>
                  </a:txBody>
                  <a:tcPr marL="0" marR="0" marT="0" marB="0" anchor="ctr">
                    <a:noFill/>
                  </a:tcPr>
                </a:tc>
                <a:tc>
                  <a:txBody>
                    <a:bodyPr/>
                    <a:lstStyle/>
                    <a:p>
                      <a:pPr algn="l" fontAlgn="b"/>
                      <a:r>
                        <a:rPr lang="ru-RU" sz="800" u="none" strike="noStrike" dirty="0">
                          <a:effectLst/>
                        </a:rPr>
                        <a:t> </a:t>
                      </a:r>
                      <a:endParaRPr lang="ru-RU" sz="800" b="1" i="0" u="none" strike="noStrike" dirty="0">
                        <a:solidFill>
                          <a:schemeClr val="accent5">
                            <a:lumMod val="50000"/>
                          </a:schemeClr>
                        </a:solidFill>
                        <a:effectLst/>
                        <a:latin typeface="Times New Roman" pitchFamily="18" charset="0"/>
                        <a:cs typeface="Times New Roman" pitchFamily="18" charset="0"/>
                      </a:endParaRPr>
                    </a:p>
                  </a:txBody>
                  <a:tcPr marL="0" marR="0" marT="0" marB="0" anchor="ctr">
                    <a:noFill/>
                  </a:tcPr>
                </a:tc>
                <a:tc>
                  <a:txBody>
                    <a:bodyPr/>
                    <a:lstStyle/>
                    <a:p>
                      <a:pPr algn="just" fontAlgn="ctr"/>
                      <a:r>
                        <a:rPr lang="ru-RU" sz="1000" u="none" strike="noStrike" dirty="0" smtClean="0">
                          <a:solidFill>
                            <a:schemeClr val="tx1"/>
                          </a:solidFill>
                          <a:effectLst/>
                          <a:latin typeface="Times New Roman" pitchFamily="18" charset="0"/>
                          <a:cs typeface="Times New Roman" pitchFamily="18" charset="0"/>
                        </a:rPr>
                        <a:t>Количество проконсультированных по вопросам поддержки и развития субъектов малого и среднего предпринимательства  - 1953  чел.</a:t>
                      </a:r>
                      <a:endParaRPr lang="ru-RU" sz="1000" b="1" i="0" u="none" strike="noStrike" dirty="0">
                        <a:solidFill>
                          <a:schemeClr val="tx1"/>
                        </a:solidFill>
                        <a:effectLst/>
                        <a:latin typeface="Times New Roman" pitchFamily="18" charset="0"/>
                        <a:cs typeface="Times New Roman" pitchFamily="18" charset="0"/>
                      </a:endParaRPr>
                    </a:p>
                  </a:txBody>
                  <a:tcPr marL="0" marR="0" marT="0" marB="0" anchor="ctr">
                    <a:noFill/>
                  </a:tcPr>
                </a:tc>
              </a:tr>
              <a:tr h="735236">
                <a:tc>
                  <a:txBody>
                    <a:bodyPr/>
                    <a:lstStyle/>
                    <a:p>
                      <a:pPr algn="l" fontAlgn="b"/>
                      <a:r>
                        <a:rPr lang="ru-RU" sz="800" u="none" strike="noStrike">
                          <a:effectLst/>
                        </a:rPr>
                        <a:t> </a:t>
                      </a:r>
                      <a:endParaRPr lang="ru-RU" sz="800" b="0" i="0" u="none" strike="noStrike">
                        <a:solidFill>
                          <a:srgbClr val="000000"/>
                        </a:solidFill>
                        <a:effectLst/>
                        <a:latin typeface="Calibri"/>
                      </a:endParaRPr>
                    </a:p>
                  </a:txBody>
                  <a:tcPr marL="0" marR="0" marT="0" marB="0">
                    <a:noFill/>
                  </a:tcPr>
                </a:tc>
                <a:tc>
                  <a:txBody>
                    <a:bodyPr/>
                    <a:lstStyle/>
                    <a:p>
                      <a:pPr algn="just" fontAlgn="ctr"/>
                      <a:r>
                        <a:rPr lang="ru-RU" sz="1000" u="none" strike="noStrike" dirty="0">
                          <a:solidFill>
                            <a:schemeClr val="tx1"/>
                          </a:solidFill>
                          <a:effectLst/>
                          <a:latin typeface="Times New Roman" pitchFamily="18" charset="0"/>
                          <a:cs typeface="Times New Roman" pitchFamily="18" charset="0"/>
                        </a:rPr>
                        <a:t>Протяженность отремонтированных участков автомобильных дорог общего пользования местного значения, включенных в реестр имущества администрации муниципального образования Кавказский район </a:t>
                      </a:r>
                      <a:r>
                        <a:rPr lang="ru-RU" sz="1000" u="none" strike="noStrike" dirty="0" smtClean="0">
                          <a:solidFill>
                            <a:schemeClr val="tx1"/>
                          </a:solidFill>
                          <a:effectLst/>
                          <a:latin typeface="Times New Roman" pitchFamily="18" charset="0"/>
                          <a:cs typeface="Times New Roman" pitchFamily="18" charset="0"/>
                        </a:rPr>
                        <a:t> – 0,25 </a:t>
                      </a:r>
                      <a:r>
                        <a:rPr lang="ru-RU" sz="1000" u="none" strike="noStrike" dirty="0">
                          <a:solidFill>
                            <a:schemeClr val="tx1"/>
                          </a:solidFill>
                          <a:effectLst/>
                          <a:latin typeface="Times New Roman" pitchFamily="18" charset="0"/>
                          <a:cs typeface="Times New Roman" pitchFamily="18" charset="0"/>
                        </a:rPr>
                        <a:t>км</a:t>
                      </a:r>
                      <a:endParaRPr lang="ru-RU" sz="1000" b="1" i="0" u="none" strike="noStrike" dirty="0">
                        <a:solidFill>
                          <a:schemeClr val="tx1"/>
                        </a:solidFill>
                        <a:effectLst/>
                        <a:latin typeface="Times New Roman" pitchFamily="18" charset="0"/>
                        <a:cs typeface="Times New Roman" pitchFamily="18" charset="0"/>
                      </a:endParaRPr>
                    </a:p>
                  </a:txBody>
                  <a:tcPr marL="0" marR="0" marT="0" marB="0" anchor="ctr">
                    <a:noFill/>
                  </a:tcPr>
                </a:tc>
                <a:tc>
                  <a:txBody>
                    <a:bodyPr/>
                    <a:lstStyle/>
                    <a:p>
                      <a:pPr algn="just" fontAlgn="t"/>
                      <a:endParaRPr lang="ru-RU" sz="800" b="1" i="0" u="none" strike="noStrike" dirty="0">
                        <a:solidFill>
                          <a:schemeClr val="accent5">
                            <a:lumMod val="50000"/>
                          </a:schemeClr>
                        </a:solidFill>
                        <a:effectLst/>
                        <a:latin typeface="Times New Roman" pitchFamily="18" charset="0"/>
                        <a:cs typeface="Times New Roman" pitchFamily="18" charset="0"/>
                      </a:endParaRPr>
                    </a:p>
                  </a:txBody>
                  <a:tcPr marL="0" marR="0" marT="0" marB="0" anchor="ctr">
                    <a:noFill/>
                  </a:tcPr>
                </a:tc>
                <a:tc>
                  <a:txBody>
                    <a:bodyPr/>
                    <a:lstStyle/>
                    <a:p>
                      <a:pPr algn="just" fontAlgn="ctr"/>
                      <a:r>
                        <a:rPr lang="ru-RU" sz="1000" u="none" strike="noStrike" dirty="0">
                          <a:solidFill>
                            <a:schemeClr val="tx1"/>
                          </a:solidFill>
                          <a:effectLst/>
                          <a:latin typeface="Times New Roman" pitchFamily="18" charset="0"/>
                          <a:cs typeface="Times New Roman" pitchFamily="18" charset="0"/>
                        </a:rPr>
                        <a:t>Число детей, отдохнувших в профильных сменах на базе оздоровительных учреждений, расположенных на территории Краснодарского края - </a:t>
                      </a:r>
                      <a:r>
                        <a:rPr lang="ru-RU" sz="1000" u="none" strike="noStrike" dirty="0" smtClean="0">
                          <a:solidFill>
                            <a:schemeClr val="tx1"/>
                          </a:solidFill>
                          <a:effectLst/>
                          <a:latin typeface="Times New Roman" pitchFamily="18" charset="0"/>
                          <a:cs typeface="Times New Roman" pitchFamily="18" charset="0"/>
                        </a:rPr>
                        <a:t>61 </a:t>
                      </a:r>
                      <a:r>
                        <a:rPr lang="ru-RU" sz="1000" u="none" strike="noStrike" dirty="0">
                          <a:solidFill>
                            <a:schemeClr val="tx1"/>
                          </a:solidFill>
                          <a:effectLst/>
                          <a:latin typeface="Times New Roman" pitchFamily="18" charset="0"/>
                          <a:cs typeface="Times New Roman" pitchFamily="18" charset="0"/>
                        </a:rPr>
                        <a:t>чел.</a:t>
                      </a:r>
                      <a:endParaRPr lang="ru-RU" sz="1000" b="1" i="0" u="none" strike="noStrike" dirty="0">
                        <a:solidFill>
                          <a:schemeClr val="tx1"/>
                        </a:solidFill>
                        <a:effectLst/>
                        <a:latin typeface="Times New Roman" pitchFamily="18" charset="0"/>
                        <a:cs typeface="Times New Roman" pitchFamily="18" charset="0"/>
                      </a:endParaRPr>
                    </a:p>
                  </a:txBody>
                  <a:tcPr marL="0" marR="0" marT="0" marB="0" anchor="ctr">
                    <a:noFill/>
                  </a:tcPr>
                </a:tc>
              </a:tr>
              <a:tr h="444180">
                <a:tc>
                  <a:txBody>
                    <a:bodyPr/>
                    <a:lstStyle/>
                    <a:p>
                      <a:pPr algn="l" fontAlgn="b"/>
                      <a:r>
                        <a:rPr lang="ru-RU" sz="800" u="none" strike="noStrike">
                          <a:solidFill>
                            <a:schemeClr val="tx1"/>
                          </a:solidFill>
                          <a:effectLst/>
                        </a:rPr>
                        <a:t> </a:t>
                      </a:r>
                      <a:endParaRPr lang="ru-RU" sz="800" b="0" i="0" u="none" strike="noStrike">
                        <a:solidFill>
                          <a:schemeClr val="tx1"/>
                        </a:solidFill>
                        <a:effectLst/>
                        <a:latin typeface="Cambria"/>
                      </a:endParaRPr>
                    </a:p>
                  </a:txBody>
                  <a:tcPr marL="0" marR="0" marT="0" marB="0" anchor="b">
                    <a:noFill/>
                  </a:tcPr>
                </a:tc>
                <a:tc>
                  <a:txBody>
                    <a:bodyPr/>
                    <a:lstStyle/>
                    <a:p>
                      <a:pPr algn="l" fontAlgn="ctr"/>
                      <a:r>
                        <a:rPr lang="ru-RU" sz="1000" u="none" strike="noStrike" dirty="0">
                          <a:solidFill>
                            <a:schemeClr val="tx1"/>
                          </a:solidFill>
                          <a:effectLst/>
                          <a:latin typeface="Times New Roman" pitchFamily="18" charset="0"/>
                          <a:cs typeface="Times New Roman" pitchFamily="18" charset="0"/>
                        </a:rPr>
                        <a:t>к</a:t>
                      </a:r>
                      <a:r>
                        <a:rPr lang="ru-RU" sz="1000" u="none" strike="noStrike" dirty="0" smtClean="0">
                          <a:solidFill>
                            <a:schemeClr val="tx1"/>
                          </a:solidFill>
                          <a:effectLst/>
                          <a:latin typeface="Times New Roman" pitchFamily="18" charset="0"/>
                          <a:cs typeface="Times New Roman" pitchFamily="18" charset="0"/>
                        </a:rPr>
                        <a:t>оличество </a:t>
                      </a:r>
                      <a:r>
                        <a:rPr lang="ru-RU" sz="1000" u="none" strike="noStrike" dirty="0">
                          <a:solidFill>
                            <a:schemeClr val="tx1"/>
                          </a:solidFill>
                          <a:effectLst/>
                          <a:latin typeface="Times New Roman" pitchFamily="18" charset="0"/>
                          <a:cs typeface="Times New Roman" pitchFamily="18" charset="0"/>
                        </a:rPr>
                        <a:t>приобретенных  жилых помещений для детей-сирот, детей, оставшихся без попечения родителей, а также лиц из их числа - </a:t>
                      </a:r>
                      <a:r>
                        <a:rPr lang="ru-RU" sz="1000" u="none" strike="noStrike" dirty="0" smtClean="0">
                          <a:solidFill>
                            <a:schemeClr val="tx1"/>
                          </a:solidFill>
                          <a:effectLst/>
                          <a:latin typeface="Times New Roman" pitchFamily="18" charset="0"/>
                          <a:cs typeface="Times New Roman" pitchFamily="18" charset="0"/>
                        </a:rPr>
                        <a:t>52 квартиры </a:t>
                      </a:r>
                      <a:endParaRPr lang="ru-RU" sz="1000" b="1" i="0" u="none" strike="noStrike" dirty="0">
                        <a:solidFill>
                          <a:schemeClr val="tx1"/>
                        </a:solidFill>
                        <a:effectLst/>
                        <a:latin typeface="Times New Roman" pitchFamily="18" charset="0"/>
                        <a:cs typeface="Times New Roman" pitchFamily="18" charset="0"/>
                      </a:endParaRPr>
                    </a:p>
                  </a:txBody>
                  <a:tcPr marL="0" marR="0" marT="0" marB="0" anchor="ctr">
                    <a:noFill/>
                  </a:tcPr>
                </a:tc>
                <a:tc rowSpan="2">
                  <a:txBody>
                    <a:bodyPr/>
                    <a:lstStyle/>
                    <a:p>
                      <a:pPr algn="just" fontAlgn="t"/>
                      <a:endParaRPr lang="ru-RU" sz="800" b="1" i="0" u="none" strike="noStrike">
                        <a:solidFill>
                          <a:schemeClr val="accent5">
                            <a:lumMod val="50000"/>
                          </a:schemeClr>
                        </a:solidFill>
                        <a:effectLst/>
                        <a:latin typeface="Times New Roman" pitchFamily="18" charset="0"/>
                        <a:cs typeface="Times New Roman" pitchFamily="18" charset="0"/>
                      </a:endParaRPr>
                    </a:p>
                  </a:txBody>
                  <a:tcPr marL="0" marR="0" marT="0" marB="0" anchor="ctr">
                    <a:noFill/>
                  </a:tcPr>
                </a:tc>
                <a:tc>
                  <a:txBody>
                    <a:bodyPr/>
                    <a:lstStyle/>
                    <a:p>
                      <a:pPr algn="just" fontAlgn="ctr"/>
                      <a:r>
                        <a:rPr lang="ru-RU" sz="1000" u="none" strike="noStrike" dirty="0">
                          <a:solidFill>
                            <a:schemeClr val="tx1"/>
                          </a:solidFill>
                          <a:effectLst/>
                          <a:latin typeface="Times New Roman" pitchFamily="18" charset="0"/>
                          <a:cs typeface="Times New Roman" pitchFamily="18" charset="0"/>
                        </a:rPr>
                        <a:t>Число подростков, охваченных организацией досуга на дворовых площадках по месту жительства,  в клубах по месту жительства - </a:t>
                      </a:r>
                      <a:r>
                        <a:rPr lang="ru-RU" sz="1000" u="none" strike="noStrike" dirty="0" smtClean="0">
                          <a:solidFill>
                            <a:schemeClr val="tx1"/>
                          </a:solidFill>
                          <a:effectLst/>
                          <a:latin typeface="Times New Roman" pitchFamily="18" charset="0"/>
                          <a:cs typeface="Times New Roman" pitchFamily="18" charset="0"/>
                        </a:rPr>
                        <a:t>4613 </a:t>
                      </a:r>
                      <a:r>
                        <a:rPr lang="ru-RU" sz="1000" u="none" strike="noStrike" dirty="0">
                          <a:solidFill>
                            <a:schemeClr val="tx1"/>
                          </a:solidFill>
                          <a:effectLst/>
                          <a:latin typeface="Times New Roman" pitchFamily="18" charset="0"/>
                          <a:cs typeface="Times New Roman" pitchFamily="18" charset="0"/>
                        </a:rPr>
                        <a:t>чел.</a:t>
                      </a:r>
                      <a:endParaRPr lang="ru-RU" sz="1000" b="1" i="0" u="none" strike="noStrike" dirty="0">
                        <a:solidFill>
                          <a:schemeClr val="tx1"/>
                        </a:solidFill>
                        <a:effectLst/>
                        <a:latin typeface="Times New Roman" pitchFamily="18" charset="0"/>
                        <a:cs typeface="Times New Roman" pitchFamily="18" charset="0"/>
                      </a:endParaRPr>
                    </a:p>
                  </a:txBody>
                  <a:tcPr marL="0" marR="0" marT="0" marB="0" anchor="ctr">
                    <a:noFill/>
                  </a:tcPr>
                </a:tc>
              </a:tr>
              <a:tr h="734813">
                <a:tc>
                  <a:txBody>
                    <a:bodyPr/>
                    <a:lstStyle/>
                    <a:p>
                      <a:pPr algn="l" fontAlgn="b"/>
                      <a:r>
                        <a:rPr lang="ru-RU" sz="800" u="none" strike="noStrike">
                          <a:effectLst/>
                        </a:rPr>
                        <a:t> </a:t>
                      </a:r>
                      <a:endParaRPr lang="ru-RU" sz="800" b="0" i="0" u="none" strike="noStrike">
                        <a:solidFill>
                          <a:srgbClr val="000000"/>
                        </a:solidFill>
                        <a:effectLst/>
                        <a:latin typeface="Cambria"/>
                      </a:endParaRPr>
                    </a:p>
                  </a:txBody>
                  <a:tcPr marL="0" marR="0" marT="0" marB="0" anchor="b">
                    <a:noFill/>
                  </a:tcPr>
                </a:tc>
                <a:tc>
                  <a:txBody>
                    <a:bodyPr/>
                    <a:lstStyle/>
                    <a:p>
                      <a:pPr algn="just" fontAlgn="ctr"/>
                      <a:r>
                        <a:rPr lang="ru-RU" sz="1000" u="none" strike="noStrike" dirty="0">
                          <a:solidFill>
                            <a:schemeClr val="tx1"/>
                          </a:solidFill>
                          <a:effectLst/>
                          <a:latin typeface="Times New Roman" pitchFamily="18" charset="0"/>
                          <a:cs typeface="Times New Roman" pitchFamily="18" charset="0"/>
                        </a:rPr>
                        <a:t>доля объема природного газа, расчеты за который осуществляются с использованием приборов учета, в общем объеме природного газа, потребляемого (используемого) на территории муниципального образования - 88,4 %</a:t>
                      </a:r>
                      <a:endParaRPr lang="ru-RU" sz="1000" b="1" i="0" u="none" strike="noStrike" dirty="0">
                        <a:solidFill>
                          <a:schemeClr val="tx1"/>
                        </a:solidFill>
                        <a:effectLst/>
                        <a:latin typeface="Times New Roman" pitchFamily="18" charset="0"/>
                        <a:cs typeface="Times New Roman" pitchFamily="18" charset="0"/>
                      </a:endParaRPr>
                    </a:p>
                  </a:txBody>
                  <a:tcPr marL="0" marR="0" marT="0" marB="0" anchor="ctr">
                    <a:noFill/>
                  </a:tcPr>
                </a:tc>
                <a:tc vMerge="1">
                  <a:txBody>
                    <a:bodyPr/>
                    <a:lstStyle/>
                    <a:p>
                      <a:endParaRPr lang="ru-RU"/>
                    </a:p>
                  </a:txBody>
                  <a:tcPr/>
                </a:tc>
                <a:tc>
                  <a:txBody>
                    <a:bodyPr/>
                    <a:lstStyle/>
                    <a:p>
                      <a:pPr algn="just" fontAlgn="ctr"/>
                      <a:r>
                        <a:rPr lang="ru-RU" sz="1000" u="none" strike="noStrike" dirty="0">
                          <a:solidFill>
                            <a:schemeClr val="tx1"/>
                          </a:solidFill>
                          <a:effectLst/>
                          <a:latin typeface="Times New Roman" pitchFamily="18" charset="0"/>
                          <a:cs typeface="Times New Roman" pitchFamily="18" charset="0"/>
                        </a:rPr>
                        <a:t>Число детей, отдохнувших в каникулярное время в  лагерях дневного пребывания на базе муниципальных образовательных организаций - </a:t>
                      </a:r>
                      <a:r>
                        <a:rPr lang="ru-RU" sz="1000" u="none" strike="noStrike" dirty="0" smtClean="0">
                          <a:solidFill>
                            <a:schemeClr val="tx1"/>
                          </a:solidFill>
                          <a:effectLst/>
                          <a:latin typeface="Times New Roman" pitchFamily="18" charset="0"/>
                          <a:cs typeface="Times New Roman" pitchFamily="18" charset="0"/>
                        </a:rPr>
                        <a:t>1550 </a:t>
                      </a:r>
                      <a:r>
                        <a:rPr lang="ru-RU" sz="1000" u="none" strike="noStrike" dirty="0">
                          <a:solidFill>
                            <a:schemeClr val="tx1"/>
                          </a:solidFill>
                          <a:effectLst/>
                          <a:latin typeface="Times New Roman" pitchFamily="18" charset="0"/>
                          <a:cs typeface="Times New Roman" pitchFamily="18" charset="0"/>
                        </a:rPr>
                        <a:t>чел</a:t>
                      </a:r>
                      <a:r>
                        <a:rPr lang="ru-RU" sz="1000" u="none" strike="noStrike" dirty="0" smtClean="0">
                          <a:solidFill>
                            <a:schemeClr val="tx1"/>
                          </a:solidFill>
                          <a:effectLst/>
                          <a:latin typeface="Times New Roman" pitchFamily="18" charset="0"/>
                          <a:cs typeface="Times New Roman" pitchFamily="18" charset="0"/>
                        </a:rPr>
                        <a:t>., лагерях труда и отдыха 50 чел. </a:t>
                      </a:r>
                      <a:endParaRPr lang="ru-RU" sz="1000" b="1" i="0" u="none" strike="noStrike" dirty="0">
                        <a:solidFill>
                          <a:schemeClr val="tx1"/>
                        </a:solidFill>
                        <a:effectLst/>
                        <a:latin typeface="Times New Roman" pitchFamily="18" charset="0"/>
                        <a:cs typeface="Times New Roman" pitchFamily="18" charset="0"/>
                      </a:endParaRPr>
                    </a:p>
                  </a:txBody>
                  <a:tcPr marL="0" marR="0" marT="0" marB="0" anchor="ctr">
                    <a:noFill/>
                  </a:tcPr>
                </a:tc>
              </a:tr>
              <a:tr h="734813">
                <a:tc>
                  <a:txBody>
                    <a:bodyPr/>
                    <a:lstStyle/>
                    <a:p>
                      <a:pPr algn="l" fontAlgn="b"/>
                      <a:r>
                        <a:rPr lang="ru-RU" sz="800" u="none" strike="noStrike">
                          <a:effectLst/>
                        </a:rPr>
                        <a:t> </a:t>
                      </a:r>
                      <a:endParaRPr lang="ru-RU" sz="800" b="0" i="0" u="none" strike="noStrike">
                        <a:solidFill>
                          <a:srgbClr val="000000"/>
                        </a:solidFill>
                        <a:effectLst/>
                        <a:latin typeface="Cambria"/>
                      </a:endParaRPr>
                    </a:p>
                  </a:txBody>
                  <a:tcPr marL="0" marR="0" marT="0" marB="0" anchor="b">
                    <a:noFill/>
                  </a:tcPr>
                </a:tc>
                <a:tc>
                  <a:txBody>
                    <a:bodyPr/>
                    <a:lstStyle/>
                    <a:p>
                      <a:pPr algn="just" fontAlgn="ctr"/>
                      <a:r>
                        <a:rPr lang="ru-RU" sz="1000" u="none" strike="noStrike" dirty="0">
                          <a:solidFill>
                            <a:schemeClr val="tx1"/>
                          </a:solidFill>
                          <a:effectLst/>
                          <a:latin typeface="Times New Roman" pitchFamily="18" charset="0"/>
                          <a:cs typeface="Times New Roman" pitchFamily="18" charset="0"/>
                        </a:rPr>
                        <a:t>Доля объема электрической энергии, расчеты за которую осуществляются с использованием приборов учета, в общем объеме электрической энергии, потребляемой (используемой) на территории муниципального образования- 100%</a:t>
                      </a:r>
                      <a:endParaRPr lang="ru-RU" sz="1000" b="1" i="0" u="none" strike="noStrike" dirty="0">
                        <a:solidFill>
                          <a:schemeClr val="tx1"/>
                        </a:solidFill>
                        <a:effectLst/>
                        <a:latin typeface="Times New Roman" pitchFamily="18" charset="0"/>
                        <a:cs typeface="Times New Roman" pitchFamily="18" charset="0"/>
                      </a:endParaRPr>
                    </a:p>
                  </a:txBody>
                  <a:tcPr marL="0" marR="0" marT="0" marB="0" anchor="ctr">
                    <a:noFill/>
                  </a:tcPr>
                </a:tc>
                <a:tc rowSpan="2">
                  <a:txBody>
                    <a:bodyPr/>
                    <a:lstStyle/>
                    <a:p>
                      <a:pPr algn="just" fontAlgn="t"/>
                      <a:endParaRPr lang="ru-RU" sz="800" b="1" i="0" u="none" strike="noStrike" dirty="0">
                        <a:solidFill>
                          <a:schemeClr val="accent5">
                            <a:lumMod val="50000"/>
                          </a:schemeClr>
                        </a:solidFill>
                        <a:effectLst/>
                        <a:latin typeface="Times New Roman" pitchFamily="18" charset="0"/>
                        <a:cs typeface="Times New Roman" pitchFamily="18" charset="0"/>
                      </a:endParaRPr>
                    </a:p>
                  </a:txBody>
                  <a:tcPr marL="0" marR="0" marT="0" marB="0" anchor="ctr">
                    <a:noFill/>
                  </a:tcPr>
                </a:tc>
                <a:tc>
                  <a:txBody>
                    <a:bodyPr/>
                    <a:lstStyle/>
                    <a:p>
                      <a:pPr algn="just" fontAlgn="ctr"/>
                      <a:r>
                        <a:rPr lang="ru-RU" sz="1000" u="none" strike="noStrike" dirty="0" smtClean="0">
                          <a:solidFill>
                            <a:schemeClr val="tx1"/>
                          </a:solidFill>
                          <a:effectLst/>
                          <a:latin typeface="Times New Roman" pitchFamily="18" charset="0"/>
                          <a:cs typeface="Times New Roman" pitchFamily="18" charset="0"/>
                        </a:rPr>
                        <a:t>Охват горячим питанием школьников -100%</a:t>
                      </a:r>
                      <a:endParaRPr lang="ru-RU" sz="1000" b="1" i="0" u="none" strike="noStrike" dirty="0">
                        <a:solidFill>
                          <a:schemeClr val="tx1"/>
                        </a:solidFill>
                        <a:effectLst/>
                        <a:latin typeface="Times New Roman" pitchFamily="18" charset="0"/>
                        <a:cs typeface="Times New Roman" pitchFamily="18" charset="0"/>
                      </a:endParaRPr>
                    </a:p>
                  </a:txBody>
                  <a:tcPr marL="0" marR="0" marT="0" marB="0" anchor="ctr">
                    <a:noFill/>
                  </a:tcPr>
                </a:tc>
              </a:tr>
              <a:tr h="494813">
                <a:tc>
                  <a:txBody>
                    <a:bodyPr/>
                    <a:lstStyle/>
                    <a:p>
                      <a:pPr algn="l" fontAlgn="b"/>
                      <a:r>
                        <a:rPr lang="ru-RU" sz="800" u="none" strike="noStrike">
                          <a:effectLst/>
                        </a:rPr>
                        <a:t> </a:t>
                      </a:r>
                      <a:endParaRPr lang="ru-RU" sz="800" b="0" i="0" u="none" strike="noStrike">
                        <a:solidFill>
                          <a:srgbClr val="000000"/>
                        </a:solidFill>
                        <a:effectLst/>
                        <a:latin typeface="Cambria"/>
                      </a:endParaRPr>
                    </a:p>
                  </a:txBody>
                  <a:tcPr marL="0" marR="0" marT="0" marB="0" anchor="b">
                    <a:noFill/>
                  </a:tcPr>
                </a:tc>
                <a:tc>
                  <a:txBody>
                    <a:bodyPr/>
                    <a:lstStyle/>
                    <a:p>
                      <a:pPr algn="just" fontAlgn="ctr"/>
                      <a:r>
                        <a:rPr lang="ru-RU" sz="1000" u="none" strike="noStrike" dirty="0">
                          <a:solidFill>
                            <a:schemeClr val="tx1"/>
                          </a:solidFill>
                          <a:effectLst/>
                          <a:latin typeface="Times New Roman" pitchFamily="18" charset="0"/>
                          <a:cs typeface="Times New Roman" pitchFamily="18" charset="0"/>
                        </a:rPr>
                        <a:t>экстренное оповещение и информирование населения об угрозе возникновения (возникновении) чрезвычайных ситуаций (охват населения) - </a:t>
                      </a:r>
                      <a:r>
                        <a:rPr lang="ru-RU" sz="1000" u="none" strike="noStrike" dirty="0" smtClean="0">
                          <a:solidFill>
                            <a:schemeClr val="tx1"/>
                          </a:solidFill>
                          <a:effectLst/>
                          <a:latin typeface="Times New Roman" pitchFamily="18" charset="0"/>
                          <a:cs typeface="Times New Roman" pitchFamily="18" charset="0"/>
                        </a:rPr>
                        <a:t>100%</a:t>
                      </a:r>
                      <a:endParaRPr lang="ru-RU" sz="1000" b="1" i="0" u="none" strike="noStrike" dirty="0">
                        <a:solidFill>
                          <a:schemeClr val="tx1"/>
                        </a:solidFill>
                        <a:effectLst/>
                        <a:latin typeface="Times New Roman" pitchFamily="18" charset="0"/>
                        <a:cs typeface="Times New Roman" pitchFamily="18" charset="0"/>
                      </a:endParaRPr>
                    </a:p>
                  </a:txBody>
                  <a:tcPr marL="0" marR="0" marT="0" marB="0" anchor="ctr">
                    <a:noFill/>
                  </a:tcPr>
                </a:tc>
                <a:tc vMerge="1">
                  <a:txBody>
                    <a:bodyPr/>
                    <a:lstStyle/>
                    <a:p>
                      <a:endParaRPr lang="ru-RU"/>
                    </a:p>
                  </a:txBody>
                  <a:tcPr/>
                </a:tc>
                <a:tc>
                  <a:txBody>
                    <a:bodyPr/>
                    <a:lstStyle/>
                    <a:p>
                      <a:pPr algn="just" fontAlgn="ctr"/>
                      <a:r>
                        <a:rPr lang="ru-RU" sz="1000" u="none" strike="noStrike" dirty="0" smtClean="0">
                          <a:solidFill>
                            <a:schemeClr val="tx1"/>
                          </a:solidFill>
                          <a:effectLst/>
                          <a:latin typeface="Times New Roman" pitchFamily="18" charset="0"/>
                          <a:cs typeface="Times New Roman" pitchFamily="18" charset="0"/>
                        </a:rPr>
                        <a:t>Количество учащихся из многодетных семей, получающих льготное питание -2263 чел.</a:t>
                      </a:r>
                      <a:endParaRPr lang="ru-RU" sz="1000" b="1" i="0" u="none" strike="noStrike" dirty="0">
                        <a:solidFill>
                          <a:schemeClr val="tx1"/>
                        </a:solidFill>
                        <a:effectLst/>
                        <a:latin typeface="Times New Roman" pitchFamily="18" charset="0"/>
                        <a:cs typeface="Times New Roman" pitchFamily="18" charset="0"/>
                      </a:endParaRPr>
                    </a:p>
                  </a:txBody>
                  <a:tcPr marL="0" marR="0" marT="0" marB="0" anchor="b">
                    <a:noFill/>
                  </a:tcPr>
                </a:tc>
              </a:tr>
              <a:tr h="592240">
                <a:tc>
                  <a:txBody>
                    <a:bodyPr/>
                    <a:lstStyle/>
                    <a:p>
                      <a:pPr algn="l" fontAlgn="b"/>
                      <a:r>
                        <a:rPr lang="ru-RU" sz="800" u="none" strike="noStrike" dirty="0">
                          <a:effectLst/>
                        </a:rPr>
                        <a:t> </a:t>
                      </a:r>
                      <a:endParaRPr lang="ru-RU" sz="800" b="0" i="0" u="none" strike="noStrike" dirty="0">
                        <a:solidFill>
                          <a:srgbClr val="000000"/>
                        </a:solidFill>
                        <a:effectLst/>
                        <a:latin typeface="Calibri"/>
                      </a:endParaRPr>
                    </a:p>
                  </a:txBody>
                  <a:tcPr marL="0" marR="0" marT="0" marB="0">
                    <a:noFill/>
                  </a:tcPr>
                </a:tc>
                <a:tc>
                  <a:txBody>
                    <a:bodyPr/>
                    <a:lstStyle/>
                    <a:p>
                      <a:pPr algn="just" fontAlgn="ctr"/>
                      <a:r>
                        <a:rPr lang="ru-RU" sz="1000" u="none" strike="noStrike" dirty="0">
                          <a:solidFill>
                            <a:schemeClr val="tx1"/>
                          </a:solidFill>
                          <a:effectLst/>
                          <a:latin typeface="Times New Roman" pitchFamily="18" charset="0"/>
                          <a:cs typeface="Times New Roman" pitchFamily="18" charset="0"/>
                        </a:rPr>
                        <a:t>Доля жителей муниципального образования Кавказский район положительно оценивающих состояние межнациональных отношений в общей численности населения  - </a:t>
                      </a:r>
                      <a:r>
                        <a:rPr lang="ru-RU" sz="1000" u="none" strike="noStrike" dirty="0" smtClean="0">
                          <a:solidFill>
                            <a:schemeClr val="tx1"/>
                          </a:solidFill>
                          <a:effectLst/>
                          <a:latin typeface="Times New Roman" pitchFamily="18" charset="0"/>
                          <a:cs typeface="Times New Roman" pitchFamily="18" charset="0"/>
                        </a:rPr>
                        <a:t>85 </a:t>
                      </a:r>
                      <a:r>
                        <a:rPr lang="ru-RU" sz="1000" u="none" strike="noStrike" dirty="0">
                          <a:solidFill>
                            <a:schemeClr val="tx1"/>
                          </a:solidFill>
                          <a:effectLst/>
                          <a:latin typeface="Times New Roman" pitchFamily="18" charset="0"/>
                          <a:cs typeface="Times New Roman" pitchFamily="18" charset="0"/>
                        </a:rPr>
                        <a:t>%</a:t>
                      </a:r>
                      <a:endParaRPr lang="ru-RU" sz="1000" b="1" i="0" u="none" strike="noStrike" dirty="0">
                        <a:solidFill>
                          <a:schemeClr val="tx1"/>
                        </a:solidFill>
                        <a:effectLst/>
                        <a:latin typeface="Times New Roman" pitchFamily="18" charset="0"/>
                        <a:cs typeface="Times New Roman" pitchFamily="18" charset="0"/>
                      </a:endParaRPr>
                    </a:p>
                  </a:txBody>
                  <a:tcPr marL="0" marR="0" marT="0" marB="0" anchor="ctr">
                    <a:noFill/>
                  </a:tcPr>
                </a:tc>
                <a:tc>
                  <a:txBody>
                    <a:bodyPr/>
                    <a:lstStyle/>
                    <a:p>
                      <a:pPr algn="just" fontAlgn="t"/>
                      <a:endParaRPr lang="ru-RU" sz="800" b="1" i="0" u="none" strike="noStrike" dirty="0">
                        <a:solidFill>
                          <a:schemeClr val="accent5">
                            <a:lumMod val="50000"/>
                          </a:schemeClr>
                        </a:solidFill>
                        <a:effectLst/>
                        <a:latin typeface="Times New Roman" pitchFamily="18" charset="0"/>
                        <a:cs typeface="Times New Roman" pitchFamily="18" charset="0"/>
                      </a:endParaRPr>
                    </a:p>
                  </a:txBody>
                  <a:tcPr marL="0" marR="0" marT="0" marB="0" anchor="ctr">
                    <a:noFill/>
                  </a:tcPr>
                </a:tc>
                <a:tc>
                  <a:txBody>
                    <a:bodyPr/>
                    <a:lstStyle/>
                    <a:p>
                      <a:pPr algn="just" fontAlgn="ctr"/>
                      <a:r>
                        <a:rPr lang="ru-RU" sz="1000" u="none" strike="noStrike" dirty="0" smtClean="0">
                          <a:solidFill>
                            <a:schemeClr val="tx1"/>
                          </a:solidFill>
                          <a:effectLst/>
                          <a:latin typeface="Times New Roman" pitchFamily="18" charset="0"/>
                          <a:cs typeface="Times New Roman" pitchFamily="18" charset="0"/>
                        </a:rPr>
                        <a:t>Количество учащихся, получающих молоко и молочную продукцию 2 раза в неделю -5551 чел.</a:t>
                      </a:r>
                      <a:endParaRPr lang="ru-RU" sz="1000" b="1" i="0" u="none" strike="noStrike" dirty="0">
                        <a:solidFill>
                          <a:schemeClr val="tx1"/>
                        </a:solidFill>
                        <a:effectLst/>
                        <a:latin typeface="Times New Roman" pitchFamily="18" charset="0"/>
                        <a:cs typeface="Times New Roman" pitchFamily="18" charset="0"/>
                      </a:endParaRPr>
                    </a:p>
                  </a:txBody>
                  <a:tcPr marL="0" marR="0" marT="0" marB="0" anchor="ctr">
                    <a:noFill/>
                  </a:tcPr>
                </a:tc>
              </a:tr>
              <a:tr h="592240">
                <a:tc>
                  <a:txBody>
                    <a:bodyPr/>
                    <a:lstStyle/>
                    <a:p>
                      <a:pPr algn="l" fontAlgn="b"/>
                      <a:r>
                        <a:rPr lang="ru-RU" sz="800" u="none" strike="noStrike" dirty="0">
                          <a:effectLst/>
                        </a:rPr>
                        <a:t> </a:t>
                      </a:r>
                      <a:endParaRPr lang="ru-RU" sz="800" b="0" i="0" u="none" strike="noStrike" dirty="0">
                        <a:solidFill>
                          <a:srgbClr val="000000"/>
                        </a:solidFill>
                        <a:effectLst/>
                        <a:latin typeface="Calibri"/>
                      </a:endParaRPr>
                    </a:p>
                  </a:txBody>
                  <a:tcPr marL="0" marR="0" marT="0" marB="0">
                    <a:noFill/>
                  </a:tcPr>
                </a:tc>
                <a:tc>
                  <a:txBody>
                    <a:bodyPr/>
                    <a:lstStyle/>
                    <a:p>
                      <a:pPr algn="just" fontAlgn="ctr"/>
                      <a:r>
                        <a:rPr lang="ru-RU" sz="1000" u="none" strike="noStrike" dirty="0">
                          <a:solidFill>
                            <a:schemeClr val="tx1"/>
                          </a:solidFill>
                          <a:effectLst/>
                          <a:latin typeface="Times New Roman" pitchFamily="18" charset="0"/>
                          <a:cs typeface="Times New Roman" pitchFamily="18" charset="0"/>
                        </a:rPr>
                        <a:t>Охват детей школьного возраста (5 - 18 лет) эстетическим образованием, предоставляемым детскими музыкальными, художественными школами и школами искусств </a:t>
                      </a:r>
                      <a:r>
                        <a:rPr lang="ru-RU" sz="1000" u="none" strike="noStrike" dirty="0" smtClean="0">
                          <a:solidFill>
                            <a:schemeClr val="tx1"/>
                          </a:solidFill>
                          <a:effectLst/>
                          <a:latin typeface="Times New Roman" pitchFamily="18" charset="0"/>
                          <a:cs typeface="Times New Roman" pitchFamily="18" charset="0"/>
                        </a:rPr>
                        <a:t>– 14 %</a:t>
                      </a:r>
                      <a:endParaRPr lang="ru-RU" sz="1000" b="1" i="0" u="none" strike="noStrike" dirty="0">
                        <a:solidFill>
                          <a:schemeClr val="tx1"/>
                        </a:solidFill>
                        <a:effectLst/>
                        <a:latin typeface="Times New Roman" pitchFamily="18" charset="0"/>
                        <a:cs typeface="Times New Roman" pitchFamily="18" charset="0"/>
                      </a:endParaRPr>
                    </a:p>
                  </a:txBody>
                  <a:tcPr marL="0" marR="0" marT="0" marB="0" anchor="ctr">
                    <a:noFill/>
                  </a:tcPr>
                </a:tc>
                <a:tc>
                  <a:txBody>
                    <a:bodyPr/>
                    <a:lstStyle/>
                    <a:p>
                      <a:pPr algn="l" fontAlgn="b"/>
                      <a:r>
                        <a:rPr lang="ru-RU" sz="800" u="none" strike="noStrike" dirty="0">
                          <a:effectLst/>
                        </a:rPr>
                        <a:t> </a:t>
                      </a:r>
                      <a:endParaRPr lang="ru-RU" sz="800" b="1" i="0" u="none" strike="noStrike" dirty="0">
                        <a:solidFill>
                          <a:schemeClr val="accent5">
                            <a:lumMod val="50000"/>
                          </a:schemeClr>
                        </a:solidFill>
                        <a:effectLst/>
                        <a:latin typeface="Times New Roman" pitchFamily="18" charset="0"/>
                        <a:cs typeface="Times New Roman" pitchFamily="18" charset="0"/>
                      </a:endParaRPr>
                    </a:p>
                  </a:txBody>
                  <a:tcPr marL="0" marR="0" marT="0" marB="0" anchor="ctr">
                    <a:noFill/>
                  </a:tcPr>
                </a:tc>
                <a:tc>
                  <a:txBody>
                    <a:bodyPr/>
                    <a:lstStyle/>
                    <a:p>
                      <a:pPr algn="just" fontAlgn="ctr"/>
                      <a:r>
                        <a:rPr lang="ru-RU" sz="1000" u="none" strike="noStrike" dirty="0" smtClean="0">
                          <a:solidFill>
                            <a:schemeClr val="tx1"/>
                          </a:solidFill>
                          <a:effectLst/>
                          <a:latin typeface="Times New Roman" pitchFamily="18" charset="0"/>
                          <a:cs typeface="Times New Roman" pitchFamily="18" charset="0"/>
                        </a:rPr>
                        <a:t>Доля муниципальных объектов, оснащенных пандусами и специальным оборудованием для обеспечения беспрепятственного доступа к ним инвалидов и других маломобильных групп населения Кавказского района, в общем количестве объектов: в сфере образования - 96%, в сфере физической культуры и спорта - 43 %, в сфере культуры - 30 %</a:t>
                      </a:r>
                      <a:endParaRPr lang="ru-RU" sz="1000" b="1" i="0" u="none" strike="noStrike" dirty="0">
                        <a:solidFill>
                          <a:schemeClr val="tx1"/>
                        </a:solidFill>
                        <a:effectLst/>
                        <a:latin typeface="Times New Roman" pitchFamily="18" charset="0"/>
                        <a:cs typeface="Times New Roman" pitchFamily="18" charset="0"/>
                      </a:endParaRPr>
                    </a:p>
                  </a:txBody>
                  <a:tcPr marL="0" marR="0" marT="0" marB="0" anchor="ctr">
                    <a:noFill/>
                  </a:tcPr>
                </a:tc>
              </a:tr>
              <a:tr h="487200">
                <a:tc>
                  <a:txBody>
                    <a:bodyPr/>
                    <a:lstStyle/>
                    <a:p>
                      <a:pPr algn="just" fontAlgn="t"/>
                      <a:r>
                        <a:rPr lang="ru-RU" sz="800" u="none" strike="noStrike" dirty="0">
                          <a:effectLst/>
                        </a:rPr>
                        <a:t> </a:t>
                      </a:r>
                      <a:endParaRPr lang="ru-RU" sz="800" b="0" i="0" u="none" strike="noStrike" dirty="0">
                        <a:solidFill>
                          <a:srgbClr val="000000"/>
                        </a:solidFill>
                        <a:effectLst/>
                        <a:latin typeface="Cambria"/>
                      </a:endParaRPr>
                    </a:p>
                  </a:txBody>
                  <a:tcPr marL="0" marR="0" marT="0" marB="0">
                    <a:noFill/>
                  </a:tcPr>
                </a:tc>
                <a:tc>
                  <a:txBody>
                    <a:bodyPr/>
                    <a:lstStyle/>
                    <a:p>
                      <a:pPr algn="just" fontAlgn="ctr"/>
                      <a:r>
                        <a:rPr lang="ru-RU" sz="1000" u="none" strike="noStrike" dirty="0" smtClean="0">
                          <a:solidFill>
                            <a:schemeClr val="tx1"/>
                          </a:solidFill>
                          <a:effectLst/>
                          <a:latin typeface="Times New Roman" pitchFamily="18" charset="0"/>
                          <a:cs typeface="Times New Roman" pitchFamily="18" charset="0"/>
                        </a:rPr>
                        <a:t>Обновление </a:t>
                      </a:r>
                      <a:r>
                        <a:rPr lang="ru-RU" sz="1000" u="none" strike="noStrike" dirty="0">
                          <a:solidFill>
                            <a:schemeClr val="tx1"/>
                          </a:solidFill>
                          <a:effectLst/>
                          <a:latin typeface="Times New Roman" pitchFamily="18" charset="0"/>
                          <a:cs typeface="Times New Roman" pitchFamily="18" charset="0"/>
                        </a:rPr>
                        <a:t>книжных фондов библиотек муниципального образования Кавказский район - 0,2%</a:t>
                      </a:r>
                      <a:endParaRPr lang="ru-RU" sz="1000" b="1" i="0" u="none" strike="noStrike" dirty="0">
                        <a:solidFill>
                          <a:schemeClr val="tx1"/>
                        </a:solidFill>
                        <a:effectLst/>
                        <a:latin typeface="Times New Roman" pitchFamily="18" charset="0"/>
                        <a:cs typeface="Times New Roman" pitchFamily="18" charset="0"/>
                      </a:endParaRPr>
                    </a:p>
                  </a:txBody>
                  <a:tcPr marL="0" marR="0" marT="0" marB="0" anchor="ctr">
                    <a:noFill/>
                  </a:tcPr>
                </a:tc>
                <a:tc>
                  <a:txBody>
                    <a:bodyPr/>
                    <a:lstStyle/>
                    <a:p>
                      <a:pPr algn="just" fontAlgn="t"/>
                      <a:r>
                        <a:rPr lang="ru-RU" sz="800" u="none" strike="noStrike" dirty="0">
                          <a:effectLst/>
                        </a:rPr>
                        <a:t> </a:t>
                      </a:r>
                      <a:endParaRPr lang="ru-RU" sz="800" b="1" i="0" u="none" strike="noStrike" dirty="0">
                        <a:solidFill>
                          <a:schemeClr val="accent5">
                            <a:lumMod val="50000"/>
                          </a:schemeClr>
                        </a:solidFill>
                        <a:effectLst/>
                        <a:latin typeface="Times New Roman" pitchFamily="18" charset="0"/>
                        <a:cs typeface="Times New Roman" pitchFamily="18" charset="0"/>
                      </a:endParaRPr>
                    </a:p>
                  </a:txBody>
                  <a:tcPr marL="0" marR="0" marT="0" marB="0" anchor="ctr">
                    <a:noFill/>
                  </a:tcPr>
                </a:tc>
                <a:tc rowSpan="2">
                  <a:txBody>
                    <a:bodyPr/>
                    <a:lstStyle/>
                    <a:p>
                      <a:pPr algn="just" fontAlgn="ctr"/>
                      <a:r>
                        <a:rPr lang="ru-RU" sz="1000" u="none" strike="noStrike" dirty="0" smtClean="0">
                          <a:solidFill>
                            <a:schemeClr val="tx1"/>
                          </a:solidFill>
                          <a:effectLst/>
                          <a:latin typeface="Times New Roman" pitchFamily="18" charset="0"/>
                          <a:cs typeface="Times New Roman" pitchFamily="18" charset="0"/>
                        </a:rPr>
                        <a:t>количество введенных дополнительных мест  в образовательных учреждениях  (школах) - 400</a:t>
                      </a:r>
                      <a:endParaRPr lang="ru-RU" sz="1000" b="1" i="0" u="none" strike="noStrike" dirty="0">
                        <a:solidFill>
                          <a:schemeClr val="tx1"/>
                        </a:solidFill>
                        <a:effectLst/>
                        <a:latin typeface="Times New Roman" pitchFamily="18" charset="0"/>
                        <a:cs typeface="Times New Roman" pitchFamily="18" charset="0"/>
                      </a:endParaRPr>
                    </a:p>
                  </a:txBody>
                  <a:tcPr marL="0" marR="0" marT="0" marB="0" anchor="ctr">
                    <a:noFill/>
                  </a:tcPr>
                </a:tc>
              </a:tr>
              <a:tr h="350174">
                <a:tc>
                  <a:txBody>
                    <a:bodyPr/>
                    <a:lstStyle/>
                    <a:p>
                      <a:pPr algn="just" fontAlgn="t"/>
                      <a:r>
                        <a:rPr lang="ru-RU" sz="800" u="none" strike="noStrike" dirty="0">
                          <a:effectLst/>
                        </a:rPr>
                        <a:t> </a:t>
                      </a:r>
                      <a:endParaRPr lang="ru-RU" sz="800" b="0" i="0" u="none" strike="noStrike" dirty="0">
                        <a:solidFill>
                          <a:srgbClr val="000000"/>
                        </a:solidFill>
                        <a:effectLst/>
                        <a:latin typeface="Cambria"/>
                      </a:endParaRPr>
                    </a:p>
                  </a:txBody>
                  <a:tcPr marL="0" marR="0" marT="0" marB="0">
                    <a:noFill/>
                  </a:tcPr>
                </a:tc>
                <a:tc>
                  <a:txBody>
                    <a:bodyPr/>
                    <a:lstStyle/>
                    <a:p>
                      <a:pPr algn="l" fontAlgn="ctr"/>
                      <a:r>
                        <a:rPr lang="ru-RU" sz="800" u="none" strike="noStrike" dirty="0">
                          <a:effectLst/>
                          <a:latin typeface="Times New Roman" pitchFamily="18" charset="0"/>
                          <a:cs typeface="Times New Roman" pitchFamily="18" charset="0"/>
                        </a:rPr>
                        <a:t> </a:t>
                      </a:r>
                      <a:endParaRPr lang="ru-RU" sz="800" b="1" i="0" u="none" strike="noStrike" dirty="0">
                        <a:solidFill>
                          <a:schemeClr val="accent5">
                            <a:lumMod val="50000"/>
                          </a:schemeClr>
                        </a:solidFill>
                        <a:effectLst/>
                        <a:latin typeface="Times New Roman" pitchFamily="18" charset="0"/>
                        <a:cs typeface="Times New Roman" pitchFamily="18" charset="0"/>
                      </a:endParaRPr>
                    </a:p>
                  </a:txBody>
                  <a:tcPr marL="0" marR="0" marT="0" marB="0" anchor="b">
                    <a:noFill/>
                  </a:tcPr>
                </a:tc>
                <a:tc>
                  <a:txBody>
                    <a:bodyPr/>
                    <a:lstStyle/>
                    <a:p>
                      <a:pPr algn="l" fontAlgn="b"/>
                      <a:r>
                        <a:rPr lang="ru-RU" sz="800" u="none" strike="noStrike" dirty="0">
                          <a:effectLst/>
                        </a:rPr>
                        <a:t> </a:t>
                      </a:r>
                      <a:endParaRPr lang="ru-RU" sz="800" b="1" i="0" u="none" strike="noStrike" dirty="0">
                        <a:solidFill>
                          <a:schemeClr val="accent5">
                            <a:lumMod val="50000"/>
                          </a:schemeClr>
                        </a:solidFill>
                        <a:effectLst/>
                        <a:latin typeface="Times New Roman" pitchFamily="18" charset="0"/>
                        <a:cs typeface="Times New Roman" pitchFamily="18" charset="0"/>
                      </a:endParaRPr>
                    </a:p>
                  </a:txBody>
                  <a:tcPr marL="0" marR="0" marT="0" marB="0" anchor="b">
                    <a:noFill/>
                  </a:tcPr>
                </a:tc>
                <a:tc vMerge="1">
                  <a:txBody>
                    <a:bodyPr/>
                    <a:lstStyle/>
                    <a:p>
                      <a:endParaRPr lang="ru-RU"/>
                    </a:p>
                  </a:txBody>
                  <a:tcPr/>
                </a:tc>
              </a:tr>
            </a:tbl>
          </a:graphicData>
        </a:graphic>
      </p:graphicFrame>
      <p:sp>
        <p:nvSpPr>
          <p:cNvPr id="3" name="Номер слайда 2"/>
          <p:cNvSpPr>
            <a:spLocks noGrp="1"/>
          </p:cNvSpPr>
          <p:nvPr>
            <p:ph type="sldNum" sz="quarter" idx="12"/>
          </p:nvPr>
        </p:nvSpPr>
        <p:spPr>
          <a:xfrm>
            <a:off x="4754880" y="6407945"/>
            <a:ext cx="396240" cy="365125"/>
          </a:xfrm>
        </p:spPr>
        <p:txBody>
          <a:bodyPr/>
          <a:lstStyle/>
          <a:p>
            <a:fld id="{DCD830A9-5F17-466D-9E40-1E5E06F64CC0}" type="slidenum">
              <a:rPr lang="ru-RU" smtClean="0"/>
              <a:pPr/>
              <a:t>64</a:t>
            </a:fld>
            <a:endParaRPr lang="ru-RU" dirty="0"/>
          </a:p>
        </p:txBody>
      </p:sp>
      <p:pic>
        <p:nvPicPr>
          <p:cNvPr id="38" name="Рисунок 3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98435" y="5877272"/>
            <a:ext cx="730988" cy="514984"/>
          </a:xfrm>
          <a:prstGeom prst="rect">
            <a:avLst/>
          </a:prstGeom>
          <a:solidFill>
            <a:schemeClr val="accent2">
              <a:lumMod val="50000"/>
            </a:schemeClr>
          </a:solidFill>
          <a:scene3d>
            <a:camera prst="obliqueTopLeft"/>
            <a:lightRig rig="threePt" dir="t"/>
          </a:scene3d>
          <a:sp3d>
            <a:bevelT/>
          </a:sp3d>
        </p:spPr>
      </p:pic>
      <p:pic>
        <p:nvPicPr>
          <p:cNvPr id="45" name="Рисунок 4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49497" y="369243"/>
            <a:ext cx="794544" cy="550862"/>
          </a:xfrm>
          <a:prstGeom prst="rect">
            <a:avLst/>
          </a:prstGeom>
          <a:scene3d>
            <a:camera prst="obliqueTopLeft"/>
            <a:lightRig rig="threePt" dir="t"/>
          </a:scene3d>
          <a:sp3d>
            <a:bevelT/>
          </a:sp3d>
        </p:spPr>
      </p:pic>
      <p:pic>
        <p:nvPicPr>
          <p:cNvPr id="25" name="Рисунок 2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924082" y="4896791"/>
            <a:ext cx="773906" cy="590550"/>
          </a:xfrm>
          <a:prstGeom prst="rect">
            <a:avLst/>
          </a:prstGeom>
          <a:scene3d>
            <a:camera prst="obliqueTopLeft"/>
            <a:lightRig rig="threePt" dir="t"/>
          </a:scene3d>
          <a:sp3d>
            <a:bevelT/>
          </a:sp3d>
        </p:spPr>
      </p:pic>
      <p:pic>
        <p:nvPicPr>
          <p:cNvPr id="21" name="Рисунок 2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97908" y="1072371"/>
            <a:ext cx="797983" cy="509588"/>
          </a:xfrm>
          <a:prstGeom prst="rect">
            <a:avLst/>
          </a:prstGeom>
          <a:scene3d>
            <a:camera prst="obliqueTopLeft"/>
            <a:lightRig rig="threePt" dir="t"/>
          </a:scene3d>
          <a:sp3d>
            <a:bevelT/>
          </a:sp3d>
        </p:spPr>
      </p:pic>
      <p:pic>
        <p:nvPicPr>
          <p:cNvPr id="23" name="Рисунок 2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15492" y="2316341"/>
            <a:ext cx="784225" cy="576262"/>
          </a:xfrm>
          <a:prstGeom prst="rect">
            <a:avLst/>
          </a:prstGeom>
          <a:scene3d>
            <a:camera prst="obliqueTopLeft"/>
            <a:lightRig rig="threePt" dir="t"/>
          </a:scene3d>
          <a:sp3d>
            <a:bevelT/>
          </a:sp3d>
        </p:spPr>
      </p:pic>
      <p:pic>
        <p:nvPicPr>
          <p:cNvPr id="27" name="Рисунок 26"/>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70135" y="3725075"/>
            <a:ext cx="773906" cy="541337"/>
          </a:xfrm>
          <a:prstGeom prst="rect">
            <a:avLst/>
          </a:prstGeom>
          <a:scene3d>
            <a:camera prst="obliqueTopLeft"/>
            <a:lightRig rig="threePt" dir="t"/>
          </a:scene3d>
          <a:sp3d>
            <a:bevelT/>
          </a:sp3d>
        </p:spPr>
      </p:pic>
      <p:pic>
        <p:nvPicPr>
          <p:cNvPr id="28" name="Рисунок 27"/>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405841" y="3012286"/>
            <a:ext cx="825500" cy="582612"/>
          </a:xfrm>
          <a:prstGeom prst="rect">
            <a:avLst/>
          </a:prstGeom>
          <a:scene3d>
            <a:camera prst="perspectiveFront"/>
            <a:lightRig rig="threePt" dir="t"/>
          </a:scene3d>
          <a:sp3d>
            <a:bevelT/>
          </a:sp3d>
        </p:spPr>
      </p:pic>
      <p:pic>
        <p:nvPicPr>
          <p:cNvPr id="29" name="Рисунок 28"/>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422340" y="1722703"/>
            <a:ext cx="784225" cy="508000"/>
          </a:xfrm>
          <a:prstGeom prst="rect">
            <a:avLst/>
          </a:prstGeom>
          <a:scene3d>
            <a:camera prst="obliqueTopLeft"/>
            <a:lightRig rig="threePt" dir="t"/>
          </a:scene3d>
          <a:sp3d>
            <a:bevelT/>
          </a:sp3d>
        </p:spPr>
      </p:pic>
      <p:pic>
        <p:nvPicPr>
          <p:cNvPr id="30" name="Рисунок 29"/>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4937790" y="2366602"/>
            <a:ext cx="784225" cy="619125"/>
          </a:xfrm>
          <a:prstGeom prst="rect">
            <a:avLst/>
          </a:prstGeom>
          <a:scene3d>
            <a:camera prst="obliqueTopLeft"/>
            <a:lightRig rig="threePt" dir="t"/>
          </a:scene3d>
          <a:sp3d>
            <a:bevelT/>
          </a:sp3d>
        </p:spPr>
      </p:pic>
      <p:pic>
        <p:nvPicPr>
          <p:cNvPr id="31" name="Рисунок 30"/>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4969656" y="1758114"/>
            <a:ext cx="763588" cy="560387"/>
          </a:xfrm>
          <a:prstGeom prst="rect">
            <a:avLst/>
          </a:prstGeom>
          <a:scene3d>
            <a:camera prst="obliqueTopLeft"/>
            <a:lightRig rig="threePt" dir="t"/>
          </a:scene3d>
          <a:sp3d>
            <a:bevelT/>
          </a:sp3d>
        </p:spPr>
      </p:pic>
      <p:pic>
        <p:nvPicPr>
          <p:cNvPr id="33" name="Рисунок 32"/>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4955038" y="1072371"/>
            <a:ext cx="742950" cy="522287"/>
          </a:xfrm>
          <a:prstGeom prst="rect">
            <a:avLst/>
          </a:prstGeom>
          <a:scene3d>
            <a:camera prst="obliqueTopLeft"/>
            <a:lightRig rig="threePt" dir="t"/>
          </a:scene3d>
          <a:sp3d>
            <a:bevelT/>
          </a:sp3d>
        </p:spPr>
      </p:pic>
      <p:pic>
        <p:nvPicPr>
          <p:cNvPr id="36" name="Рисунок 35"/>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449497" y="4997524"/>
            <a:ext cx="722313" cy="500062"/>
          </a:xfrm>
          <a:prstGeom prst="rect">
            <a:avLst/>
          </a:prstGeom>
          <a:solidFill>
            <a:schemeClr val="accent6">
              <a:lumMod val="20000"/>
              <a:lumOff val="80000"/>
            </a:schemeClr>
          </a:solidFill>
          <a:scene3d>
            <a:camera prst="obliqueTopLeft"/>
            <a:lightRig rig="threePt" dir="t"/>
          </a:scene3d>
          <a:sp3d>
            <a:bevelT/>
          </a:sp3d>
        </p:spPr>
      </p:pic>
      <p:pic>
        <p:nvPicPr>
          <p:cNvPr id="43" name="Рисунок 42"/>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480453" y="4371567"/>
            <a:ext cx="763588" cy="542925"/>
          </a:xfrm>
          <a:prstGeom prst="rect">
            <a:avLst/>
          </a:prstGeom>
          <a:solidFill>
            <a:schemeClr val="accent3">
              <a:lumMod val="40000"/>
              <a:lumOff val="60000"/>
            </a:schemeClr>
          </a:solidFill>
          <a:scene3d>
            <a:camera prst="obliqueTopLeft"/>
            <a:lightRig rig="threePt" dir="t"/>
          </a:scene3d>
          <a:sp3d>
            <a:bevelT/>
          </a:sp3d>
        </p:spPr>
      </p:pic>
      <p:pic>
        <p:nvPicPr>
          <p:cNvPr id="44" name="Рисунок 43"/>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469467" y="5711674"/>
            <a:ext cx="774574" cy="514984"/>
          </a:xfrm>
          <a:prstGeom prst="rect">
            <a:avLst/>
          </a:prstGeom>
          <a:solidFill>
            <a:schemeClr val="accent3">
              <a:lumMod val="40000"/>
              <a:lumOff val="60000"/>
            </a:schemeClr>
          </a:solidFill>
          <a:scene3d>
            <a:camera prst="obliqueTopLeft"/>
            <a:lightRig rig="threePt" dir="t"/>
          </a:scene3d>
          <a:sp3d>
            <a:bevelT/>
          </a:sp3d>
        </p:spPr>
      </p:pic>
      <p:pic>
        <p:nvPicPr>
          <p:cNvPr id="47" name="Рисунок 46" descr="https://yt3.ggpht.com/a/AATXAJyiJ6H_XrQ05fpdPXC7Y9KYfFNXsEJ8dr7ieg=s900-c-k-c0xffffffff-no-rj-mo"/>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4877134" y="3085512"/>
            <a:ext cx="813462" cy="648072"/>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51" name="Рисунок 50" descr="https://img2.freepng.ru/20180329/dzq/kisspng-computer-icons-dinner-dining-room-matbord-eating-5abcd42c15cbc4.6131937215223245240893.jpg"/>
          <p:cNvPicPr/>
          <p:nvPr/>
        </p:nvPicPr>
        <p:blipFill>
          <a:blip r:embed="rId18" cstate="print">
            <a:extLst>
              <a:ext uri="{28A0092B-C50C-407E-A947-70E740481C1C}">
                <a14:useLocalDpi xmlns:a14="http://schemas.microsoft.com/office/drawing/2010/main" val="0"/>
              </a:ext>
            </a:extLst>
          </a:blip>
          <a:srcRect/>
          <a:stretch>
            <a:fillRect/>
          </a:stretch>
        </p:blipFill>
        <p:spPr bwMode="auto">
          <a:xfrm>
            <a:off x="4902533" y="3912154"/>
            <a:ext cx="819482" cy="664913"/>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52" name="Рисунок 51" descr="https://mebel-malachite.ru/assets/images/wcateg/factory.jpg"/>
          <p:cNvPicPr/>
          <p:nvPr/>
        </p:nvPicPr>
        <p:blipFill>
          <a:blip r:embed="rId19" cstate="print">
            <a:extLst>
              <a:ext uri="{28A0092B-C50C-407E-A947-70E740481C1C}">
                <a14:useLocalDpi xmlns:a14="http://schemas.microsoft.com/office/drawing/2010/main" val="0"/>
              </a:ext>
            </a:extLst>
          </a:blip>
          <a:srcRect/>
          <a:stretch>
            <a:fillRect/>
          </a:stretch>
        </p:blipFill>
        <p:spPr bwMode="auto">
          <a:xfrm>
            <a:off x="4978224" y="324885"/>
            <a:ext cx="746452" cy="550862"/>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2301271134"/>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1238250" y="731520"/>
            <a:ext cx="7675190" cy="5289768"/>
          </a:xfrm>
        </p:spPr>
        <p:txBody>
          <a:bodyPr>
            <a:normAutofit fontScale="85000" lnSpcReduction="10000"/>
          </a:bodyPr>
          <a:lstStyle/>
          <a:p>
            <a:pPr algn="ctr"/>
            <a:endParaRPr lang="ru-RU" sz="1200" dirty="0" smtClean="0"/>
          </a:p>
          <a:p>
            <a:pPr algn="ctr"/>
            <a:endParaRPr lang="ru-RU" sz="1200" dirty="0"/>
          </a:p>
          <a:p>
            <a:pPr algn="ctr"/>
            <a:endParaRPr lang="ru-RU" sz="1200" dirty="0" smtClean="0"/>
          </a:p>
          <a:p>
            <a:pPr algn="ctr"/>
            <a:endParaRPr lang="ru-RU" sz="1200" dirty="0"/>
          </a:p>
          <a:p>
            <a:pPr algn="ctr"/>
            <a:endParaRPr lang="ru-RU" sz="1200" dirty="0" smtClean="0"/>
          </a:p>
          <a:p>
            <a:pPr algn="ctr"/>
            <a:endParaRPr lang="ru-RU" sz="1200" dirty="0"/>
          </a:p>
          <a:p>
            <a:pPr algn="ctr"/>
            <a:endParaRPr lang="ru-RU" sz="1200" dirty="0" smtClean="0"/>
          </a:p>
          <a:p>
            <a:pPr algn="ctr"/>
            <a:endParaRPr lang="ru-RU" sz="1200" dirty="0"/>
          </a:p>
          <a:p>
            <a:pPr algn="ctr"/>
            <a:endParaRPr lang="ru-RU" sz="1200" dirty="0" smtClean="0"/>
          </a:p>
          <a:p>
            <a:pPr algn="ctr"/>
            <a:endParaRPr lang="ru-RU" sz="1200" dirty="0"/>
          </a:p>
          <a:p>
            <a:pPr algn="ctr"/>
            <a:endParaRPr lang="ru-RU" sz="1200" dirty="0" smtClean="0"/>
          </a:p>
          <a:p>
            <a:pPr algn="ctr"/>
            <a:endParaRPr lang="ru-RU" sz="1200" dirty="0"/>
          </a:p>
          <a:p>
            <a:pPr marL="45720" indent="0" algn="ctr">
              <a:buNone/>
            </a:pPr>
            <a:endParaRPr lang="ru-RU" sz="3300" dirty="0" smtClean="0"/>
          </a:p>
          <a:p>
            <a:pPr marL="45720" indent="0" algn="ctr">
              <a:buNone/>
            </a:pPr>
            <a:endParaRPr lang="ru-RU" sz="3300" dirty="0"/>
          </a:p>
          <a:p>
            <a:pPr marL="45720" indent="0" algn="ctr">
              <a:buNone/>
            </a:pPr>
            <a:r>
              <a:rPr lang="ru-RU" sz="2600" b="1" dirty="0" smtClean="0"/>
              <a:t>Финансовое управление администрации муниципального образования Кавказский район </a:t>
            </a:r>
          </a:p>
          <a:p>
            <a:pPr marL="45720" indent="0" algn="ctr">
              <a:buNone/>
            </a:pPr>
            <a:r>
              <a:rPr lang="ru-RU" sz="2600" b="1" dirty="0" smtClean="0"/>
              <a:t>Адрес: 352030, Краснодарский край, Кавказский район,</a:t>
            </a:r>
          </a:p>
          <a:p>
            <a:pPr marL="45720" indent="0" algn="ctr">
              <a:buNone/>
            </a:pPr>
            <a:r>
              <a:rPr lang="ru-RU" sz="2600" b="1" dirty="0" smtClean="0"/>
              <a:t>ст. Кавказская, ул. Ленина, 191</a:t>
            </a:r>
          </a:p>
          <a:p>
            <a:pPr marL="45720" indent="0" algn="ctr">
              <a:buNone/>
            </a:pPr>
            <a:r>
              <a:rPr lang="ru-RU" sz="2600" b="1" dirty="0" smtClean="0"/>
              <a:t>тел. 8(86193)22196   факс 8(86193)21660</a:t>
            </a:r>
          </a:p>
          <a:p>
            <a:pPr marL="45720" indent="0" algn="ctr">
              <a:buNone/>
            </a:pPr>
            <a:r>
              <a:rPr lang="ru-RU" sz="2600" b="1" dirty="0" err="1"/>
              <a:t>э</a:t>
            </a:r>
            <a:r>
              <a:rPr lang="ru-RU" sz="2600" b="1" dirty="0" err="1" smtClean="0"/>
              <a:t>л.адрес</a:t>
            </a:r>
            <a:r>
              <a:rPr lang="ru-RU" sz="2600" b="1" dirty="0" smtClean="0"/>
              <a:t>: </a:t>
            </a:r>
            <a:r>
              <a:rPr lang="en-US" sz="2600" b="1" dirty="0" err="1" smtClean="0"/>
              <a:t>kavfin@mail</a:t>
            </a:r>
            <a:r>
              <a:rPr lang="ru-RU" sz="2600" b="1" dirty="0" smtClean="0"/>
              <a:t>.</a:t>
            </a:r>
            <a:r>
              <a:rPr lang="en-US" sz="2600" b="1" dirty="0" err="1" smtClean="0"/>
              <a:t>kuban</a:t>
            </a:r>
            <a:r>
              <a:rPr lang="ru-RU" sz="2600" b="1" dirty="0" smtClean="0"/>
              <a:t>.</a:t>
            </a:r>
            <a:r>
              <a:rPr lang="en-US" sz="2600" b="1" dirty="0" err="1" smtClean="0"/>
              <a:t>ru</a:t>
            </a:r>
            <a:endParaRPr lang="ru-RU" sz="2600" b="1" dirty="0"/>
          </a:p>
        </p:txBody>
      </p:sp>
      <p:sp>
        <p:nvSpPr>
          <p:cNvPr id="4" name="Номер слайда 3"/>
          <p:cNvSpPr>
            <a:spLocks noGrp="1"/>
          </p:cNvSpPr>
          <p:nvPr>
            <p:ph type="sldNum" sz="quarter" idx="12"/>
          </p:nvPr>
        </p:nvSpPr>
        <p:spPr>
          <a:xfrm>
            <a:off x="4754880" y="6407945"/>
            <a:ext cx="396240" cy="365125"/>
          </a:xfrm>
        </p:spPr>
        <p:txBody>
          <a:bodyPr/>
          <a:lstStyle/>
          <a:p>
            <a:fld id="{DCD830A9-5F17-466D-9E40-1E5E06F64CC0}" type="slidenum">
              <a:rPr lang="ru-RU" smtClean="0"/>
              <a:pPr/>
              <a:t>65</a:t>
            </a:fld>
            <a:endParaRPr lang="ru-RU" dirty="0"/>
          </a:p>
        </p:txBody>
      </p:sp>
    </p:spTree>
    <p:extLst>
      <p:ext uri="{BB962C8B-B14F-4D97-AF65-F5344CB8AC3E}">
        <p14:creationId xmlns:p14="http://schemas.microsoft.com/office/powerpoint/2010/main" val="21173030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848544" y="476672"/>
            <a:ext cx="8531073" cy="792088"/>
          </a:xfrm>
          <a:effectLst/>
        </p:spPr>
        <p:txBody>
          <a:bodyPr>
            <a:normAutofit fontScale="90000"/>
          </a:bodyPr>
          <a:lstStyle/>
          <a:p>
            <a:pPr marL="0" indent="0" algn="ctr" fontAlgn="b">
              <a:buNone/>
            </a:pPr>
            <a:r>
              <a:rPr lang="ru-RU" sz="2400" dirty="0" smtClean="0">
                <a:solidFill>
                  <a:srgbClr val="002060"/>
                </a:solidFill>
                <a:effectLst/>
                <a:latin typeface="Times New Roman" pitchFamily="18" charset="0"/>
                <a:cs typeface="Times New Roman" pitchFamily="18" charset="0"/>
              </a:rPr>
              <a:t>Доходы консолидированного бюджета Кавказского района в расчете на одного жителя</a:t>
            </a:r>
            <a:endParaRPr lang="ru-RU" sz="2400" dirty="0">
              <a:solidFill>
                <a:srgbClr val="002060"/>
              </a:solidFill>
              <a:effectLst/>
              <a:latin typeface="Times New Roman" pitchFamily="18" charset="0"/>
              <a:cs typeface="Times New Roman" pitchFamily="18" charset="0"/>
            </a:endParaRPr>
          </a:p>
        </p:txBody>
      </p:sp>
      <p:graphicFrame>
        <p:nvGraphicFramePr>
          <p:cNvPr id="8" name="Объект 7"/>
          <p:cNvGraphicFramePr>
            <a:graphicFrameLocks noGrp="1"/>
          </p:cNvGraphicFramePr>
          <p:nvPr>
            <p:ph idx="1"/>
            <p:extLst>
              <p:ext uri="{D42A27DB-BD31-4B8C-83A1-F6EECF244321}">
                <p14:modId xmlns:p14="http://schemas.microsoft.com/office/powerpoint/2010/main" val="3311987280"/>
              </p:ext>
            </p:extLst>
          </p:nvPr>
        </p:nvGraphicFramePr>
        <p:xfrm>
          <a:off x="704528" y="1340768"/>
          <a:ext cx="8712968" cy="4742043"/>
        </p:xfrm>
        <a:graphic>
          <a:graphicData uri="http://schemas.openxmlformats.org/drawingml/2006/chart">
            <c:chart xmlns:c="http://schemas.openxmlformats.org/drawingml/2006/chart" xmlns:r="http://schemas.openxmlformats.org/officeDocument/2006/relationships" r:id="rId2"/>
          </a:graphicData>
        </a:graphic>
      </p:graphicFrame>
      <p:sp>
        <p:nvSpPr>
          <p:cNvPr id="4" name="Номер слайда 3"/>
          <p:cNvSpPr>
            <a:spLocks noGrp="1"/>
          </p:cNvSpPr>
          <p:nvPr>
            <p:ph type="sldNum" sz="quarter" idx="12"/>
          </p:nvPr>
        </p:nvSpPr>
        <p:spPr>
          <a:xfrm>
            <a:off x="4754880" y="6407945"/>
            <a:ext cx="396240" cy="365125"/>
          </a:xfrm>
        </p:spPr>
        <p:txBody>
          <a:bodyPr/>
          <a:lstStyle/>
          <a:p>
            <a:fld id="{DCD830A9-5F17-466D-9E40-1E5E06F64CC0}" type="slidenum">
              <a:rPr lang="ru-RU" smtClean="0"/>
              <a:pPr/>
              <a:t>6</a:t>
            </a:fld>
            <a:endParaRPr lang="ru-RU"/>
          </a:p>
        </p:txBody>
      </p:sp>
      <p:sp>
        <p:nvSpPr>
          <p:cNvPr id="9" name="TextBox 8"/>
          <p:cNvSpPr txBox="1"/>
          <p:nvPr/>
        </p:nvSpPr>
        <p:spPr>
          <a:xfrm>
            <a:off x="7059234" y="6116100"/>
            <a:ext cx="2176367" cy="276999"/>
          </a:xfrm>
          <a:prstGeom prst="rect">
            <a:avLst/>
          </a:prstGeom>
          <a:noFill/>
        </p:spPr>
        <p:txBody>
          <a:bodyPr wrap="square" rtlCol="0">
            <a:spAutoFit/>
          </a:bodyPr>
          <a:lstStyle/>
          <a:p>
            <a:r>
              <a:rPr lang="ru-RU" sz="1200" dirty="0" smtClean="0"/>
              <a:t>На одного жителя, руб.</a:t>
            </a:r>
            <a:endParaRPr lang="ru-RU" sz="1200" dirty="0"/>
          </a:p>
        </p:txBody>
      </p:sp>
      <p:sp>
        <p:nvSpPr>
          <p:cNvPr id="11" name="Блок-схема: процесс 10"/>
          <p:cNvSpPr/>
          <p:nvPr/>
        </p:nvSpPr>
        <p:spPr>
          <a:xfrm>
            <a:off x="5889104" y="6116099"/>
            <a:ext cx="1170130" cy="306324"/>
          </a:xfrm>
          <a:prstGeom prst="flowChartProcess">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12216892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16496" y="557808"/>
            <a:ext cx="8856984" cy="1143000"/>
          </a:xfrm>
        </p:spPr>
        <p:txBody>
          <a:bodyPr>
            <a:noAutofit/>
          </a:bodyPr>
          <a:lstStyle/>
          <a:p>
            <a:pPr marL="0" indent="0" algn="ctr">
              <a:buNone/>
            </a:pPr>
            <a:r>
              <a:rPr lang="ru-RU" sz="2400" dirty="0" smtClean="0">
                <a:solidFill>
                  <a:schemeClr val="tx1"/>
                </a:solidFill>
                <a:effectLst/>
                <a:latin typeface="+mn-lt"/>
                <a:cs typeface="Times New Roman" pitchFamily="18" charset="0"/>
              </a:rPr>
              <a:t>Доходы </a:t>
            </a:r>
            <a:r>
              <a:rPr lang="ru-RU" sz="2400" dirty="0">
                <a:solidFill>
                  <a:schemeClr val="tx1"/>
                </a:solidFill>
                <a:effectLst/>
                <a:latin typeface="+mn-lt"/>
                <a:cs typeface="Times New Roman" pitchFamily="18" charset="0"/>
              </a:rPr>
              <a:t>консолидированных бюджетов </a:t>
            </a:r>
            <a:r>
              <a:rPr lang="ru-RU" sz="2400" dirty="0" smtClean="0">
                <a:solidFill>
                  <a:schemeClr val="tx1"/>
                </a:solidFill>
                <a:effectLst/>
                <a:latin typeface="+mn-lt"/>
                <a:cs typeface="Times New Roman" pitchFamily="18" charset="0"/>
              </a:rPr>
              <a:t>районов </a:t>
            </a:r>
            <a:br>
              <a:rPr lang="ru-RU" sz="2400" dirty="0" smtClean="0">
                <a:solidFill>
                  <a:schemeClr val="tx1"/>
                </a:solidFill>
                <a:effectLst/>
                <a:latin typeface="+mn-lt"/>
                <a:cs typeface="Times New Roman" pitchFamily="18" charset="0"/>
              </a:rPr>
            </a:br>
            <a:r>
              <a:rPr lang="ru-RU" sz="2400" dirty="0" smtClean="0">
                <a:solidFill>
                  <a:schemeClr val="tx1"/>
                </a:solidFill>
                <a:effectLst/>
                <a:latin typeface="+mn-lt"/>
                <a:cs typeface="Times New Roman" pitchFamily="18" charset="0"/>
              </a:rPr>
              <a:t>Краснодарского края</a:t>
            </a:r>
            <a:endParaRPr lang="ru-RU" sz="2400" dirty="0">
              <a:effectLst/>
              <a:latin typeface="+mn-lt"/>
              <a:cs typeface="Times New Roman" pitchFamily="18" charset="0"/>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3023676482"/>
              </p:ext>
            </p:extLst>
          </p:nvPr>
        </p:nvGraphicFramePr>
        <p:xfrm>
          <a:off x="560512" y="1988840"/>
          <a:ext cx="8640960" cy="4032449"/>
        </p:xfrm>
        <a:graphic>
          <a:graphicData uri="http://schemas.openxmlformats.org/drawingml/2006/table">
            <a:tbl>
              <a:tblPr>
                <a:tableStyleId>{BC89EF96-8CEA-46FF-86C4-4CE0E7609802}</a:tableStyleId>
              </a:tblPr>
              <a:tblGrid>
                <a:gridCol w="3168352"/>
                <a:gridCol w="1728192"/>
                <a:gridCol w="1800200"/>
                <a:gridCol w="1944216"/>
              </a:tblGrid>
              <a:tr h="541777">
                <a:tc>
                  <a:txBody>
                    <a:bodyPr/>
                    <a:lstStyle/>
                    <a:p>
                      <a:pPr algn="ctr" fontAlgn="ctr"/>
                      <a:r>
                        <a:rPr lang="ru-RU" sz="1800" u="none" strike="noStrike" dirty="0">
                          <a:effectLst/>
                        </a:rPr>
                        <a:t>Наименование</a:t>
                      </a:r>
                      <a:endParaRPr lang="ru-RU" sz="1800" b="1" i="0" u="none" strike="noStrike" dirty="0">
                        <a:solidFill>
                          <a:srgbClr val="000000"/>
                        </a:solidFill>
                        <a:effectLst/>
                        <a:latin typeface="+mn-lt"/>
                        <a:cs typeface="Times New Roman" pitchFamily="18" charset="0"/>
                      </a:endParaRPr>
                    </a:p>
                  </a:txBody>
                  <a:tcPr marL="8255" marR="8255" marT="7620" marB="0" anchor="ctr"/>
                </a:tc>
                <a:tc>
                  <a:txBody>
                    <a:bodyPr/>
                    <a:lstStyle/>
                    <a:p>
                      <a:pPr algn="ctr" fontAlgn="ctr"/>
                      <a:r>
                        <a:rPr lang="ru-RU" sz="1800" u="none" strike="noStrike" dirty="0" smtClean="0">
                          <a:effectLst/>
                        </a:rPr>
                        <a:t>2018 </a:t>
                      </a:r>
                      <a:r>
                        <a:rPr lang="ru-RU" sz="1800" u="none" strike="noStrike" dirty="0">
                          <a:effectLst/>
                        </a:rPr>
                        <a:t>год</a:t>
                      </a:r>
                      <a:endParaRPr lang="ru-RU" sz="1800" b="1" i="0" u="none" strike="noStrike" dirty="0">
                        <a:solidFill>
                          <a:srgbClr val="000000"/>
                        </a:solidFill>
                        <a:effectLst/>
                        <a:latin typeface="+mn-lt"/>
                        <a:cs typeface="Times New Roman" pitchFamily="18" charset="0"/>
                      </a:endParaRPr>
                    </a:p>
                  </a:txBody>
                  <a:tcPr marL="8255" marR="8255" marT="7620" marB="0" anchor="ctr"/>
                </a:tc>
                <a:tc>
                  <a:txBody>
                    <a:bodyPr/>
                    <a:lstStyle/>
                    <a:p>
                      <a:pPr algn="ctr" fontAlgn="ctr"/>
                      <a:r>
                        <a:rPr lang="ru-RU" sz="1800" u="none" strike="noStrike" dirty="0" smtClean="0">
                          <a:effectLst/>
                        </a:rPr>
                        <a:t>2019 год</a:t>
                      </a:r>
                      <a:endParaRPr lang="ru-RU" sz="1800" b="0" i="0" u="none" strike="noStrike" dirty="0">
                        <a:solidFill>
                          <a:srgbClr val="000000"/>
                        </a:solidFill>
                        <a:effectLst/>
                        <a:latin typeface="+mn-lt"/>
                        <a:cs typeface="Times New Roman" pitchFamily="18" charset="0"/>
                      </a:endParaRPr>
                    </a:p>
                  </a:txBody>
                  <a:tcPr marL="8255" marR="8255" marT="7620" marB="0" anchor="ctr"/>
                </a:tc>
                <a:tc>
                  <a:txBody>
                    <a:bodyPr/>
                    <a:lstStyle/>
                    <a:p>
                      <a:pPr algn="ctr" fontAlgn="ctr"/>
                      <a:r>
                        <a:rPr lang="ru-RU" sz="1800" u="none" strike="noStrike" dirty="0">
                          <a:effectLst/>
                        </a:rPr>
                        <a:t>Динамика, %</a:t>
                      </a:r>
                      <a:endParaRPr lang="ru-RU" sz="1800" b="1" i="0" u="none" strike="noStrike" dirty="0">
                        <a:solidFill>
                          <a:srgbClr val="000000"/>
                        </a:solidFill>
                        <a:effectLst/>
                        <a:latin typeface="+mn-lt"/>
                        <a:cs typeface="Times New Roman" pitchFamily="18" charset="0"/>
                      </a:endParaRPr>
                    </a:p>
                  </a:txBody>
                  <a:tcPr marL="8255" marR="8255" marT="7620" marB="0" anchor="ctr"/>
                </a:tc>
              </a:tr>
              <a:tr h="436334">
                <a:tc>
                  <a:txBody>
                    <a:bodyPr/>
                    <a:lstStyle/>
                    <a:p>
                      <a:pPr algn="l" fontAlgn="ctr"/>
                      <a:r>
                        <a:rPr lang="ru-RU" sz="1800" u="none" strike="noStrike" dirty="0" err="1">
                          <a:effectLst/>
                        </a:rPr>
                        <a:t>Белореченский</a:t>
                      </a:r>
                      <a:r>
                        <a:rPr lang="ru-RU" sz="1800" u="none" strike="noStrike" dirty="0">
                          <a:effectLst/>
                        </a:rPr>
                        <a:t> район</a:t>
                      </a:r>
                      <a:endParaRPr lang="ru-RU" sz="1800" b="0" i="0" u="none" strike="noStrike" dirty="0">
                        <a:solidFill>
                          <a:srgbClr val="000000"/>
                        </a:solidFill>
                        <a:effectLst/>
                        <a:latin typeface="+mn-lt"/>
                        <a:cs typeface="Times New Roman" pitchFamily="18" charset="0"/>
                      </a:endParaRPr>
                    </a:p>
                  </a:txBody>
                  <a:tcPr marL="8255" marR="8255" marT="7620" marB="0" anchor="ctr"/>
                </a:tc>
                <a:tc>
                  <a:txBody>
                    <a:bodyPr/>
                    <a:lstStyle/>
                    <a:p>
                      <a:pPr algn="ctr" fontAlgn="ctr"/>
                      <a:r>
                        <a:rPr lang="ru-RU" sz="1800" u="none" strike="noStrike" dirty="0" smtClean="0">
                          <a:effectLst/>
                        </a:rPr>
                        <a:t>2 703,3</a:t>
                      </a:r>
                      <a:endParaRPr lang="ru-RU" sz="1800" b="0" i="0" u="none" strike="noStrike" dirty="0">
                        <a:solidFill>
                          <a:srgbClr val="000000"/>
                        </a:solidFill>
                        <a:effectLst/>
                        <a:latin typeface="+mn-lt"/>
                        <a:cs typeface="Times New Roman" pitchFamily="18" charset="0"/>
                      </a:endParaRPr>
                    </a:p>
                  </a:txBody>
                  <a:tcPr marL="8255" marR="8255" marT="7620" marB="0" anchor="ctr"/>
                </a:tc>
                <a:tc>
                  <a:txBody>
                    <a:bodyPr/>
                    <a:lstStyle/>
                    <a:p>
                      <a:pPr algn="ctr" fontAlgn="ctr"/>
                      <a:r>
                        <a:rPr lang="ru-RU" sz="1800" u="none" strike="noStrike" dirty="0" smtClean="0">
                          <a:effectLst/>
                        </a:rPr>
                        <a:t>2 875,3</a:t>
                      </a:r>
                      <a:endParaRPr lang="ru-RU" sz="1800" b="0" i="0" u="none" strike="noStrike" dirty="0">
                        <a:solidFill>
                          <a:srgbClr val="000000"/>
                        </a:solidFill>
                        <a:effectLst/>
                        <a:latin typeface="+mn-lt"/>
                        <a:cs typeface="Times New Roman" pitchFamily="18" charset="0"/>
                      </a:endParaRPr>
                    </a:p>
                  </a:txBody>
                  <a:tcPr marL="8255" marR="8255" marT="7620" marB="0" anchor="ctr"/>
                </a:tc>
                <a:tc>
                  <a:txBody>
                    <a:bodyPr/>
                    <a:lstStyle/>
                    <a:p>
                      <a:pPr algn="ctr" fontAlgn="ctr"/>
                      <a:r>
                        <a:rPr lang="ru-RU" sz="1800" u="none" strike="noStrike" dirty="0" smtClean="0">
                          <a:effectLst/>
                        </a:rPr>
                        <a:t>106,4</a:t>
                      </a:r>
                      <a:endParaRPr lang="ru-RU" sz="1800" b="0" i="0" u="none" strike="noStrike" dirty="0">
                        <a:solidFill>
                          <a:srgbClr val="000000"/>
                        </a:solidFill>
                        <a:effectLst/>
                        <a:latin typeface="+mn-lt"/>
                        <a:cs typeface="Times New Roman" pitchFamily="18" charset="0"/>
                      </a:endParaRPr>
                    </a:p>
                  </a:txBody>
                  <a:tcPr marL="8255" marR="8255" marT="7620" marB="0" anchor="ctr"/>
                </a:tc>
              </a:tr>
              <a:tr h="436334">
                <a:tc>
                  <a:txBody>
                    <a:bodyPr/>
                    <a:lstStyle/>
                    <a:p>
                      <a:pPr algn="l" fontAlgn="ctr"/>
                      <a:r>
                        <a:rPr lang="ru-RU" sz="1800" u="none" strike="noStrike" dirty="0" err="1">
                          <a:effectLst/>
                        </a:rPr>
                        <a:t>Гулькевичский</a:t>
                      </a:r>
                      <a:r>
                        <a:rPr lang="ru-RU" sz="1800" u="none" strike="noStrike" dirty="0">
                          <a:effectLst/>
                        </a:rPr>
                        <a:t> район</a:t>
                      </a:r>
                      <a:endParaRPr lang="ru-RU" sz="1800" b="0" i="0" u="none" strike="noStrike" dirty="0">
                        <a:solidFill>
                          <a:srgbClr val="000000"/>
                        </a:solidFill>
                        <a:effectLst/>
                        <a:latin typeface="+mn-lt"/>
                        <a:cs typeface="Times New Roman" pitchFamily="18" charset="0"/>
                      </a:endParaRPr>
                    </a:p>
                  </a:txBody>
                  <a:tcPr marL="8255" marR="8255" marT="7620" marB="0" anchor="ctr"/>
                </a:tc>
                <a:tc>
                  <a:txBody>
                    <a:bodyPr/>
                    <a:lstStyle/>
                    <a:p>
                      <a:pPr algn="ctr" fontAlgn="ctr"/>
                      <a:r>
                        <a:rPr lang="ru-RU" sz="1800" u="none" strike="noStrike" dirty="0" smtClean="0">
                          <a:effectLst/>
                        </a:rPr>
                        <a:t>2 212,0</a:t>
                      </a:r>
                      <a:endParaRPr lang="ru-RU" sz="1800" b="0" i="0" u="none" strike="noStrike" dirty="0">
                        <a:solidFill>
                          <a:srgbClr val="000000"/>
                        </a:solidFill>
                        <a:effectLst/>
                        <a:latin typeface="+mn-lt"/>
                        <a:cs typeface="Times New Roman" pitchFamily="18" charset="0"/>
                      </a:endParaRPr>
                    </a:p>
                  </a:txBody>
                  <a:tcPr marL="8255" marR="8255" marT="7620" marB="0" anchor="ctr"/>
                </a:tc>
                <a:tc>
                  <a:txBody>
                    <a:bodyPr/>
                    <a:lstStyle/>
                    <a:p>
                      <a:pPr algn="ctr" fontAlgn="ctr"/>
                      <a:r>
                        <a:rPr lang="ru-RU" sz="1800" u="none" strike="noStrike" dirty="0" smtClean="0">
                          <a:effectLst/>
                        </a:rPr>
                        <a:t>2 194,4</a:t>
                      </a:r>
                      <a:endParaRPr lang="ru-RU" sz="1800" b="0" i="0" u="none" strike="noStrike" dirty="0">
                        <a:solidFill>
                          <a:srgbClr val="000000"/>
                        </a:solidFill>
                        <a:effectLst/>
                        <a:latin typeface="+mn-lt"/>
                        <a:cs typeface="Times New Roman" pitchFamily="18" charset="0"/>
                      </a:endParaRPr>
                    </a:p>
                  </a:txBody>
                  <a:tcPr marL="8255" marR="8255" marT="7620" marB="0" anchor="ctr"/>
                </a:tc>
                <a:tc>
                  <a:txBody>
                    <a:bodyPr/>
                    <a:lstStyle/>
                    <a:p>
                      <a:pPr algn="ctr" fontAlgn="ctr"/>
                      <a:r>
                        <a:rPr lang="ru-RU" sz="1800" u="none" strike="noStrike" dirty="0" smtClean="0">
                          <a:effectLst/>
                        </a:rPr>
                        <a:t>99,2</a:t>
                      </a:r>
                      <a:endParaRPr lang="ru-RU" sz="1800" b="0" i="0" u="none" strike="noStrike" dirty="0">
                        <a:solidFill>
                          <a:srgbClr val="000000"/>
                        </a:solidFill>
                        <a:effectLst/>
                        <a:latin typeface="+mn-lt"/>
                        <a:cs typeface="Times New Roman" pitchFamily="18" charset="0"/>
                      </a:endParaRPr>
                    </a:p>
                  </a:txBody>
                  <a:tcPr marL="8255" marR="8255" marT="7620" marB="0" anchor="ctr"/>
                </a:tc>
              </a:tr>
              <a:tr h="436334">
                <a:tc>
                  <a:txBody>
                    <a:bodyPr/>
                    <a:lstStyle/>
                    <a:p>
                      <a:pPr algn="l" fontAlgn="ctr"/>
                      <a:r>
                        <a:rPr lang="ru-RU" sz="1800" u="none" strike="noStrike">
                          <a:effectLst/>
                        </a:rPr>
                        <a:t>Ейский район</a:t>
                      </a:r>
                      <a:endParaRPr lang="ru-RU" sz="1800" b="0" i="0" u="none" strike="noStrike">
                        <a:solidFill>
                          <a:srgbClr val="000000"/>
                        </a:solidFill>
                        <a:effectLst/>
                        <a:latin typeface="+mn-lt"/>
                        <a:cs typeface="Times New Roman" pitchFamily="18" charset="0"/>
                      </a:endParaRPr>
                    </a:p>
                  </a:txBody>
                  <a:tcPr marL="8255" marR="8255" marT="7620" marB="0" anchor="ctr"/>
                </a:tc>
                <a:tc>
                  <a:txBody>
                    <a:bodyPr/>
                    <a:lstStyle/>
                    <a:p>
                      <a:pPr algn="ctr" fontAlgn="ctr"/>
                      <a:r>
                        <a:rPr lang="ru-RU" sz="1800" u="none" strike="noStrike" dirty="0" smtClean="0">
                          <a:effectLst/>
                        </a:rPr>
                        <a:t>2 963,9</a:t>
                      </a:r>
                      <a:endParaRPr lang="ru-RU" sz="1800" b="0" i="0" u="none" strike="noStrike" dirty="0">
                        <a:solidFill>
                          <a:srgbClr val="000000"/>
                        </a:solidFill>
                        <a:effectLst/>
                        <a:latin typeface="+mn-lt"/>
                        <a:cs typeface="Times New Roman" pitchFamily="18" charset="0"/>
                      </a:endParaRPr>
                    </a:p>
                  </a:txBody>
                  <a:tcPr marL="8255" marR="8255" marT="7620" marB="0" anchor="ctr"/>
                </a:tc>
                <a:tc>
                  <a:txBody>
                    <a:bodyPr/>
                    <a:lstStyle/>
                    <a:p>
                      <a:pPr algn="ctr" fontAlgn="ctr"/>
                      <a:r>
                        <a:rPr lang="ru-RU" sz="1800" u="none" strike="noStrike" dirty="0" smtClean="0">
                          <a:effectLst/>
                        </a:rPr>
                        <a:t>2 874,9</a:t>
                      </a:r>
                      <a:endParaRPr lang="ru-RU" sz="1800" b="0" i="0" u="none" strike="noStrike" dirty="0">
                        <a:solidFill>
                          <a:srgbClr val="000000"/>
                        </a:solidFill>
                        <a:effectLst/>
                        <a:latin typeface="+mn-lt"/>
                        <a:cs typeface="Times New Roman" pitchFamily="18" charset="0"/>
                      </a:endParaRPr>
                    </a:p>
                  </a:txBody>
                  <a:tcPr marL="8255" marR="8255" marT="7620" marB="0" anchor="ctr"/>
                </a:tc>
                <a:tc>
                  <a:txBody>
                    <a:bodyPr/>
                    <a:lstStyle/>
                    <a:p>
                      <a:pPr algn="ctr" fontAlgn="ctr"/>
                      <a:r>
                        <a:rPr lang="ru-RU" sz="1800" u="none" strike="noStrike" dirty="0" smtClean="0">
                          <a:effectLst/>
                        </a:rPr>
                        <a:t>97,0</a:t>
                      </a:r>
                      <a:endParaRPr lang="ru-RU" sz="1800" b="0" i="0" u="none" strike="noStrike" dirty="0">
                        <a:solidFill>
                          <a:srgbClr val="000000"/>
                        </a:solidFill>
                        <a:effectLst/>
                        <a:latin typeface="+mn-lt"/>
                        <a:cs typeface="Times New Roman" pitchFamily="18" charset="0"/>
                      </a:endParaRPr>
                    </a:p>
                  </a:txBody>
                  <a:tcPr marL="8255" marR="8255" marT="7620" marB="0" anchor="ctr"/>
                </a:tc>
              </a:tr>
              <a:tr h="436334">
                <a:tc>
                  <a:txBody>
                    <a:bodyPr/>
                    <a:lstStyle/>
                    <a:p>
                      <a:pPr algn="l" fontAlgn="ctr"/>
                      <a:r>
                        <a:rPr lang="ru-RU" sz="1800" b="1" u="none" strike="noStrike" dirty="0">
                          <a:effectLst>
                            <a:outerShdw blurRad="38100" dist="38100" dir="2700000" algn="tl">
                              <a:srgbClr val="000000">
                                <a:alpha val="43137"/>
                              </a:srgbClr>
                            </a:outerShdw>
                          </a:effectLst>
                        </a:rPr>
                        <a:t>Кавказский район</a:t>
                      </a:r>
                      <a:endParaRPr lang="ru-RU" sz="1800" b="1" i="1" u="none" strike="noStrike" dirty="0">
                        <a:solidFill>
                          <a:srgbClr val="000000"/>
                        </a:solidFill>
                        <a:effectLst>
                          <a:outerShdw blurRad="38100" dist="38100" dir="2700000" algn="tl">
                            <a:srgbClr val="000000">
                              <a:alpha val="43137"/>
                            </a:srgbClr>
                          </a:outerShdw>
                        </a:effectLst>
                        <a:latin typeface="+mn-lt"/>
                        <a:cs typeface="Times New Roman" pitchFamily="18" charset="0"/>
                      </a:endParaRPr>
                    </a:p>
                  </a:txBody>
                  <a:tcPr marL="8255" marR="8255" marT="7620" marB="0" anchor="ctr"/>
                </a:tc>
                <a:tc>
                  <a:txBody>
                    <a:bodyPr/>
                    <a:lstStyle/>
                    <a:p>
                      <a:pPr algn="ctr" fontAlgn="ctr"/>
                      <a:r>
                        <a:rPr lang="ru-RU" sz="1800" b="1" u="none" strike="noStrike" dirty="0" smtClean="0">
                          <a:effectLst>
                            <a:outerShdw blurRad="38100" dist="38100" dir="2700000" algn="tl">
                              <a:srgbClr val="000000">
                                <a:alpha val="43137"/>
                              </a:srgbClr>
                            </a:outerShdw>
                          </a:effectLst>
                        </a:rPr>
                        <a:t>2 520,5</a:t>
                      </a:r>
                      <a:endParaRPr lang="ru-RU" sz="1800" b="1" i="0" u="none" strike="noStrike" dirty="0">
                        <a:solidFill>
                          <a:srgbClr val="000000"/>
                        </a:solidFill>
                        <a:effectLst>
                          <a:outerShdw blurRad="38100" dist="38100" dir="2700000" algn="tl">
                            <a:srgbClr val="000000">
                              <a:alpha val="43137"/>
                            </a:srgbClr>
                          </a:outerShdw>
                        </a:effectLst>
                        <a:latin typeface="+mn-lt"/>
                        <a:cs typeface="Times New Roman" pitchFamily="18" charset="0"/>
                      </a:endParaRPr>
                    </a:p>
                  </a:txBody>
                  <a:tcPr marL="8255" marR="8255" marT="7620" marB="0" anchor="ctr"/>
                </a:tc>
                <a:tc>
                  <a:txBody>
                    <a:bodyPr/>
                    <a:lstStyle/>
                    <a:p>
                      <a:pPr algn="ctr" fontAlgn="ctr"/>
                      <a:r>
                        <a:rPr lang="ru-RU" sz="1800" b="1" u="none" strike="noStrike" dirty="0" smtClean="0">
                          <a:effectLst>
                            <a:outerShdw blurRad="38100" dist="38100" dir="2700000" algn="tl">
                              <a:srgbClr val="000000">
                                <a:alpha val="43137"/>
                              </a:srgbClr>
                            </a:outerShdw>
                          </a:effectLst>
                        </a:rPr>
                        <a:t>2 981,6</a:t>
                      </a:r>
                      <a:endParaRPr lang="ru-RU" sz="1800" b="1" i="0" u="none" strike="noStrike" dirty="0">
                        <a:solidFill>
                          <a:srgbClr val="000000"/>
                        </a:solidFill>
                        <a:effectLst>
                          <a:outerShdw blurRad="38100" dist="38100" dir="2700000" algn="tl">
                            <a:srgbClr val="000000">
                              <a:alpha val="43137"/>
                            </a:srgbClr>
                          </a:outerShdw>
                        </a:effectLst>
                        <a:latin typeface="+mn-lt"/>
                        <a:cs typeface="Times New Roman" pitchFamily="18" charset="0"/>
                      </a:endParaRPr>
                    </a:p>
                  </a:txBody>
                  <a:tcPr marL="8255" marR="8255" marT="7620" marB="0" anchor="ctr"/>
                </a:tc>
                <a:tc>
                  <a:txBody>
                    <a:bodyPr/>
                    <a:lstStyle/>
                    <a:p>
                      <a:pPr algn="ctr" fontAlgn="ctr"/>
                      <a:r>
                        <a:rPr lang="ru-RU" sz="1800" b="1" u="none" strike="noStrike" dirty="0" smtClean="0">
                          <a:effectLst>
                            <a:outerShdw blurRad="38100" dist="38100" dir="2700000" algn="tl">
                              <a:srgbClr val="000000">
                                <a:alpha val="43137"/>
                              </a:srgbClr>
                            </a:outerShdw>
                          </a:effectLst>
                        </a:rPr>
                        <a:t>118,3</a:t>
                      </a:r>
                      <a:endParaRPr lang="ru-RU" sz="1800" b="1" i="0" u="none" strike="noStrike" dirty="0">
                        <a:solidFill>
                          <a:srgbClr val="000000"/>
                        </a:solidFill>
                        <a:effectLst>
                          <a:outerShdw blurRad="38100" dist="38100" dir="2700000" algn="tl">
                            <a:srgbClr val="000000">
                              <a:alpha val="43137"/>
                            </a:srgbClr>
                          </a:outerShdw>
                        </a:effectLst>
                        <a:latin typeface="+mn-lt"/>
                        <a:cs typeface="Times New Roman" pitchFamily="18" charset="0"/>
                      </a:endParaRPr>
                    </a:p>
                  </a:txBody>
                  <a:tcPr marL="8255" marR="8255" marT="7620" marB="0" anchor="ctr"/>
                </a:tc>
              </a:tr>
              <a:tr h="436334">
                <a:tc>
                  <a:txBody>
                    <a:bodyPr/>
                    <a:lstStyle/>
                    <a:p>
                      <a:pPr algn="l" fontAlgn="ctr"/>
                      <a:r>
                        <a:rPr lang="ru-RU" sz="1800" u="none" strike="noStrike">
                          <a:effectLst/>
                        </a:rPr>
                        <a:t>Каневской район</a:t>
                      </a:r>
                      <a:endParaRPr lang="ru-RU" sz="1800" b="0" i="0" u="none" strike="noStrike">
                        <a:solidFill>
                          <a:srgbClr val="000000"/>
                        </a:solidFill>
                        <a:effectLst/>
                        <a:latin typeface="+mn-lt"/>
                        <a:cs typeface="Times New Roman" pitchFamily="18" charset="0"/>
                      </a:endParaRPr>
                    </a:p>
                  </a:txBody>
                  <a:tcPr marL="8255" marR="8255" marT="7620" marB="0" anchor="ctr"/>
                </a:tc>
                <a:tc>
                  <a:txBody>
                    <a:bodyPr/>
                    <a:lstStyle/>
                    <a:p>
                      <a:pPr algn="ctr" fontAlgn="ctr"/>
                      <a:r>
                        <a:rPr lang="ru-RU" sz="1800" u="none" strike="noStrike" dirty="0" smtClean="0">
                          <a:effectLst/>
                        </a:rPr>
                        <a:t>2 532,9</a:t>
                      </a:r>
                      <a:endParaRPr lang="ru-RU" sz="1800" b="0" i="0" u="none" strike="noStrike" dirty="0">
                        <a:solidFill>
                          <a:srgbClr val="000000"/>
                        </a:solidFill>
                        <a:effectLst/>
                        <a:latin typeface="+mn-lt"/>
                        <a:cs typeface="Times New Roman" pitchFamily="18" charset="0"/>
                      </a:endParaRPr>
                    </a:p>
                  </a:txBody>
                  <a:tcPr marL="8255" marR="8255" marT="7620" marB="0" anchor="ctr"/>
                </a:tc>
                <a:tc>
                  <a:txBody>
                    <a:bodyPr/>
                    <a:lstStyle/>
                    <a:p>
                      <a:pPr algn="ctr" fontAlgn="ctr"/>
                      <a:r>
                        <a:rPr lang="ru-RU" sz="1800" u="none" strike="noStrike" dirty="0" smtClean="0">
                          <a:effectLst/>
                        </a:rPr>
                        <a:t>2 893,3</a:t>
                      </a:r>
                      <a:endParaRPr lang="ru-RU" sz="1800" b="0" i="0" u="none" strike="noStrike" dirty="0">
                        <a:solidFill>
                          <a:srgbClr val="000000"/>
                        </a:solidFill>
                        <a:effectLst/>
                        <a:latin typeface="+mn-lt"/>
                        <a:cs typeface="Times New Roman" pitchFamily="18" charset="0"/>
                      </a:endParaRPr>
                    </a:p>
                  </a:txBody>
                  <a:tcPr marL="8255" marR="8255" marT="7620" marB="0" anchor="ctr"/>
                </a:tc>
                <a:tc>
                  <a:txBody>
                    <a:bodyPr/>
                    <a:lstStyle/>
                    <a:p>
                      <a:pPr algn="ctr" fontAlgn="ctr"/>
                      <a:r>
                        <a:rPr lang="ru-RU" sz="1800" u="none" strike="noStrike" dirty="0" smtClean="0">
                          <a:effectLst/>
                        </a:rPr>
                        <a:t>114,0</a:t>
                      </a:r>
                      <a:endParaRPr lang="ru-RU" sz="1800" b="0" i="0" u="none" strike="noStrike" dirty="0">
                        <a:solidFill>
                          <a:srgbClr val="000000"/>
                        </a:solidFill>
                        <a:effectLst/>
                        <a:latin typeface="+mn-lt"/>
                        <a:cs typeface="Times New Roman" pitchFamily="18" charset="0"/>
                      </a:endParaRPr>
                    </a:p>
                  </a:txBody>
                  <a:tcPr marL="8255" marR="8255" marT="7620" marB="0" anchor="ctr"/>
                </a:tc>
              </a:tr>
              <a:tr h="436334">
                <a:tc>
                  <a:txBody>
                    <a:bodyPr/>
                    <a:lstStyle/>
                    <a:p>
                      <a:pPr algn="l" fontAlgn="ctr"/>
                      <a:r>
                        <a:rPr lang="ru-RU" sz="1800" u="none" strike="noStrike">
                          <a:effectLst/>
                        </a:rPr>
                        <a:t>Крымский район</a:t>
                      </a:r>
                      <a:endParaRPr lang="ru-RU" sz="1800" b="0" i="0" u="none" strike="noStrike">
                        <a:solidFill>
                          <a:srgbClr val="000000"/>
                        </a:solidFill>
                        <a:effectLst/>
                        <a:latin typeface="+mn-lt"/>
                        <a:cs typeface="Times New Roman" pitchFamily="18" charset="0"/>
                      </a:endParaRPr>
                    </a:p>
                  </a:txBody>
                  <a:tcPr marL="8255" marR="8255" marT="7620" marB="0" anchor="ctr"/>
                </a:tc>
                <a:tc>
                  <a:txBody>
                    <a:bodyPr/>
                    <a:lstStyle/>
                    <a:p>
                      <a:pPr algn="ctr" fontAlgn="ctr"/>
                      <a:r>
                        <a:rPr lang="ru-RU" sz="1800" u="none" strike="noStrike" dirty="0" smtClean="0">
                          <a:effectLst/>
                        </a:rPr>
                        <a:t>3 046,2</a:t>
                      </a:r>
                      <a:endParaRPr lang="ru-RU" sz="1800" b="0" i="0" u="none" strike="noStrike" dirty="0">
                        <a:solidFill>
                          <a:srgbClr val="000000"/>
                        </a:solidFill>
                        <a:effectLst/>
                        <a:latin typeface="+mn-lt"/>
                        <a:cs typeface="Times New Roman" pitchFamily="18" charset="0"/>
                      </a:endParaRPr>
                    </a:p>
                  </a:txBody>
                  <a:tcPr marL="8255" marR="8255" marT="7620" marB="0" anchor="ctr"/>
                </a:tc>
                <a:tc>
                  <a:txBody>
                    <a:bodyPr/>
                    <a:lstStyle/>
                    <a:p>
                      <a:pPr algn="ctr" fontAlgn="ctr"/>
                      <a:r>
                        <a:rPr lang="ru-RU" sz="1800" u="none" strike="noStrike" dirty="0" smtClean="0">
                          <a:effectLst/>
                        </a:rPr>
                        <a:t>3 276,6</a:t>
                      </a:r>
                      <a:endParaRPr lang="ru-RU" sz="1800" b="0" i="0" u="none" strike="noStrike" dirty="0">
                        <a:solidFill>
                          <a:srgbClr val="000000"/>
                        </a:solidFill>
                        <a:effectLst/>
                        <a:latin typeface="+mn-lt"/>
                        <a:cs typeface="Times New Roman" pitchFamily="18" charset="0"/>
                      </a:endParaRPr>
                    </a:p>
                  </a:txBody>
                  <a:tcPr marL="8255" marR="8255" marT="7620" marB="0" anchor="ctr"/>
                </a:tc>
                <a:tc>
                  <a:txBody>
                    <a:bodyPr/>
                    <a:lstStyle/>
                    <a:p>
                      <a:pPr algn="ctr" fontAlgn="ctr"/>
                      <a:r>
                        <a:rPr lang="ru-RU" sz="1800" u="none" strike="noStrike" dirty="0" smtClean="0">
                          <a:effectLst/>
                        </a:rPr>
                        <a:t>107,6</a:t>
                      </a:r>
                      <a:endParaRPr lang="ru-RU" sz="1800" b="0" i="0" u="none" strike="noStrike" dirty="0">
                        <a:solidFill>
                          <a:srgbClr val="000000"/>
                        </a:solidFill>
                        <a:effectLst/>
                        <a:latin typeface="+mn-lt"/>
                        <a:cs typeface="Times New Roman" pitchFamily="18" charset="0"/>
                      </a:endParaRPr>
                    </a:p>
                  </a:txBody>
                  <a:tcPr marL="8255" marR="8255" marT="7620" marB="0" anchor="ctr"/>
                </a:tc>
              </a:tr>
              <a:tr h="436334">
                <a:tc>
                  <a:txBody>
                    <a:bodyPr/>
                    <a:lstStyle/>
                    <a:p>
                      <a:pPr algn="l" fontAlgn="ctr"/>
                      <a:r>
                        <a:rPr lang="ru-RU" sz="1800" u="none" strike="noStrike">
                          <a:effectLst/>
                        </a:rPr>
                        <a:t>Новокубанский район</a:t>
                      </a:r>
                      <a:endParaRPr lang="ru-RU" sz="1800" b="0" i="0" u="none" strike="noStrike">
                        <a:solidFill>
                          <a:srgbClr val="000000"/>
                        </a:solidFill>
                        <a:effectLst/>
                        <a:latin typeface="+mn-lt"/>
                        <a:cs typeface="Times New Roman" pitchFamily="18" charset="0"/>
                      </a:endParaRPr>
                    </a:p>
                  </a:txBody>
                  <a:tcPr marL="8255" marR="8255" marT="7620" marB="0" anchor="ctr"/>
                </a:tc>
                <a:tc>
                  <a:txBody>
                    <a:bodyPr/>
                    <a:lstStyle/>
                    <a:p>
                      <a:pPr algn="ctr" fontAlgn="ctr"/>
                      <a:r>
                        <a:rPr lang="ru-RU" sz="1800" u="none" strike="noStrike" dirty="0" smtClean="0">
                          <a:effectLst/>
                        </a:rPr>
                        <a:t>2 099,9</a:t>
                      </a:r>
                      <a:endParaRPr lang="ru-RU" sz="1800" b="0" i="0" u="none" strike="noStrike" dirty="0">
                        <a:solidFill>
                          <a:srgbClr val="000000"/>
                        </a:solidFill>
                        <a:effectLst/>
                        <a:latin typeface="+mn-lt"/>
                        <a:cs typeface="Times New Roman" pitchFamily="18" charset="0"/>
                      </a:endParaRPr>
                    </a:p>
                  </a:txBody>
                  <a:tcPr marL="8255" marR="8255" marT="7620" marB="0" anchor="ctr"/>
                </a:tc>
                <a:tc>
                  <a:txBody>
                    <a:bodyPr/>
                    <a:lstStyle/>
                    <a:p>
                      <a:pPr algn="ctr" fontAlgn="ctr"/>
                      <a:r>
                        <a:rPr lang="ru-RU" sz="1800" u="none" strike="noStrike" dirty="0" smtClean="0">
                          <a:effectLst/>
                        </a:rPr>
                        <a:t>2 235,8</a:t>
                      </a:r>
                      <a:endParaRPr lang="ru-RU" sz="1800" b="0" i="0" u="none" strike="noStrike" dirty="0">
                        <a:solidFill>
                          <a:srgbClr val="000000"/>
                        </a:solidFill>
                        <a:effectLst/>
                        <a:latin typeface="+mn-lt"/>
                        <a:cs typeface="Times New Roman" pitchFamily="18" charset="0"/>
                      </a:endParaRPr>
                    </a:p>
                  </a:txBody>
                  <a:tcPr marL="8255" marR="8255" marT="7620" marB="0" anchor="ctr"/>
                </a:tc>
                <a:tc>
                  <a:txBody>
                    <a:bodyPr/>
                    <a:lstStyle/>
                    <a:p>
                      <a:pPr algn="ctr" fontAlgn="ctr"/>
                      <a:r>
                        <a:rPr lang="ru-RU" sz="1800" u="none" strike="noStrike" dirty="0" smtClean="0">
                          <a:effectLst/>
                        </a:rPr>
                        <a:t>106,5</a:t>
                      </a:r>
                      <a:endParaRPr lang="ru-RU" sz="1800" b="0" i="0" u="none" strike="noStrike" dirty="0">
                        <a:solidFill>
                          <a:srgbClr val="000000"/>
                        </a:solidFill>
                        <a:effectLst/>
                        <a:latin typeface="+mn-lt"/>
                        <a:cs typeface="Times New Roman" pitchFamily="18" charset="0"/>
                      </a:endParaRPr>
                    </a:p>
                  </a:txBody>
                  <a:tcPr marL="8255" marR="8255" marT="7620" marB="0" anchor="ctr"/>
                </a:tc>
              </a:tr>
              <a:tr h="436334">
                <a:tc>
                  <a:txBody>
                    <a:bodyPr/>
                    <a:lstStyle/>
                    <a:p>
                      <a:pPr algn="l" fontAlgn="ctr"/>
                      <a:r>
                        <a:rPr lang="ru-RU" sz="1800" u="none" strike="noStrike" dirty="0">
                          <a:effectLst/>
                        </a:rPr>
                        <a:t>Северский район</a:t>
                      </a:r>
                      <a:endParaRPr lang="ru-RU" sz="1800" b="0" i="0" u="none" strike="noStrike" dirty="0">
                        <a:solidFill>
                          <a:srgbClr val="000000"/>
                        </a:solidFill>
                        <a:effectLst/>
                        <a:latin typeface="+mn-lt"/>
                        <a:cs typeface="Times New Roman" pitchFamily="18" charset="0"/>
                      </a:endParaRPr>
                    </a:p>
                  </a:txBody>
                  <a:tcPr marL="8255" marR="8255" marT="7620" marB="0" anchor="ctr"/>
                </a:tc>
                <a:tc>
                  <a:txBody>
                    <a:bodyPr/>
                    <a:lstStyle/>
                    <a:p>
                      <a:pPr algn="ctr" fontAlgn="ctr"/>
                      <a:r>
                        <a:rPr lang="ru-RU" sz="1800" u="none" strike="noStrike" dirty="0" smtClean="0">
                          <a:effectLst/>
                        </a:rPr>
                        <a:t>2 891,4</a:t>
                      </a:r>
                      <a:endParaRPr lang="ru-RU" sz="1800" b="0" i="0" u="none" strike="noStrike" dirty="0">
                        <a:solidFill>
                          <a:srgbClr val="000000"/>
                        </a:solidFill>
                        <a:effectLst/>
                        <a:latin typeface="+mn-lt"/>
                        <a:cs typeface="Times New Roman" pitchFamily="18" charset="0"/>
                      </a:endParaRPr>
                    </a:p>
                  </a:txBody>
                  <a:tcPr marL="8255" marR="8255" marT="7620" marB="0" anchor="ctr"/>
                </a:tc>
                <a:tc>
                  <a:txBody>
                    <a:bodyPr/>
                    <a:lstStyle/>
                    <a:p>
                      <a:pPr algn="ctr" fontAlgn="ctr"/>
                      <a:r>
                        <a:rPr lang="ru-RU" sz="1800" u="none" strike="noStrike" dirty="0" smtClean="0">
                          <a:effectLst/>
                        </a:rPr>
                        <a:t>2 649,2</a:t>
                      </a:r>
                      <a:endParaRPr lang="ru-RU" sz="1800" b="0" i="0" u="none" strike="noStrike" dirty="0">
                        <a:solidFill>
                          <a:srgbClr val="000000"/>
                        </a:solidFill>
                        <a:effectLst/>
                        <a:latin typeface="+mn-lt"/>
                        <a:cs typeface="Times New Roman" pitchFamily="18" charset="0"/>
                      </a:endParaRPr>
                    </a:p>
                  </a:txBody>
                  <a:tcPr marL="8255" marR="8255" marT="7620" marB="0" anchor="ctr"/>
                </a:tc>
                <a:tc>
                  <a:txBody>
                    <a:bodyPr/>
                    <a:lstStyle/>
                    <a:p>
                      <a:pPr algn="ctr" fontAlgn="ctr"/>
                      <a:r>
                        <a:rPr lang="ru-RU" sz="1800" u="none" strike="noStrike" dirty="0" smtClean="0">
                          <a:effectLst/>
                        </a:rPr>
                        <a:t>91,6</a:t>
                      </a:r>
                      <a:endParaRPr lang="ru-RU" sz="1800" b="0" i="0" u="none" strike="noStrike" dirty="0">
                        <a:solidFill>
                          <a:srgbClr val="000000"/>
                        </a:solidFill>
                        <a:effectLst/>
                        <a:latin typeface="+mn-lt"/>
                        <a:cs typeface="Times New Roman" pitchFamily="18" charset="0"/>
                      </a:endParaRPr>
                    </a:p>
                  </a:txBody>
                  <a:tcPr marL="8255" marR="8255" marT="7620" marB="0" anchor="ctr"/>
                </a:tc>
              </a:tr>
            </a:tbl>
          </a:graphicData>
        </a:graphic>
      </p:graphicFrame>
      <p:sp>
        <p:nvSpPr>
          <p:cNvPr id="6" name="Номер слайда 5"/>
          <p:cNvSpPr>
            <a:spLocks noGrp="1"/>
          </p:cNvSpPr>
          <p:nvPr>
            <p:ph type="sldNum" sz="quarter" idx="12"/>
          </p:nvPr>
        </p:nvSpPr>
        <p:spPr>
          <a:xfrm>
            <a:off x="4754880" y="6407945"/>
            <a:ext cx="396240" cy="365125"/>
          </a:xfrm>
        </p:spPr>
        <p:txBody>
          <a:bodyPr/>
          <a:lstStyle/>
          <a:p>
            <a:fld id="{DCD830A9-5F17-466D-9E40-1E5E06F64CC0}" type="slidenum">
              <a:rPr lang="ru-RU" smtClean="0"/>
              <a:pPr/>
              <a:t>7</a:t>
            </a:fld>
            <a:endParaRPr lang="ru-RU"/>
          </a:p>
        </p:txBody>
      </p:sp>
      <p:sp>
        <p:nvSpPr>
          <p:cNvPr id="5" name="TextBox 4"/>
          <p:cNvSpPr txBox="1"/>
          <p:nvPr/>
        </p:nvSpPr>
        <p:spPr>
          <a:xfrm>
            <a:off x="7724964" y="1516142"/>
            <a:ext cx="1084336" cy="369332"/>
          </a:xfrm>
          <a:prstGeom prst="rect">
            <a:avLst/>
          </a:prstGeom>
          <a:noFill/>
        </p:spPr>
        <p:txBody>
          <a:bodyPr wrap="none" rtlCol="0">
            <a:spAutoFit/>
          </a:bodyPr>
          <a:lstStyle/>
          <a:p>
            <a:r>
              <a:rPr lang="ru-RU" dirty="0" smtClean="0">
                <a:latin typeface="Times New Roman" pitchFamily="18" charset="0"/>
                <a:cs typeface="Times New Roman" pitchFamily="18" charset="0"/>
              </a:rPr>
              <a:t>млн. руб.</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25600606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16496" y="404664"/>
            <a:ext cx="9145016" cy="792088"/>
          </a:xfrm>
        </p:spPr>
        <p:txBody>
          <a:bodyPr lIns="36000">
            <a:normAutofit fontScale="90000"/>
          </a:bodyPr>
          <a:lstStyle/>
          <a:p>
            <a:pPr marL="0" indent="0" algn="ctr">
              <a:buNone/>
            </a:pPr>
            <a:r>
              <a:rPr lang="ru-RU" sz="2400" dirty="0" smtClean="0">
                <a:effectLst/>
                <a:latin typeface="+mn-lt"/>
              </a:rPr>
              <a:t>Расходы консолидированного бюджета Кавказского района </a:t>
            </a:r>
            <a:br>
              <a:rPr lang="ru-RU" sz="2400" dirty="0" smtClean="0">
                <a:effectLst/>
                <a:latin typeface="+mn-lt"/>
              </a:rPr>
            </a:br>
            <a:r>
              <a:rPr lang="ru-RU" sz="2400" dirty="0" smtClean="0">
                <a:effectLst/>
                <a:latin typeface="+mn-lt"/>
              </a:rPr>
              <a:t>в расчете на одного жителя</a:t>
            </a:r>
            <a:endParaRPr lang="ru-RU" sz="2400" dirty="0">
              <a:effectLst/>
              <a:latin typeface="+mn-lt"/>
            </a:endParaRPr>
          </a:p>
        </p:txBody>
      </p:sp>
      <p:graphicFrame>
        <p:nvGraphicFramePr>
          <p:cNvPr id="8" name="Объект 7"/>
          <p:cNvGraphicFramePr>
            <a:graphicFrameLocks noGrp="1"/>
          </p:cNvGraphicFramePr>
          <p:nvPr>
            <p:ph idx="1"/>
            <p:extLst>
              <p:ext uri="{D42A27DB-BD31-4B8C-83A1-F6EECF244321}">
                <p14:modId xmlns:p14="http://schemas.microsoft.com/office/powerpoint/2010/main" val="2851030223"/>
              </p:ext>
            </p:extLst>
          </p:nvPr>
        </p:nvGraphicFramePr>
        <p:xfrm>
          <a:off x="920552" y="1435580"/>
          <a:ext cx="8424936" cy="4680520"/>
        </p:xfrm>
        <a:graphic>
          <a:graphicData uri="http://schemas.openxmlformats.org/drawingml/2006/chart">
            <c:chart xmlns:c="http://schemas.openxmlformats.org/drawingml/2006/chart" xmlns:r="http://schemas.openxmlformats.org/officeDocument/2006/relationships" r:id="rId2"/>
          </a:graphicData>
        </a:graphic>
      </p:graphicFrame>
      <p:sp>
        <p:nvSpPr>
          <p:cNvPr id="4" name="Номер слайда 3"/>
          <p:cNvSpPr>
            <a:spLocks noGrp="1"/>
          </p:cNvSpPr>
          <p:nvPr>
            <p:ph type="sldNum" sz="quarter" idx="12"/>
          </p:nvPr>
        </p:nvSpPr>
        <p:spPr>
          <a:xfrm>
            <a:off x="4754880" y="6407945"/>
            <a:ext cx="396240" cy="365125"/>
          </a:xfrm>
        </p:spPr>
        <p:txBody>
          <a:bodyPr/>
          <a:lstStyle/>
          <a:p>
            <a:fld id="{DCD830A9-5F17-466D-9E40-1E5E06F64CC0}" type="slidenum">
              <a:rPr lang="ru-RU" smtClean="0"/>
              <a:pPr/>
              <a:t>8</a:t>
            </a:fld>
            <a:endParaRPr lang="ru-RU"/>
          </a:p>
        </p:txBody>
      </p:sp>
      <p:sp>
        <p:nvSpPr>
          <p:cNvPr id="9" name="TextBox 8"/>
          <p:cNvSpPr txBox="1"/>
          <p:nvPr/>
        </p:nvSpPr>
        <p:spPr>
          <a:xfrm>
            <a:off x="6981226" y="6211769"/>
            <a:ext cx="1786771" cy="276999"/>
          </a:xfrm>
          <a:prstGeom prst="rect">
            <a:avLst/>
          </a:prstGeom>
          <a:noFill/>
        </p:spPr>
        <p:txBody>
          <a:bodyPr wrap="none" rtlCol="0">
            <a:spAutoFit/>
          </a:bodyPr>
          <a:lstStyle/>
          <a:p>
            <a:r>
              <a:rPr lang="ru-RU" sz="1200" dirty="0" smtClean="0"/>
              <a:t>На одного жителя, руб.</a:t>
            </a:r>
            <a:endParaRPr lang="ru-RU" sz="1200" dirty="0"/>
          </a:p>
        </p:txBody>
      </p:sp>
      <p:sp>
        <p:nvSpPr>
          <p:cNvPr id="11" name="Блок-схема: процесс 10"/>
          <p:cNvSpPr/>
          <p:nvPr/>
        </p:nvSpPr>
        <p:spPr>
          <a:xfrm>
            <a:off x="5811096" y="6235398"/>
            <a:ext cx="1170130" cy="229743"/>
          </a:xfrm>
          <a:prstGeom prst="flowChartProcess">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280980142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1.xml.rels><?xml version="1.0" encoding="UTF-8" standalone="yes"?>
<Relationships xmlns="http://schemas.openxmlformats.org/package/2006/relationships"><Relationship Id="rId1" Type="http://schemas.openxmlformats.org/officeDocument/2006/relationships/image" Target="../media/image2.jpeg"/></Relationships>
</file>

<file path=ppt/theme/_rels/themeOverride2.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Яркая">
  <a:themeElements>
    <a:clrScheme name="Аптека">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Классическая">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Яркая">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Override>
</file>

<file path=ppt/theme/themeOverride2.xml><?xml version="1.0" encoding="utf-8"?>
<a:themeOverride xmlns:a="http://schemas.openxmlformats.org/drawingml/2006/main">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Override>
</file>

<file path=docProps/app.xml><?xml version="1.0" encoding="utf-8"?>
<Properties xmlns="http://schemas.openxmlformats.org/officeDocument/2006/extended-properties" xmlns:vt="http://schemas.openxmlformats.org/officeDocument/2006/docPropsVTypes">
  <Template>Flow</Template>
  <TotalTime>9588</TotalTime>
  <Words>10463</Words>
  <Application>Microsoft Office PowerPoint</Application>
  <PresentationFormat>Лист A4 (210x297 мм)</PresentationFormat>
  <Paragraphs>1719</Paragraphs>
  <Slides>66</Slides>
  <Notes>6</Notes>
  <HiddenSlides>0</HiddenSlides>
  <MMClips>0</MMClips>
  <ScaleCrop>false</ScaleCrop>
  <HeadingPairs>
    <vt:vector size="4" baseType="variant">
      <vt:variant>
        <vt:lpstr>Тема</vt:lpstr>
      </vt:variant>
      <vt:variant>
        <vt:i4>1</vt:i4>
      </vt:variant>
      <vt:variant>
        <vt:lpstr>Заголовки слайдов</vt:lpstr>
      </vt:variant>
      <vt:variant>
        <vt:i4>66</vt:i4>
      </vt:variant>
    </vt:vector>
  </HeadingPairs>
  <TitlesOfParts>
    <vt:vector size="67" baseType="lpstr">
      <vt:lpstr>Яркая</vt:lpstr>
      <vt:lpstr>Исполнение бюджета муниципального образования КАВКАЗСКИЙ РАЙОН:   за 2019 год</vt:lpstr>
      <vt:lpstr>Презентация PowerPoint</vt:lpstr>
      <vt:lpstr>Презентация PowerPoint</vt:lpstr>
      <vt:lpstr>Презентация PowerPoint</vt:lpstr>
      <vt:lpstr>Изменение основных характеристик районного бюджета относительно первоначально утвержденных показателей</vt:lpstr>
      <vt:lpstr>Презентация PowerPoint</vt:lpstr>
      <vt:lpstr>Доходы консолидированного бюджета Кавказского района в расчете на одного жителя</vt:lpstr>
      <vt:lpstr>Доходы консолидированных бюджетов районов  Краснодарского края</vt:lpstr>
      <vt:lpstr>Расходы консолидированного бюджета Кавказского района  в расчете на одного жителя</vt:lpstr>
      <vt:lpstr>Расходы консолидированных бюджетов районов  Краснодарского края</vt:lpstr>
      <vt:lpstr>Презентация PowerPoint</vt:lpstr>
      <vt:lpstr>Презентация PowerPoint</vt:lpstr>
      <vt:lpstr>Презентация PowerPoint</vt:lpstr>
      <vt:lpstr>Презентация PowerPoint</vt:lpstr>
      <vt:lpstr>СТРУКТУРА БЕЗВОЗМЕЗДНЫХ ПОСТУПЛЕНИЙ ИЗ ДРУГИХ УРОВНЕЙ БЮДЖЕТА В БЮДЖЕТ МУНИЦИПАЛЬНОГО ОБРАЗОВАНИЯ КАВКАЗСКИЙ РАЙОН ЗА 2019 ГОД</vt:lpstr>
      <vt:lpstr>СОСТОЯНИЕ МУНИЦИПАЛЬНОГО ДОЛГА МУНЦИПАЛЬНОГО ОБРАЗОВАНИЯ КАВКАЗСКИЙ РАЙОН ЗА 2019 ГОД </vt:lpstr>
      <vt:lpstr>Презентация PowerPoint</vt:lpstr>
      <vt:lpstr>Направление расходов бюджета муниципального образования Кавказский район за 2019 год</vt:lpstr>
      <vt:lpstr>Презентация PowerPoint</vt:lpstr>
      <vt:lpstr>Исполнение бюджета муниципального образования Кавказский район за 2019 год по видам расходов  (млн. руб.)</vt:lpstr>
      <vt:lpstr>Количество муниципальных учреждений муниципального образования Кавказский район  на 31 декабря 2019 года     всего - 98, из них:</vt:lpstr>
      <vt:lpstr>Расходы на содержание казенных учреждений, органов  местного самоуправления муниципального образования Кавказский район за 2019 год в разрезе разделов и подразделов классификации расходов бюджета</vt:lpstr>
      <vt:lpstr>ВИДЫ СУБСИДИЙ, ПРЕДОСТАВЛЕННЫХ МУНИЦИПАЛЬНЫМ БЮДЖЕТНЫМ, АВТОНОМНЫМ УЧРЕЖДЕНИЯМ И ИНЫМ НЕКОММЕРЧЕСКИМ ОРГАНИЗАЦИЯМ МУНИЦИПАЛЬНОГО ОБРАЗОВАНИЯ КАВКАЗСКИЙ РАЙОН В 2019 ГОДУ</vt:lpstr>
      <vt:lpstr>Капитальные вложения в объекты муниципальной собственности по отраслям за 2019 год</vt:lpstr>
      <vt:lpstr>Капитальные вложения в объекты муниципальной собственности за 2019 год</vt:lpstr>
      <vt:lpstr>Финансирование расходов бюджета муниципального образования Кавказский район в 2019 году  (млн. руб.) </vt:lpstr>
      <vt:lpstr>Структура расходов районного бюджета на социальную сферу в 2019 году</vt:lpstr>
      <vt:lpstr>СТРУКТУРА РАСХОДОВ БЮДЖЕТА МУНИЦИПАЛЬНОГО ОБРАЗОВАНИЯ КАВКАЗСКИЙ РАЙОН ПО ОТРАСЛИ «ОБРАЗОВАНИЕ» ЗА 2019 ГОД</vt:lpstr>
      <vt:lpstr>Достижение целевых показателей повышения заработной платы в соответствии с указами Президента Российской Федерации от 7 мая 2012 года №597 «О мероприятиях по реализации государственной социальной политике» по категориям работников отрасли «Образование» в динамике 2012-2019 г.</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Staroverova</dc:creator>
  <cp:lastModifiedBy>Staroverova</cp:lastModifiedBy>
  <cp:revision>827</cp:revision>
  <cp:lastPrinted>2020-04-29T07:06:03Z</cp:lastPrinted>
  <dcterms:created xsi:type="dcterms:W3CDTF">2017-03-16T06:43:03Z</dcterms:created>
  <dcterms:modified xsi:type="dcterms:W3CDTF">2020-05-15T09:41:28Z</dcterms:modified>
</cp:coreProperties>
</file>