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70" r:id="rId3"/>
    <p:sldId id="276" r:id="rId4"/>
    <p:sldId id="279" r:id="rId5"/>
    <p:sldId id="280" r:id="rId6"/>
    <p:sldId id="383" r:id="rId7"/>
    <p:sldId id="278" r:id="rId8"/>
    <p:sldId id="277" r:id="rId9"/>
    <p:sldId id="282" r:id="rId10"/>
    <p:sldId id="283" r:id="rId11"/>
    <p:sldId id="384" r:id="rId12"/>
    <p:sldId id="385" r:id="rId13"/>
    <p:sldId id="386" r:id="rId14"/>
    <p:sldId id="284" r:id="rId15"/>
    <p:sldId id="342" r:id="rId16"/>
    <p:sldId id="285" r:id="rId17"/>
    <p:sldId id="344" r:id="rId18"/>
    <p:sldId id="391" r:id="rId19"/>
    <p:sldId id="389" r:id="rId20"/>
    <p:sldId id="390" r:id="rId21"/>
    <p:sldId id="392" r:id="rId22"/>
    <p:sldId id="393" r:id="rId23"/>
    <p:sldId id="345" r:id="rId24"/>
    <p:sldId id="388" r:id="rId25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FF"/>
    <a:srgbClr val="001E62"/>
    <a:srgbClr val="FF0066"/>
    <a:srgbClr val="2E1A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3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5D1641-5CB7-4CF7-A8A8-B38F91FE2332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6761CB-835A-41A3-9882-A76A308AB9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134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30F01-0071-40FB-8244-E70DA7608A3F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F69F9-82BA-4881-A524-976631FC9E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844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30F01-0071-40FB-8244-E70DA7608A3F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F69F9-82BA-4881-A524-976631FC9E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731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30F01-0071-40FB-8244-E70DA7608A3F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F69F9-82BA-4881-A524-976631FC9E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436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30F01-0071-40FB-8244-E70DA7608A3F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F69F9-82BA-4881-A524-976631FC9E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767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30F01-0071-40FB-8244-E70DA7608A3F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F69F9-82BA-4881-A524-976631FC9E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50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30F01-0071-40FB-8244-E70DA7608A3F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F69F9-82BA-4881-A524-976631FC9E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948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30F01-0071-40FB-8244-E70DA7608A3F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F69F9-82BA-4881-A524-976631FC9E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969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30F01-0071-40FB-8244-E70DA7608A3F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F69F9-82BA-4881-A524-976631FC9E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276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30F01-0071-40FB-8244-E70DA7608A3F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F69F9-82BA-4881-A524-976631FC9E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511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30F01-0071-40FB-8244-E70DA7608A3F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F69F9-82BA-4881-A524-976631FC9E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09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30F01-0071-40FB-8244-E70DA7608A3F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F69F9-82BA-4881-A524-976631FC9E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687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F30F01-0071-40FB-8244-E70DA7608A3F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BF69F9-82BA-4881-A524-976631FC9E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421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mintrud.gov.ru/ministry/anticorruption/Methods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530741"/>
            <a:ext cx="12192000" cy="327259"/>
          </a:xfrm>
          <a:prstGeom prst="rect">
            <a:avLst/>
          </a:prstGeom>
          <a:pattFill prst="wdDnDiag">
            <a:fgClr>
              <a:srgbClr val="2E1A47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286114"/>
            <a:ext cx="12192000" cy="11742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96308" y="-4875210"/>
            <a:ext cx="157056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137835" y="286114"/>
            <a:ext cx="6179419" cy="11742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Департамент по регулированию </a:t>
            </a:r>
            <a:endParaRPr lang="en-US" sz="2400" dirty="0" smtClean="0">
              <a:solidFill>
                <a:schemeClr val="tx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контрактной системы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Краснодарского края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79" y="-195428"/>
            <a:ext cx="2228414" cy="213736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862184" y="1866885"/>
            <a:ext cx="10467630" cy="4257367"/>
          </a:xfrm>
          <a:prstGeom prst="rect">
            <a:avLst/>
          </a:prstGeom>
          <a:gradFill>
            <a:gsLst>
              <a:gs pos="69000">
                <a:srgbClr val="001E62"/>
              </a:gs>
              <a:gs pos="100000">
                <a:srgbClr val="7180A5"/>
              </a:gs>
              <a:gs pos="100000">
                <a:srgbClr val="001E62">
                  <a:tint val="23500"/>
                  <a:satMod val="160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69970" y="2232602"/>
            <a:ext cx="827788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«</a:t>
            </a:r>
            <a:r>
              <a:rPr lang="ru-RU" sz="2800" i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Минимизация коррупционных рисков </a:t>
            </a:r>
            <a:endParaRPr lang="ru-RU" sz="2800" i="1" dirty="0" smtClean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pPr algn="ctr"/>
            <a:r>
              <a:rPr lang="ru-RU" sz="2800" i="1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при </a:t>
            </a:r>
            <a:r>
              <a:rPr lang="ru-RU" sz="2800" i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осуществлении закупок товаров, работ, услуг для обеспечения государственных </a:t>
            </a:r>
          </a:p>
          <a:p>
            <a:pPr algn="ctr"/>
            <a:r>
              <a:rPr lang="ru-RU" sz="2800" i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и муниципальных </a:t>
            </a:r>
            <a:r>
              <a:rPr lang="ru-RU" sz="2800" i="1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нужд»</a:t>
            </a:r>
            <a:endParaRPr lang="ru-RU" sz="2800" i="1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pPr algn="ctr"/>
            <a:endParaRPr lang="ru-RU" sz="3200" dirty="0" smtClean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pPr algn="ctr"/>
            <a:r>
              <a:rPr lang="ru-RU" sz="2400" i="1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Шимон Виктория Александровна</a:t>
            </a:r>
          </a:p>
          <a:p>
            <a:pPr algn="ctr"/>
            <a:r>
              <a:rPr lang="ru-RU" i="1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заместитель начальника отдела нормирования и сопровождения централизации закупок департамента </a:t>
            </a:r>
            <a:endParaRPr lang="ru-RU" sz="1600" i="1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6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1095469"/>
          </a:xfrm>
          <a:prstGeom prst="rect">
            <a:avLst/>
          </a:prstGeom>
          <a:gradFill flip="none" rotWithShape="1">
            <a:gsLst>
              <a:gs pos="87000">
                <a:srgbClr val="001E62"/>
              </a:gs>
              <a:gs pos="100000">
                <a:srgbClr val="001E62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068" y="0"/>
            <a:ext cx="10515600" cy="1153547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Механизмы контроля за закупочной деятельностью</a:t>
            </a:r>
            <a:b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ст</a:t>
            </a:r>
            <a:r>
              <a:rPr lang="ru-RU" sz="2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. </a:t>
            </a:r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99 - 102 </a:t>
            </a:r>
            <a:r>
              <a:rPr lang="ru-RU" sz="2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Закона № 44-ФЗ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71593" y="392106"/>
            <a:ext cx="1207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ДРКС КК</a:t>
            </a:r>
            <a:endParaRPr lang="ru-RU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0861762" y="286720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204452" y="255639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36145" y="130191"/>
            <a:ext cx="85151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10</a:t>
            </a:r>
          </a:p>
          <a:p>
            <a:endParaRPr lang="ru-RU" sz="48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221262" y="1699851"/>
            <a:ext cx="11749476" cy="8663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109537" algn="ctr">
              <a:lnSpc>
                <a:spcPct val="80000"/>
              </a:lnSpc>
            </a:pPr>
            <a:endParaRPr lang="ru-RU" sz="20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z="20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Контроль в сфере закупок </a:t>
            </a:r>
            <a:r>
              <a:rPr lang="ru-RU" sz="1600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(ч. 1 ст. 99 Закона № 44-ФЗ)</a:t>
            </a:r>
          </a:p>
          <a:p>
            <a:pPr algn="just">
              <a:lnSpc>
                <a:spcPct val="80000"/>
              </a:lnSpc>
            </a:pPr>
            <a:endParaRPr lang="ru-RU" sz="2000" b="1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z="20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Контроль за </a:t>
            </a:r>
            <a:r>
              <a:rPr lang="ru-RU" sz="2000" b="1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непревышением</a:t>
            </a:r>
            <a:r>
              <a:rPr lang="ru-RU" sz="20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 объема финансового обеспечения для осуществления закупок, соответствием информации об ИКЗ в закупочных документах </a:t>
            </a:r>
            <a:r>
              <a:rPr lang="ru-RU" sz="1600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(ч</a:t>
            </a:r>
            <a:r>
              <a:rPr lang="ru-RU" sz="1600" i="1" dirty="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ru-RU" sz="1600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5 </a:t>
            </a:r>
            <a:r>
              <a:rPr lang="ru-RU" sz="1600" i="1" dirty="0">
                <a:latin typeface="Segoe UI" panose="020B0502040204020203" pitchFamily="34" charset="0"/>
                <a:cs typeface="Segoe UI" panose="020B0502040204020203" pitchFamily="34" charset="0"/>
              </a:rPr>
              <a:t>ст. 99 Закона </a:t>
            </a:r>
            <a:r>
              <a:rPr lang="ru-RU" sz="1600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              № </a:t>
            </a:r>
            <a:r>
              <a:rPr lang="ru-RU" sz="1600" i="1" dirty="0">
                <a:latin typeface="Segoe UI" panose="020B0502040204020203" pitchFamily="34" charset="0"/>
                <a:cs typeface="Segoe UI" panose="020B0502040204020203" pitchFamily="34" charset="0"/>
              </a:rPr>
              <a:t>44-ФЗ)</a:t>
            </a:r>
          </a:p>
          <a:p>
            <a:pPr marL="342900" indent="-34290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ru-RU" sz="2000" b="1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z="20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Внутренний государственный (муниципальный) финансовый контроль </a:t>
            </a:r>
            <a:r>
              <a:rPr lang="ru-RU" sz="1600" i="1" dirty="0">
                <a:latin typeface="Segoe UI" panose="020B0502040204020203" pitchFamily="34" charset="0"/>
                <a:cs typeface="Segoe UI" panose="020B0502040204020203" pitchFamily="34" charset="0"/>
              </a:rPr>
              <a:t>(ч. </a:t>
            </a:r>
            <a:r>
              <a:rPr lang="ru-RU" sz="1600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8 </a:t>
            </a:r>
            <a:r>
              <a:rPr lang="ru-RU" sz="1600" i="1" dirty="0">
                <a:latin typeface="Segoe UI" panose="020B0502040204020203" pitchFamily="34" charset="0"/>
                <a:cs typeface="Segoe UI" panose="020B0502040204020203" pitchFamily="34" charset="0"/>
              </a:rPr>
              <a:t>ст. 99 Закона </a:t>
            </a:r>
            <a:r>
              <a:rPr lang="ru-RU" sz="1600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              № </a:t>
            </a:r>
            <a:r>
              <a:rPr lang="ru-RU" sz="1600" i="1" dirty="0">
                <a:latin typeface="Segoe UI" panose="020B0502040204020203" pitchFamily="34" charset="0"/>
                <a:cs typeface="Segoe UI" panose="020B0502040204020203" pitchFamily="34" charset="0"/>
              </a:rPr>
              <a:t>44-ФЗ)</a:t>
            </a:r>
            <a:endParaRPr lang="ru-RU" sz="2000" i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ru-RU" sz="2000" b="1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z="20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Ведомственный контроль </a:t>
            </a:r>
            <a:r>
              <a:rPr lang="ru-RU" sz="1600" i="1" dirty="0">
                <a:latin typeface="Segoe UI" panose="020B0502040204020203" pitchFamily="34" charset="0"/>
                <a:cs typeface="Segoe UI" panose="020B0502040204020203" pitchFamily="34" charset="0"/>
              </a:rPr>
              <a:t>(</a:t>
            </a:r>
            <a:r>
              <a:rPr lang="ru-RU" sz="1600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ст. 100 </a:t>
            </a:r>
            <a:r>
              <a:rPr lang="ru-RU" sz="1600" i="1" dirty="0">
                <a:latin typeface="Segoe UI" panose="020B0502040204020203" pitchFamily="34" charset="0"/>
                <a:cs typeface="Segoe UI" panose="020B0502040204020203" pitchFamily="34" charset="0"/>
              </a:rPr>
              <a:t>Закона № 44-ФЗ</a:t>
            </a:r>
            <a:r>
              <a:rPr lang="ru-RU" sz="1600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)</a:t>
            </a:r>
          </a:p>
          <a:p>
            <a:pPr marL="342900" indent="-34290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ru-RU" sz="2000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z="20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Контроль за исполнением поставщиком (подрядчиком, исполнителем) контракта                       </a:t>
            </a:r>
            <a:r>
              <a:rPr lang="ru-RU" sz="1600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(</a:t>
            </a:r>
            <a:r>
              <a:rPr lang="ru-RU" sz="1600" i="1" dirty="0">
                <a:latin typeface="Segoe UI" panose="020B0502040204020203" pitchFamily="34" charset="0"/>
                <a:cs typeface="Segoe UI" panose="020B0502040204020203" pitchFamily="34" charset="0"/>
              </a:rPr>
              <a:t>ч. 1 ст. </a:t>
            </a:r>
            <a:r>
              <a:rPr lang="ru-RU" sz="1600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101 </a:t>
            </a:r>
            <a:r>
              <a:rPr lang="ru-RU" sz="1600" i="1" dirty="0">
                <a:latin typeface="Segoe UI" panose="020B0502040204020203" pitchFamily="34" charset="0"/>
                <a:cs typeface="Segoe UI" panose="020B0502040204020203" pitchFamily="34" charset="0"/>
              </a:rPr>
              <a:t>Закона № 44-ФЗ</a:t>
            </a:r>
            <a:r>
              <a:rPr lang="ru-RU" sz="1600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)</a:t>
            </a:r>
          </a:p>
          <a:p>
            <a:pPr marL="342900" indent="-34290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ru-RU" sz="2000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z="20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Контроль за привлечением </a:t>
            </a:r>
            <a:r>
              <a:rPr lang="ru-RU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поставщиком (подрядчиком, исполнителем) </a:t>
            </a:r>
            <a:r>
              <a:rPr lang="ru-RU" sz="20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субподрядчиков, соисполнителей из числа СМП и СОНО </a:t>
            </a:r>
            <a:r>
              <a:rPr lang="ru-RU" sz="1600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(ч. 1 ст. 101 Закона № 44-ФЗ)</a:t>
            </a:r>
          </a:p>
          <a:p>
            <a:pPr marL="342900" indent="-34290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ru-RU" sz="2000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z="20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Общественный контроль </a:t>
            </a:r>
            <a:r>
              <a:rPr lang="ru-RU" sz="1600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(ст. 102 Закона № 44-ФЗ)</a:t>
            </a:r>
            <a:endParaRPr lang="ru-RU" sz="1600" i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ru-RU" sz="1600" i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ru-RU" sz="20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ru-RU" sz="20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ru-RU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endParaRPr lang="ru-RU" altLang="ru-RU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endParaRPr lang="ru-RU" altLang="ru-RU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endParaRPr lang="ru-RU" altLang="ru-RU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eaLnBrk="1" hangingPunct="1"/>
            <a:r>
              <a:rPr lang="ru-RU" altLang="ru-RU" sz="20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</a:pPr>
            <a:endParaRPr lang="ru-RU" altLang="ru-RU" dirty="0">
              <a:latin typeface="+mn-lt"/>
              <a:cs typeface="Segoe UI" panose="020B0502040204020203" pitchFamily="34" charset="0"/>
            </a:endParaRP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</a:pPr>
            <a:endParaRPr lang="ru-RU" altLang="ru-RU" dirty="0" smtClean="0">
              <a:latin typeface="+mn-lt"/>
              <a:cs typeface="Segoe UI" panose="020B0502040204020203" pitchFamily="34" charset="0"/>
            </a:endParaRP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</a:pPr>
            <a:r>
              <a:rPr lang="ru-RU" alt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4258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1095469"/>
          </a:xfrm>
          <a:prstGeom prst="rect">
            <a:avLst/>
          </a:prstGeom>
          <a:gradFill flip="none" rotWithShape="1">
            <a:gsLst>
              <a:gs pos="87000">
                <a:srgbClr val="001E62"/>
              </a:gs>
              <a:gs pos="100000">
                <a:srgbClr val="001E62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3445" y="52251"/>
            <a:ext cx="10515600" cy="1153547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Требования к экспертам, экспертным организациям</a:t>
            </a:r>
            <a:b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(ч. 2 ст. 41 Закона № 44-ФЗ)</a:t>
            </a:r>
            <a:endParaRPr lang="ru-RU" sz="20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871593" y="392106"/>
            <a:ext cx="1207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ДРКС КК</a:t>
            </a:r>
            <a:endParaRPr lang="ru-RU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0861762" y="286720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204452" y="255639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36145" y="130191"/>
            <a:ext cx="7809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11</a:t>
            </a:r>
            <a:endParaRPr lang="ru-RU" sz="48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221262" y="1164576"/>
            <a:ext cx="11749476" cy="637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+mn-lt"/>
              </a:rPr>
              <a:t>К проведению экспертизы не могут быть допущены:</a:t>
            </a:r>
          </a:p>
          <a:p>
            <a:pPr algn="ctr"/>
            <a:endParaRPr lang="ru-RU" sz="2400" b="1" dirty="0">
              <a:solidFill>
                <a:srgbClr val="FF0000"/>
              </a:solidFill>
              <a:latin typeface="+mn-lt"/>
            </a:endParaRPr>
          </a:p>
          <a:p>
            <a:pPr marL="342900" lvl="1" indent="-34290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с</a:t>
            </a:r>
            <a:r>
              <a:rPr lang="ru-RU" sz="20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отрудники заказчика </a:t>
            </a:r>
            <a:r>
              <a:rPr lang="ru-RU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или поставщика (подрядчика, исполнителя</a:t>
            </a:r>
            <a:r>
              <a:rPr lang="ru-RU" sz="20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)</a:t>
            </a:r>
          </a:p>
          <a:p>
            <a:pPr marL="0" lvl="1" indent="0" algn="just">
              <a:lnSpc>
                <a:spcPct val="80000"/>
              </a:lnSpc>
            </a:pPr>
            <a:endParaRPr lang="ru-RU" sz="2000" b="1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lvl="1" indent="-34290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z="20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бывшие сотрудники заказчика (в период менее 2 лет до экспертизы)</a:t>
            </a:r>
          </a:p>
          <a:p>
            <a:pPr marL="342900" lvl="1" indent="-34290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ru-RU" sz="2000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lvl="1" indent="-34290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л</a:t>
            </a:r>
            <a:r>
              <a:rPr lang="ru-RU" sz="20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ица, имеющие имущественные интересы в заключении контракта</a:t>
            </a:r>
          </a:p>
          <a:p>
            <a:pPr marL="342900" lvl="1" indent="-34290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ru-RU" sz="2000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lvl="1" indent="-34290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б</a:t>
            </a:r>
            <a:r>
              <a:rPr lang="ru-RU" sz="20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лизкие родственники </a:t>
            </a:r>
            <a:r>
              <a:rPr lang="ru-RU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руководителя заказчика, членов закупочной комиссии, </a:t>
            </a:r>
            <a:r>
              <a:rPr lang="ru-RU" sz="20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закупщиков, сотрудники поставщика </a:t>
            </a:r>
            <a:r>
              <a:rPr lang="ru-RU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(подрядчика, исполнителя</a:t>
            </a:r>
            <a:r>
              <a:rPr lang="ru-RU" sz="20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)</a:t>
            </a:r>
          </a:p>
          <a:p>
            <a:pPr marL="0" lvl="1" indent="0" algn="just">
              <a:lnSpc>
                <a:spcPct val="80000"/>
              </a:lnSpc>
            </a:pPr>
            <a:endParaRPr lang="ru-RU" sz="2000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lvl="1" indent="-34290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z="20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юрлица, </a:t>
            </a:r>
            <a:r>
              <a:rPr lang="ru-RU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в которых заказчик или поставщик (подрядчик, исполнитель) имеет право распоряжаться более чем 20% общего количества голосов, приходящихся на голосующие акции, либо вкладов, долей, составляющих уставный или складочный капитал </a:t>
            </a:r>
            <a:r>
              <a:rPr lang="ru-RU" sz="2000" b="1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юрлиц</a:t>
            </a:r>
            <a:endParaRPr lang="ru-RU" sz="2000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lvl="1" indent="0" algn="just">
              <a:lnSpc>
                <a:spcPct val="80000"/>
              </a:lnSpc>
            </a:pPr>
            <a:endParaRPr lang="ru-RU" sz="2000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lvl="1" indent="-34290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z="2000" b="1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физ</a:t>
            </a:r>
            <a:r>
              <a:rPr lang="ru-RU" sz="20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или </a:t>
            </a:r>
            <a:r>
              <a:rPr lang="ru-RU" sz="20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юрлица, </a:t>
            </a:r>
            <a:r>
              <a:rPr lang="ru-RU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на которых заказчик либо поставщик (подрядчик, исполнитель) прямо или косвенно может оказывать </a:t>
            </a:r>
            <a:r>
              <a:rPr lang="ru-RU" sz="20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влияние</a:t>
            </a:r>
            <a:endParaRPr lang="ru-RU" altLang="ru-RU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endParaRPr lang="ru-RU" altLang="ru-RU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endParaRPr lang="ru-RU" altLang="ru-RU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61107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1095469"/>
          </a:xfrm>
          <a:prstGeom prst="rect">
            <a:avLst/>
          </a:prstGeom>
          <a:gradFill flip="none" rotWithShape="1">
            <a:gsLst>
              <a:gs pos="87000">
                <a:srgbClr val="001E62"/>
              </a:gs>
              <a:gs pos="100000">
                <a:srgbClr val="001E62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068" y="0"/>
            <a:ext cx="10515600" cy="1153547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Запрет на участие в закупке специализированной организации </a:t>
            </a:r>
            <a:b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(ч. 4 ст. 40 </a:t>
            </a:r>
            <a:r>
              <a:rPr lang="ru-RU" sz="2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Закона № </a:t>
            </a:r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44-ФЗ)</a:t>
            </a:r>
            <a:endParaRPr lang="ru-RU" sz="20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871593" y="392106"/>
            <a:ext cx="1207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ДРКС КК</a:t>
            </a:r>
            <a:endParaRPr lang="ru-RU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0861762" y="286720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204452" y="255639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36145" y="130191"/>
            <a:ext cx="851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12</a:t>
            </a:r>
            <a:endParaRPr lang="ru-RU" sz="48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228556" y="2105029"/>
            <a:ext cx="11749476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2800" b="1" dirty="0"/>
              <a:t>Специализированная организация не может быть участником закупки, в рамках которой эта организация осуществляет </a:t>
            </a:r>
            <a:r>
              <a:rPr lang="ru-RU" sz="2800" b="1" dirty="0" smtClean="0"/>
              <a:t>функции</a:t>
            </a:r>
            <a:r>
              <a:rPr lang="ru-RU" sz="2800" b="1" dirty="0"/>
              <a:t> </a:t>
            </a:r>
            <a:r>
              <a:rPr lang="ru-RU" sz="2800" b="1" dirty="0" smtClean="0"/>
              <a:t>по разработке документов для проведения закупки, размещение в ЕИС и на электронной площадке документов, связанных с обеспечением проведения определения поставщика (подрядчика, исполнителя)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77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1095469"/>
          </a:xfrm>
          <a:prstGeom prst="rect">
            <a:avLst/>
          </a:prstGeom>
          <a:gradFill flip="none" rotWithShape="1">
            <a:gsLst>
              <a:gs pos="87000">
                <a:srgbClr val="001E62"/>
              </a:gs>
              <a:gs pos="100000">
                <a:srgbClr val="001E62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068" y="0"/>
            <a:ext cx="10515600" cy="1153547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Обязанности сотрудников заказчика по предотвращению </a:t>
            </a:r>
            <a:b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и урегулированию конфликта интересов</a:t>
            </a:r>
            <a:b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(ч. 7 ст. 38, ч. 7, 10 ст. 39 </a:t>
            </a:r>
            <a:r>
              <a:rPr lang="ru-RU" sz="2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Закона № </a:t>
            </a:r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44-ФЗ)</a:t>
            </a:r>
            <a:endParaRPr lang="ru-RU" sz="20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871593" y="392106"/>
            <a:ext cx="1207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ДРКС КК</a:t>
            </a:r>
            <a:endParaRPr lang="ru-RU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0861762" y="286720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204452" y="255639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36145" y="130191"/>
            <a:ext cx="851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13</a:t>
            </a:r>
            <a:endParaRPr lang="ru-RU" sz="48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78130" y="1440267"/>
            <a:ext cx="11749476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2800" dirty="0" smtClean="0"/>
              <a:t>Руководитель </a:t>
            </a:r>
            <a:r>
              <a:rPr lang="ru-RU" sz="2800" dirty="0"/>
              <a:t>заказчика, руководитель и работники контрактной службы, контрактный управляющий, а также члены комиссии по осуществлению закупок </a:t>
            </a:r>
            <a:r>
              <a:rPr lang="ru-RU" sz="2800" b="1" dirty="0">
                <a:solidFill>
                  <a:srgbClr val="FF0000"/>
                </a:solidFill>
              </a:rPr>
              <a:t>обязаны принимать меры по предотвращению и </a:t>
            </a:r>
            <a:r>
              <a:rPr lang="ru-RU" sz="2800" b="1" dirty="0" smtClean="0">
                <a:solidFill>
                  <a:srgbClr val="FF0000"/>
                </a:solidFill>
              </a:rPr>
              <a:t>урегулированию конфликта интересов. </a:t>
            </a:r>
          </a:p>
          <a:p>
            <a:pPr algn="ctr"/>
            <a:endParaRPr lang="ru-RU" sz="2800" dirty="0"/>
          </a:p>
          <a:p>
            <a:pPr algn="ctr"/>
            <a:r>
              <a:rPr lang="ru-RU" sz="2800" dirty="0" smtClean="0"/>
              <a:t>При наличии </a:t>
            </a:r>
            <a:r>
              <a:rPr lang="ru-RU" sz="2800" dirty="0"/>
              <a:t>конфликта интересов </a:t>
            </a:r>
            <a:r>
              <a:rPr lang="ru-RU" sz="2800" b="1" dirty="0" smtClean="0">
                <a:solidFill>
                  <a:srgbClr val="FF0000"/>
                </a:solidFill>
              </a:rPr>
              <a:t>член </a:t>
            </a:r>
            <a:r>
              <a:rPr lang="ru-RU" sz="2800" b="1" dirty="0">
                <a:solidFill>
                  <a:srgbClr val="FF0000"/>
                </a:solidFill>
              </a:rPr>
              <a:t>комиссии должен незамедлительно сообщить об этом заказчику</a:t>
            </a:r>
            <a:r>
              <a:rPr lang="ru-RU" sz="2800" dirty="0"/>
              <a:t>. </a:t>
            </a:r>
            <a:endParaRPr lang="ru-RU" sz="2800" dirty="0" smtClean="0"/>
          </a:p>
          <a:p>
            <a:pPr algn="ctr"/>
            <a:endParaRPr lang="ru-RU" sz="2800" dirty="0"/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Заказчик </a:t>
            </a:r>
            <a:r>
              <a:rPr lang="ru-RU" sz="2800" b="1" dirty="0">
                <a:solidFill>
                  <a:srgbClr val="FF0000"/>
                </a:solidFill>
              </a:rPr>
              <a:t>должен заменить членов комиссии, не отвечающих </a:t>
            </a:r>
            <a:r>
              <a:rPr lang="ru-RU" sz="2800" b="1" dirty="0" smtClean="0">
                <a:solidFill>
                  <a:srgbClr val="FF0000"/>
                </a:solidFill>
              </a:rPr>
              <a:t>установленным требованиям</a:t>
            </a:r>
            <a:r>
              <a:rPr lang="ru-RU" sz="2800" dirty="0" smtClean="0"/>
              <a:t>, </a:t>
            </a:r>
            <a:r>
              <a:rPr lang="ru-RU" sz="2800" dirty="0"/>
              <a:t>на физлиц, которые им соответствуют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53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1095469"/>
          </a:xfrm>
          <a:prstGeom prst="rect">
            <a:avLst/>
          </a:prstGeom>
          <a:gradFill flip="none" rotWithShape="1">
            <a:gsLst>
              <a:gs pos="87000">
                <a:srgbClr val="001E62"/>
              </a:gs>
              <a:gs pos="100000">
                <a:srgbClr val="001E62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068" y="0"/>
            <a:ext cx="10515600" cy="1153547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Проблема «дробления закупок» осуществленных </a:t>
            </a:r>
            <a:r>
              <a:rPr lang="ru-RU" sz="2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/>
            </a:r>
            <a:br>
              <a:rPr lang="ru-RU" sz="2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</a:br>
            <a:r>
              <a:rPr lang="ru-RU" sz="2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в соответствии с </a:t>
            </a:r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п. 4, 5 </a:t>
            </a:r>
            <a:r>
              <a:rPr lang="ru-RU" sz="2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ч. 1 ст. 93 Закона № 44-ФЗ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71593" y="392106"/>
            <a:ext cx="1207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ДРКС КК</a:t>
            </a:r>
            <a:endParaRPr lang="ru-RU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0861762" y="286720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204452" y="255639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36145" y="130191"/>
            <a:ext cx="86433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14</a:t>
            </a:r>
          </a:p>
          <a:p>
            <a:endParaRPr lang="ru-RU" sz="48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104503" y="1258929"/>
            <a:ext cx="11866235" cy="5144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Под </a:t>
            </a:r>
            <a:r>
              <a:rPr lang="ru-RU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дроблением закупок понимается закупка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товара (работы, услуги) не в рамках, например, одного электронного аукциона, а </a:t>
            </a:r>
            <a: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  <a:t>по нескольким контрактам с единственным поставщиком (подрядчиком, исполнителем)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по цене не выше пределов, установленных для 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закупок «малого объема».</a:t>
            </a:r>
          </a:p>
          <a:p>
            <a:pPr algn="just"/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  <a:t>Закон не содержит ограничений в количестве 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закупок «малого объема», 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в том числе в случаях, когда предметом контрактов является приобретение </a:t>
            </a:r>
            <a: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  <a:t>одних и тех же ТРУ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в течение какого-либо календарного периода времени (квартал, месяц, день). </a:t>
            </a:r>
          </a:p>
          <a:p>
            <a:pPr algn="just">
              <a:spcBef>
                <a:spcPts val="600"/>
              </a:spcBef>
            </a:pPr>
            <a:r>
              <a:rPr lang="ru-RU" sz="1600" b="1" i="1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Письмо Минэкономразвития России от 14.07.2016 № Д28и-1805; </a:t>
            </a:r>
          </a:p>
          <a:p>
            <a:pPr algn="just">
              <a:spcBef>
                <a:spcPts val="600"/>
              </a:spcBef>
            </a:pPr>
            <a:r>
              <a:rPr lang="ru-RU" sz="1600" b="1" i="1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Письмо ФАС России от 25.04.2017 № </a:t>
            </a:r>
            <a:r>
              <a:rPr lang="ru-RU" sz="1600" b="1" i="1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РП/27902/17, Письмо Минфина РФ от 08.06.2022 № 24-01-07/54275</a:t>
            </a:r>
            <a:endParaRPr lang="ru-RU" sz="1600" b="1" i="1" dirty="0">
              <a:solidFill>
                <a:srgbClr val="FF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r>
              <a:rPr lang="ru-RU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</a:p>
          <a:p>
            <a:pPr algn="just"/>
            <a: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ru-RU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Необоснованность </a:t>
            </a:r>
            <a: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  <a:t>заключения одноименных контрактов с ЕППИ:</a:t>
            </a:r>
          </a:p>
          <a:p>
            <a:pPr algn="just"/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	-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осуществление закупки 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«малого объема» </a:t>
            </a:r>
            <a: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  <a:t>носит исключительный характер.</a:t>
            </a:r>
          </a:p>
          <a:p>
            <a:pPr algn="just">
              <a:spcBef>
                <a:spcPts val="400"/>
              </a:spcBef>
            </a:pP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	-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применяется </a:t>
            </a:r>
            <a: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  <a:t>в случаях отсутствия конкурентного рынка, невозможности либо нецелесообразности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 применения конкурентных способов 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закупки.</a:t>
            </a:r>
            <a:endParaRPr 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>
              <a:spcBef>
                <a:spcPts val="600"/>
              </a:spcBef>
            </a:pPr>
            <a:r>
              <a:rPr lang="ru-RU" sz="1600" b="1" i="1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Письмо Минэкономразвития России от 29.03.2017 № Д28и-1353;</a:t>
            </a:r>
          </a:p>
          <a:p>
            <a:pPr algn="just">
              <a:spcBef>
                <a:spcPts val="600"/>
              </a:spcBef>
            </a:pPr>
            <a:r>
              <a:rPr lang="ru-RU" sz="1600" b="1" i="1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Письмо Департамента по регулированию контрактной системы Краснодарского края от 09.07.2018 </a:t>
            </a:r>
            <a:r>
              <a:rPr lang="ru-RU" sz="1600" b="1" i="1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                            № 45-05-11-1027/18</a:t>
            </a:r>
            <a:endParaRPr lang="ru-RU" altLang="ru-RU" dirty="0" smtClean="0">
              <a:latin typeface="+mn-lt"/>
              <a:cs typeface="Segoe UI" panose="020B0502040204020203" pitchFamily="34" charset="0"/>
            </a:endParaRP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</a:pPr>
            <a:r>
              <a:rPr lang="ru-RU" alt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45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1095469"/>
          </a:xfrm>
          <a:prstGeom prst="rect">
            <a:avLst/>
          </a:prstGeom>
          <a:gradFill flip="none" rotWithShape="1">
            <a:gsLst>
              <a:gs pos="87000">
                <a:srgbClr val="001E62"/>
              </a:gs>
              <a:gs pos="100000">
                <a:srgbClr val="001E62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068" y="0"/>
            <a:ext cx="10515600" cy="1153547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Проблема «дробления закупок» осуществленных </a:t>
            </a:r>
            <a:r>
              <a:rPr lang="ru-RU" sz="2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/>
            </a:r>
            <a:br>
              <a:rPr lang="ru-RU" sz="2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</a:br>
            <a:r>
              <a:rPr lang="ru-RU" sz="2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в соответствии с </a:t>
            </a:r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п. 4, 5 </a:t>
            </a:r>
            <a:r>
              <a:rPr lang="ru-RU" sz="2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ч. 1 ст. 93 Закона № 44-ФЗ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71593" y="392106"/>
            <a:ext cx="1207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ДРКС КК</a:t>
            </a:r>
            <a:endParaRPr lang="ru-RU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0861762" y="286720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204452" y="255639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36145" y="130191"/>
            <a:ext cx="85151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15</a:t>
            </a:r>
          </a:p>
          <a:p>
            <a:endParaRPr lang="ru-RU" sz="48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19750" y="1091381"/>
            <a:ext cx="11866235" cy="433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n-US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Мнение контролирующих органов:</a:t>
            </a:r>
          </a:p>
          <a:p>
            <a:pPr algn="just"/>
            <a:endParaRPr lang="ru-RU" sz="2000" b="1" dirty="0">
              <a:solidFill>
                <a:srgbClr val="FF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	ФАС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России считает что, </a:t>
            </a:r>
            <a: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  <a:t>само по себе неоднократное приобретение одноименных ТРУ у </a:t>
            </a:r>
            <a:r>
              <a:rPr lang="ru-RU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ЕППИ </a:t>
            </a:r>
            <a: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  <a:t>с соблюдением требований, установленных </a:t>
            </a:r>
            <a:r>
              <a:rPr lang="ru-RU" b="1" dirty="0" err="1">
                <a:latin typeface="Segoe UI" panose="020B0502040204020203" pitchFamily="34" charset="0"/>
                <a:cs typeface="Segoe UI" panose="020B0502040204020203" pitchFamily="34" charset="0"/>
              </a:rPr>
              <a:t>пп</a:t>
            </a:r>
            <a: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  <a:t>. 4, 5 ч. 1 ст. </a:t>
            </a:r>
            <a:r>
              <a:rPr lang="ru-RU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93 Закона № 44-ФЗ, </a:t>
            </a:r>
            <a: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  <a:t>не является нарушением требований Закона № </a:t>
            </a:r>
            <a:r>
              <a:rPr lang="ru-RU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44-ФЗ</a:t>
            </a:r>
            <a:r>
              <a:rPr lang="en-US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(</a:t>
            </a:r>
            <a:r>
              <a:rPr lang="ru-RU" i="1" dirty="0">
                <a:latin typeface="Segoe UI" panose="020B0502040204020203" pitchFamily="34" charset="0"/>
                <a:cs typeface="Segoe UI" panose="020B0502040204020203" pitchFamily="34" charset="0"/>
              </a:rPr>
              <a:t>например, заключение 3-х договоров от 25.10.2019 на поставку бумаги </a:t>
            </a:r>
            <a:r>
              <a:rPr lang="ru-RU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с ЕП на </a:t>
            </a:r>
            <a:r>
              <a:rPr lang="ru-RU" i="1" dirty="0">
                <a:latin typeface="Segoe UI" panose="020B0502040204020203" pitchFamily="34" charset="0"/>
                <a:cs typeface="Segoe UI" panose="020B0502040204020203" pitchFamily="34" charset="0"/>
              </a:rPr>
              <a:t>сумму 290 000 рублей каждый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), </a:t>
            </a:r>
            <a: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  <a:t>если такие действия </a:t>
            </a:r>
            <a:r>
              <a:rPr lang="ru-RU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не нарушают ст</a:t>
            </a:r>
            <a: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  <a:t>. 16 </a:t>
            </a:r>
            <a:r>
              <a:rPr lang="ru-RU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Закона № 135-ФЗ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«О защите конкуренции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». </a:t>
            </a:r>
          </a:p>
          <a:p>
            <a:pPr algn="just"/>
            <a:endParaRPr lang="ru-RU" b="1" dirty="0">
              <a:solidFill>
                <a:srgbClr val="FF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r>
              <a:rPr lang="ru-RU" b="1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	При </a:t>
            </a:r>
            <a:r>
              <a:rPr lang="ru-RU" b="1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этом ФАС России обращает внимание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, что </a:t>
            </a:r>
            <a: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  <a:t>действия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заказчиков </a:t>
            </a:r>
            <a: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  <a:t>по заключению нескольких контрактов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 на основании </a:t>
            </a:r>
            <a:r>
              <a:rPr lang="ru-RU" dirty="0" err="1">
                <a:latin typeface="Segoe UI" panose="020B0502040204020203" pitchFamily="34" charset="0"/>
                <a:cs typeface="Segoe UI" panose="020B0502040204020203" pitchFamily="34" charset="0"/>
              </a:rPr>
              <a:t>пп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. 4, 5 ч. 1 ст. 93 </a:t>
            </a:r>
            <a: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  <a:t>в целях закупки работ/услуг по строительству, реконструкции, капитальному ремонту объекта капитального строительства, выполнение которых предусмотрено единой проектной документацией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, либо в рамках конкретного раздела проектной документации, </a:t>
            </a:r>
            <a: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  <a:t>фактически являются уходом от проведения конкурентных процедур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 и нарушают требования Закона № 44-ФЗ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а также могут быть квалифицированы как нарушение ст. 16 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Закона № 135-ФЗ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«О защите конкуренции</a:t>
            </a:r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» </a:t>
            </a:r>
            <a:r>
              <a:rPr lang="ru-RU" sz="2000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</a:t>
            </a:r>
            <a:r>
              <a:rPr lang="ru-RU" sz="1600" b="1" i="1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письмо </a:t>
            </a:r>
            <a:r>
              <a:rPr lang="ru-RU" sz="1600" b="1" i="1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ФАС России от 14 ноября 2019 г. № </a:t>
            </a:r>
            <a:r>
              <a:rPr lang="ru-RU" sz="1600" b="1" i="1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ИА/100041/19)</a:t>
            </a:r>
            <a:r>
              <a:rPr lang="ru-RU" altLang="ru-RU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endParaRPr lang="ru-RU" altLang="ru-RU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9143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1095469"/>
          </a:xfrm>
          <a:prstGeom prst="rect">
            <a:avLst/>
          </a:prstGeom>
          <a:gradFill flip="none" rotWithShape="1">
            <a:gsLst>
              <a:gs pos="87000">
                <a:srgbClr val="001E62"/>
              </a:gs>
              <a:gs pos="100000">
                <a:srgbClr val="001E62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068" y="0"/>
            <a:ext cx="10515600" cy="1153547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Проблема «дробления закупок» осуществленных </a:t>
            </a:r>
            <a:r>
              <a:rPr lang="ru-RU" sz="2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/>
            </a:r>
            <a:br>
              <a:rPr lang="ru-RU" sz="2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</a:br>
            <a:r>
              <a:rPr lang="ru-RU" sz="2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в соответствии с </a:t>
            </a:r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п. 4, 5 </a:t>
            </a:r>
            <a:r>
              <a:rPr lang="ru-RU" sz="2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ч. 1 ст. 93 Закона № 44-ФЗ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71593" y="392106"/>
            <a:ext cx="1207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ДРКС КК</a:t>
            </a:r>
            <a:endParaRPr lang="ru-RU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0861762" y="286720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204452" y="255639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36145" y="130191"/>
            <a:ext cx="85151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16</a:t>
            </a:r>
          </a:p>
          <a:p>
            <a:endParaRPr lang="ru-RU" sz="48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19750" y="1091381"/>
            <a:ext cx="11866235" cy="652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n-US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Судебная практика:</a:t>
            </a:r>
          </a:p>
          <a:p>
            <a:pPr algn="just"/>
            <a:r>
              <a:rPr lang="ru-RU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	Под искусственным дроблением закупки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 может быть признано </a:t>
            </a:r>
            <a:r>
              <a:rPr lang="ru-RU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заключение в течение непродолжительного времени контрактов 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по п.4 ч. 1 ст. 93 Закона № 44-ФЗ на поставку одноименных товаров, содержащих идентичные условия и </a:t>
            </a:r>
            <a:r>
              <a:rPr lang="ru-RU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направленных на достижение единой хозяйственной цели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. Такие контракты образуют единую сделку, искусственно раздробленную на несколько контрактов для формального соблюдения ограничений, установленных в Законе № 44-ФЗ </a:t>
            </a:r>
            <a:r>
              <a:rPr lang="ru-RU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</a:t>
            </a:r>
            <a:r>
              <a:rPr lang="ru-RU" i="1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Постановление Верховного суда от 07.10.2019 № 73-АД19-2</a:t>
            </a:r>
            <a:r>
              <a:rPr lang="ru-RU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).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«…договоры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подряда </a:t>
            </a:r>
            <a: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  <a:t>являются ничтожными сделками, заключены при злоупотреблении правом,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в связи с чем выполненные в отсутствие заключенных в надлежащем порядке муниципальных контрактов работы не подлежат оплате. Суды заключили, что </a:t>
            </a:r>
            <a: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  <a:t>имеются основания для применения последствий злоупотребления правом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предусмотренных п.2 ст. 10, п. 4 ст. 1109 ГК РФ. </a:t>
            </a:r>
            <a: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  <a:t>Суды установили,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что строительные работы, выступающие предметом указанных договоров, идентичны; договоры образуют единую сделку на выполнение функционально и технологически взаимосвязанных работ, направленных на достижение общего полезного результата. </a:t>
            </a:r>
            <a: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  <a:t>Заказ на осуществление работ подлежал размещению в порядке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, предусмотренном З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аконом № 44-ФЗ. Суды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отметили, что </a:t>
            </a:r>
            <a: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  <a:t>муниципальный заказчик осуществил искусственное дробление объекта закупки с тем, чтобы обойти </a:t>
            </a:r>
            <a:r>
              <a:rPr lang="ru-RU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требование Закона № 44-ФЗ 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посредством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конкурентных процедур </a:t>
            </a:r>
            <a: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  <a:t>и создать формальные условия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предусмотренные п. 4 ч. 1 ст. 93 Закона № 44-ФЗ, </a:t>
            </a:r>
            <a: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  <a:t>для заключения договоров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с единственным поставщиком, </a:t>
            </a:r>
            <a: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  <a:t>когда фактически основания для этого отсутствовали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ru-RU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(Определение</a:t>
            </a:r>
            <a:r>
              <a:rPr lang="ru-RU" i="1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i="1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Верховного суда от </a:t>
            </a:r>
            <a:r>
              <a:rPr lang="ru-RU" i="1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29.04.202022 </a:t>
            </a:r>
            <a:r>
              <a:rPr lang="ru-RU" i="1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№ </a:t>
            </a:r>
            <a:r>
              <a:rPr lang="ru-RU" i="1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308-ЭС22-5137 по делу № А15-366/2021</a:t>
            </a:r>
            <a:r>
              <a:rPr lang="ru-RU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).</a:t>
            </a:r>
            <a:endParaRPr lang="ru-RU" dirty="0">
              <a:solidFill>
                <a:srgbClr val="FF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endParaRPr 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endParaRPr lang="ru-RU" dirty="0" smtClean="0">
              <a:solidFill>
                <a:srgbClr val="FF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r>
              <a:rPr lang="ru-RU" sz="2000" dirty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endParaRPr lang="ru-RU" altLang="ru-RU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78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1095469"/>
          </a:xfrm>
          <a:prstGeom prst="rect">
            <a:avLst/>
          </a:prstGeom>
          <a:gradFill flip="none" rotWithShape="1">
            <a:gsLst>
              <a:gs pos="87000">
                <a:srgbClr val="001E62"/>
              </a:gs>
              <a:gs pos="100000">
                <a:srgbClr val="001E62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068" y="0"/>
            <a:ext cx="10515600" cy="1153547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Проблема «дробления закупок» осуществленных </a:t>
            </a:r>
            <a:r>
              <a:rPr lang="ru-RU" sz="2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/>
            </a:r>
            <a:br>
              <a:rPr lang="ru-RU" sz="2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</a:br>
            <a:r>
              <a:rPr lang="ru-RU" sz="2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в соответствии с </a:t>
            </a:r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п. 4, 5 </a:t>
            </a:r>
            <a:r>
              <a:rPr lang="ru-RU" sz="2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ч. 1 ст. 93 Закона № 44-ФЗ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71593" y="392106"/>
            <a:ext cx="1207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ДРКС КК</a:t>
            </a:r>
            <a:endParaRPr lang="ru-RU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0861762" y="286720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204452" y="255639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36145" y="130191"/>
            <a:ext cx="85151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17</a:t>
            </a:r>
          </a:p>
          <a:p>
            <a:endParaRPr lang="ru-RU" sz="48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19750" y="1091381"/>
            <a:ext cx="11866235" cy="535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n-US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Судебная практика:</a:t>
            </a:r>
            <a:endParaRPr lang="ru-RU" sz="2000" b="1" dirty="0">
              <a:solidFill>
                <a:srgbClr val="FF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r>
              <a:rPr lang="ru-RU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ru-RU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«...</a:t>
            </a: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В данном случае учреждение заключило четыре контракта на выполнение работ по замене систем автоматической пожарной сигнализации, оповещения и управления эвакуацией людей на отдельных этажах школы, установив стоимость каждого контракта до 400 тыс. рублей</a:t>
            </a:r>
            <a:r>
              <a:rPr lang="ru-RU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ru-RU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При </a:t>
            </a:r>
            <a:r>
              <a:rPr lang="ru-RU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этом каждая закупка в отдельности не приводит к достижению цели заказчика, и только заключение и исполнение всех контрактов в совокупности достигает целей закупки</a:t>
            </a: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 - замена систем автоматической пожарной сигнализации, оповещения и управления эвакуацией людей в здании школы.</a:t>
            </a:r>
          </a:p>
          <a:p>
            <a:pPr algn="just"/>
            <a:r>
              <a:rPr lang="ru-RU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ru-RU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Суды </a:t>
            </a:r>
            <a:r>
              <a:rPr lang="ru-RU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не установили препятствий для своевременного проведения конкурентных </a:t>
            </a:r>
            <a:r>
              <a:rPr lang="ru-RU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процедур</a:t>
            </a:r>
            <a:r>
              <a:rPr lang="ru-RU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…суды </a:t>
            </a: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пришли к обоснованному выводу о том, что </a:t>
            </a:r>
            <a:r>
              <a:rPr lang="ru-RU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заключение посредством проведения закупки у единственного поставщика ряда связанных между собой договоров, фактически образующих единую сделку, искусственно раздробленную для формального соблюдения специальных ограничений в обход </a:t>
            </a:r>
            <a:r>
              <a:rPr lang="ru-RU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норм Закона № 44-ФЗ, </a:t>
            </a:r>
            <a:r>
              <a:rPr lang="ru-RU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противоречит его целям,</a:t>
            </a: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 открывает возможность для приобретения хозяйствующими субъектами незаконных имущественных выгод, проводит к недопущению, ограничению, устранению конкуренции. Кроме того, </a:t>
            </a:r>
            <a:r>
              <a:rPr lang="ru-RU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отсутствие публичных процедур приводит и к неэффективному использованию бюджетных средств</a:t>
            </a: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ru-RU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поскольку Закон № 44-ФЗ </a:t>
            </a:r>
            <a:r>
              <a:rPr lang="ru-RU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преследует цель, в том числе, предотвращения неэффективного использования бюджетных денежных средств и недопущение предоставления отдельным лицам преимуществ в получении заказа по сравнению с теми претендентами, кто имеет возможность предложить более выгодные условия удовлетворения государственных либо муниципальных нужд</a:t>
            </a:r>
            <a:r>
              <a:rPr lang="ru-RU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.» </a:t>
            </a:r>
            <a:r>
              <a:rPr lang="ru-RU" sz="1600" b="1" i="1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(Постановление Арбитражного суда Северо-Кавказского округа от 01.06.2020 № Ф08-2793/2020 по делу № А53-22985/2019)</a:t>
            </a:r>
            <a:endParaRPr lang="ru-RU" sz="1600" b="1" i="1" dirty="0">
              <a:solidFill>
                <a:srgbClr val="FF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1600" dirty="0"/>
              <a:t> </a:t>
            </a:r>
          </a:p>
          <a:p>
            <a:pPr algn="just"/>
            <a:endParaRPr lang="ru-RU" altLang="ru-RU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910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1095469"/>
          </a:xfrm>
          <a:prstGeom prst="rect">
            <a:avLst/>
          </a:prstGeom>
          <a:gradFill flip="none" rotWithShape="1">
            <a:gsLst>
              <a:gs pos="87000">
                <a:srgbClr val="001E62"/>
              </a:gs>
              <a:gs pos="100000">
                <a:srgbClr val="001E62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068" y="0"/>
            <a:ext cx="10515600" cy="1153547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Проблема «дробления закупок» осуществленных </a:t>
            </a:r>
            <a:r>
              <a:rPr lang="ru-RU" sz="2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/>
            </a:r>
            <a:br>
              <a:rPr lang="ru-RU" sz="2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</a:br>
            <a:r>
              <a:rPr lang="ru-RU" sz="2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в соответствии с </a:t>
            </a:r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п. 4, 5 </a:t>
            </a:r>
            <a:r>
              <a:rPr lang="ru-RU" sz="2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ч. 1 ст. 93 Закона № 44-ФЗ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71593" y="392106"/>
            <a:ext cx="1207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ДРКС КК</a:t>
            </a:r>
            <a:endParaRPr lang="ru-RU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0861762" y="286720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204452" y="255639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36145" y="130191"/>
            <a:ext cx="85151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18</a:t>
            </a:r>
          </a:p>
          <a:p>
            <a:endParaRPr lang="ru-RU" sz="48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-181945" y="2091957"/>
            <a:ext cx="11866235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ru-RU" sz="24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Чтобы соблюсти требования Закона № 44-ФЗ</a:t>
            </a:r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</a:p>
          <a:p>
            <a:pPr algn="ctr"/>
            <a:r>
              <a:rPr lang="ru-RU" sz="20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не рекомендуется </a:t>
            </a:r>
            <a:r>
              <a:rPr lang="ru-RU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заключать с </a:t>
            </a:r>
            <a:r>
              <a:rPr lang="ru-RU" sz="20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ЕППИ </a:t>
            </a:r>
            <a:r>
              <a:rPr lang="ru-RU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несколько контрактов:</a:t>
            </a:r>
          </a:p>
          <a:p>
            <a:pPr lvl="0"/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endParaRPr lang="en-US" sz="20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0" algn="ctr"/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- с </a:t>
            </a:r>
            <a:r>
              <a:rPr lang="ru-RU" sz="2000" dirty="0">
                <a:latin typeface="Segoe UI" panose="020B0502040204020203" pitchFamily="34" charset="0"/>
                <a:cs typeface="Segoe UI" panose="020B0502040204020203" pitchFamily="34" charset="0"/>
              </a:rPr>
              <a:t>одним предметом закупки в течение небольшого промежутка времени </a:t>
            </a:r>
            <a:endParaRPr lang="ru-RU" sz="20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0" algn="ctr"/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(</a:t>
            </a:r>
            <a:r>
              <a:rPr lang="ru-RU" sz="2000" dirty="0">
                <a:latin typeface="Segoe UI" panose="020B0502040204020203" pitchFamily="34" charset="0"/>
                <a:cs typeface="Segoe UI" panose="020B0502040204020203" pitchFamily="34" charset="0"/>
              </a:rPr>
              <a:t>например, день, неделя, месяц);</a:t>
            </a:r>
          </a:p>
          <a:p>
            <a:pPr lvl="0" algn="ctr"/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0" algn="ctr"/>
            <a:r>
              <a:rPr lang="en-US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- на </a:t>
            </a:r>
            <a:r>
              <a:rPr lang="ru-RU" sz="2000" dirty="0">
                <a:latin typeface="Segoe UI" panose="020B0502040204020203" pitchFamily="34" charset="0"/>
                <a:cs typeface="Segoe UI" panose="020B0502040204020203" pitchFamily="34" charset="0"/>
              </a:rPr>
              <a:t>поставку товаров (выполнение работ, оказание услуг), которые функционально </a:t>
            </a:r>
            <a:endParaRPr lang="ru-RU" sz="20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0" algn="ctr"/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и </a:t>
            </a:r>
            <a:r>
              <a:rPr lang="ru-RU" sz="2000" dirty="0">
                <a:latin typeface="Segoe UI" panose="020B0502040204020203" pitchFamily="34" charset="0"/>
                <a:cs typeface="Segoe UI" panose="020B0502040204020203" pitchFamily="34" charset="0"/>
              </a:rPr>
              <a:t>(или) технологически связаны между собой.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endParaRPr lang="ru-RU" altLang="ru-RU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08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1095469"/>
          </a:xfrm>
          <a:prstGeom prst="rect">
            <a:avLst/>
          </a:prstGeom>
          <a:gradFill flip="none" rotWithShape="1">
            <a:gsLst>
              <a:gs pos="87000">
                <a:srgbClr val="001E62"/>
              </a:gs>
              <a:gs pos="100000">
                <a:srgbClr val="001E62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92873"/>
            <a:ext cx="10515600" cy="1153547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Антикоррупционная оговорка </a:t>
            </a:r>
            <a:b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</a:br>
            <a:endParaRPr lang="ru-RU" sz="2000" i="1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871593" y="392106"/>
            <a:ext cx="1207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ДРКС КК</a:t>
            </a:r>
            <a:endParaRPr lang="ru-RU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0861762" y="286720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204452" y="255639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36145" y="130191"/>
            <a:ext cx="85151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1</a:t>
            </a:r>
            <a:r>
              <a:rPr lang="ru-RU" sz="48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9</a:t>
            </a:r>
          </a:p>
          <a:p>
            <a:endParaRPr lang="ru-RU" sz="48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0" name="Текст 2"/>
          <p:cNvSpPr txBox="1">
            <a:spLocks/>
          </p:cNvSpPr>
          <p:nvPr/>
        </p:nvSpPr>
        <p:spPr>
          <a:xfrm>
            <a:off x="1204452" y="1274898"/>
            <a:ext cx="9144000" cy="5732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sz="1600" dirty="0" smtClean="0"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965216" y="6391343"/>
            <a:ext cx="116642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537" indent="0" algn="ctr">
              <a:buNone/>
            </a:pPr>
            <a:endParaRPr 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3156" y="1084228"/>
            <a:ext cx="11865685" cy="4885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100"/>
              </a:spcBef>
              <a:spcAft>
                <a:spcPts val="0"/>
              </a:spcAft>
            </a:pPr>
            <a:endParaRPr lang="ru-RU" sz="1400" dirty="0" smtClean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В случае использования типовых контрактов и типовых условий контрактов, в которых содержится антикоррупционная оговорка заказчикам необходимо её включать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в 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контракт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(в остальных случаях – право заказчика)</a:t>
            </a:r>
          </a:p>
          <a:p>
            <a:pPr indent="449580" algn="just">
              <a:lnSpc>
                <a:spcPct val="150000"/>
              </a:lnSpc>
              <a:spcAft>
                <a:spcPts val="0"/>
              </a:spcAft>
            </a:pPr>
            <a:endParaRPr lang="ru-RU" b="1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indent="449580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Антикоррупционная </a:t>
            </a:r>
            <a: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  <a:t>оговорка предусмотрена, например, в следующих типовых контрактах:</a:t>
            </a:r>
          </a:p>
          <a:p>
            <a:pPr marL="342900" lvl="0" indent="-342900" algn="just">
              <a:lnSpc>
                <a:spcPct val="150000"/>
              </a:lnSpc>
              <a:spcBef>
                <a:spcPts val="11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342900" algn="l"/>
              </a:tabLst>
            </a:pP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на оказание охранных услуг, 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утвержденный приказом </a:t>
            </a:r>
            <a:r>
              <a:rPr lang="ru-RU" dirty="0" err="1">
                <a:latin typeface="Segoe UI" panose="020B0502040204020203" pitchFamily="34" charset="0"/>
                <a:cs typeface="Segoe UI" panose="020B0502040204020203" pitchFamily="34" charset="0"/>
              </a:rPr>
              <a:t>Росгвардии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 от 01.06.2020 № 149;</a:t>
            </a:r>
          </a:p>
          <a:p>
            <a:pPr marL="342900" lvl="0" indent="-342900" algn="just">
              <a:lnSpc>
                <a:spcPct val="150000"/>
              </a:lnSpc>
              <a:spcBef>
                <a:spcPts val="11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342900" algn="l"/>
              </a:tabLst>
            </a:pP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на оказание услуг по проведению специальной оценки условий труда и обучению работодателей и работников вопросам охраны труда, 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утвержденный приказом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Минтруда России от 24.12.2018 № 834н;</a:t>
            </a:r>
          </a:p>
          <a:p>
            <a:pPr marL="342900" lvl="0" indent="-342900" algn="just">
              <a:lnSpc>
                <a:spcPct val="150000"/>
              </a:lnSpc>
              <a:spcBef>
                <a:spcPts val="11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342900" algn="l"/>
              </a:tabLst>
            </a:pP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на оказание услуг в сфере космической деятельности, 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утвержденный приказом </a:t>
            </a:r>
            <a:r>
              <a:rPr lang="ru-RU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Госкорпорации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«</a:t>
            </a:r>
            <a:r>
              <a:rPr lang="ru-RU" dirty="0" err="1">
                <a:latin typeface="Segoe UI" panose="020B0502040204020203" pitchFamily="34" charset="0"/>
                <a:cs typeface="Segoe UI" panose="020B0502040204020203" pitchFamily="34" charset="0"/>
              </a:rPr>
              <a:t>Роскосмос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» от 22.04.2021 № 106.</a:t>
            </a:r>
          </a:p>
        </p:txBody>
      </p:sp>
    </p:spTree>
    <p:extLst>
      <p:ext uri="{BB962C8B-B14F-4D97-AF65-F5344CB8AC3E}">
        <p14:creationId xmlns:p14="http://schemas.microsoft.com/office/powerpoint/2010/main" val="281480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1095469"/>
          </a:xfrm>
          <a:prstGeom prst="rect">
            <a:avLst/>
          </a:prstGeom>
          <a:gradFill flip="none" rotWithShape="1">
            <a:gsLst>
              <a:gs pos="87000">
                <a:srgbClr val="001E62"/>
              </a:gs>
              <a:gs pos="100000">
                <a:srgbClr val="001E62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068" y="0"/>
            <a:ext cx="10515600" cy="1153547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Совершенствование мер по противодействию коррупции </a:t>
            </a:r>
            <a:b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в сфере закупок товаров, работ, услуг</a:t>
            </a:r>
            <a:endParaRPr lang="ru-RU" sz="20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871593" y="392106"/>
            <a:ext cx="1207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ДРКС КК</a:t>
            </a:r>
            <a:endParaRPr lang="ru-RU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0861762" y="286720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204452" y="255639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36145" y="130191"/>
            <a:ext cx="5533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</a:t>
            </a:r>
            <a:endParaRPr lang="ru-RU" sz="48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221262" y="1765395"/>
            <a:ext cx="11749476" cy="6032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altLang="ru-RU" sz="2800" b="1" dirty="0">
                <a:solidFill>
                  <a:srgbClr val="FF0000"/>
                </a:solidFill>
                <a:latin typeface="+mn-lt"/>
              </a:rPr>
              <a:t>Указ Президента РФ от 16.08.2021 </a:t>
            </a:r>
            <a:r>
              <a:rPr lang="ru-RU" altLang="ru-RU" sz="2800" b="1" dirty="0" smtClean="0">
                <a:solidFill>
                  <a:srgbClr val="FF0000"/>
                </a:solidFill>
                <a:latin typeface="+mn-lt"/>
              </a:rPr>
              <a:t>№ </a:t>
            </a:r>
            <a:r>
              <a:rPr lang="ru-RU" altLang="ru-RU" sz="2800" b="1" dirty="0">
                <a:solidFill>
                  <a:srgbClr val="FF0000"/>
                </a:solidFill>
                <a:latin typeface="+mn-lt"/>
              </a:rPr>
              <a:t>478 </a:t>
            </a:r>
            <a:endParaRPr lang="ru-RU" altLang="ru-RU" sz="2800" b="1" dirty="0" smtClean="0">
              <a:solidFill>
                <a:srgbClr val="FF0000"/>
              </a:solidFill>
              <a:latin typeface="+mn-lt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altLang="ru-RU" sz="2800" b="1" dirty="0" smtClean="0">
                <a:latin typeface="+mn-lt"/>
              </a:rPr>
              <a:t>«О </a:t>
            </a:r>
            <a:r>
              <a:rPr lang="ru-RU" altLang="ru-RU" sz="2800" b="1" dirty="0">
                <a:latin typeface="+mn-lt"/>
              </a:rPr>
              <a:t>Национальном плане противодействия коррупции </a:t>
            </a:r>
            <a:endParaRPr lang="ru-RU" altLang="ru-RU" sz="2800" b="1" dirty="0" smtClean="0">
              <a:latin typeface="+mn-lt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altLang="ru-RU" sz="2800" b="1" dirty="0" smtClean="0">
                <a:latin typeface="+mn-lt"/>
              </a:rPr>
              <a:t>на </a:t>
            </a:r>
            <a:r>
              <a:rPr lang="ru-RU" altLang="ru-RU" sz="2800" b="1" dirty="0">
                <a:latin typeface="+mn-lt"/>
              </a:rPr>
              <a:t>2021 - 2024 </a:t>
            </a:r>
            <a:r>
              <a:rPr lang="ru-RU" altLang="ru-RU" sz="2800" b="1" dirty="0" smtClean="0">
                <a:latin typeface="+mn-lt"/>
              </a:rPr>
              <a:t>годы»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endParaRPr lang="ru-RU" altLang="ru-RU" sz="2800" b="1" dirty="0" smtClean="0">
              <a:latin typeface="+mn-lt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altLang="ru-RU" sz="2800" b="1" dirty="0">
                <a:solidFill>
                  <a:srgbClr val="FF0000"/>
                </a:solidFill>
                <a:latin typeface="+mn-lt"/>
              </a:rPr>
              <a:t>Федеральный закон от 11.06.2022 </a:t>
            </a:r>
            <a:r>
              <a:rPr lang="ru-RU" altLang="ru-RU" sz="2800" b="1" dirty="0" smtClean="0">
                <a:solidFill>
                  <a:srgbClr val="FF0000"/>
                </a:solidFill>
                <a:latin typeface="+mn-lt"/>
              </a:rPr>
              <a:t>№ </a:t>
            </a:r>
            <a:r>
              <a:rPr lang="ru-RU" altLang="ru-RU" sz="2800" b="1" dirty="0">
                <a:solidFill>
                  <a:srgbClr val="FF0000"/>
                </a:solidFill>
                <a:latin typeface="+mn-lt"/>
              </a:rPr>
              <a:t>160-ФЗ </a:t>
            </a:r>
            <a:endParaRPr lang="ru-RU" altLang="ru-RU" sz="2800" b="1" dirty="0" smtClean="0">
              <a:solidFill>
                <a:srgbClr val="FF0000"/>
              </a:solidFill>
              <a:latin typeface="+mn-lt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altLang="ru-RU" sz="2800" b="1" dirty="0" smtClean="0">
                <a:latin typeface="+mn-lt"/>
              </a:rPr>
              <a:t>«О </a:t>
            </a:r>
            <a:r>
              <a:rPr lang="ru-RU" altLang="ru-RU" sz="2800" b="1" dirty="0">
                <a:latin typeface="+mn-lt"/>
              </a:rPr>
              <a:t>внесении изменений в статью 3 Федерального закона </a:t>
            </a:r>
            <a:r>
              <a:rPr lang="ru-RU" altLang="ru-RU" sz="2800" b="1" dirty="0" smtClean="0">
                <a:latin typeface="+mn-lt"/>
              </a:rPr>
              <a:t>«О </a:t>
            </a:r>
            <a:r>
              <a:rPr lang="ru-RU" altLang="ru-RU" sz="2800" b="1" dirty="0">
                <a:latin typeface="+mn-lt"/>
              </a:rPr>
              <a:t>закупках товаров, работ, услуг отдельными видами юридических </a:t>
            </a:r>
            <a:r>
              <a:rPr lang="ru-RU" altLang="ru-RU" sz="2800" b="1" dirty="0" smtClean="0">
                <a:latin typeface="+mn-lt"/>
              </a:rPr>
              <a:t>лиц» </a:t>
            </a:r>
            <a:r>
              <a:rPr lang="ru-RU" altLang="ru-RU" sz="2800" b="1" dirty="0">
                <a:latin typeface="+mn-lt"/>
              </a:rPr>
              <a:t>и Федеральный закон </a:t>
            </a:r>
            <a:r>
              <a:rPr lang="ru-RU" altLang="ru-RU" sz="2800" b="1" dirty="0" smtClean="0">
                <a:latin typeface="+mn-lt"/>
              </a:rPr>
              <a:t>«О </a:t>
            </a:r>
            <a:r>
              <a:rPr lang="ru-RU" altLang="ru-RU" sz="2800" b="1" dirty="0">
                <a:latin typeface="+mn-lt"/>
              </a:rPr>
              <a:t>контрактной системе в сфере закупок товаров, работ, услуг для обеспечения государственных и муниципальных </a:t>
            </a:r>
            <a:r>
              <a:rPr lang="ru-RU" altLang="ru-RU" sz="2800" b="1" dirty="0" smtClean="0">
                <a:latin typeface="+mn-lt"/>
              </a:rPr>
              <a:t>нужд» </a:t>
            </a:r>
            <a:endParaRPr lang="ru-RU" altLang="ru-RU" sz="2800" b="1" dirty="0">
              <a:latin typeface="+mn-lt"/>
            </a:endParaRP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</a:pPr>
            <a:endParaRPr lang="ru-RU" altLang="ru-RU" dirty="0">
              <a:latin typeface="+mn-lt"/>
              <a:cs typeface="Segoe UI" panose="020B0502040204020203" pitchFamily="34" charset="0"/>
            </a:endParaRP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</a:pPr>
            <a:endParaRPr lang="ru-RU" altLang="ru-RU" dirty="0" smtClean="0">
              <a:latin typeface="+mn-lt"/>
              <a:cs typeface="Segoe UI" panose="020B0502040204020203" pitchFamily="34" charset="0"/>
            </a:endParaRP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</a:pPr>
            <a:r>
              <a:rPr lang="ru-RU" alt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282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1095469"/>
          </a:xfrm>
          <a:prstGeom prst="rect">
            <a:avLst/>
          </a:prstGeom>
          <a:gradFill flip="none" rotWithShape="1">
            <a:gsLst>
              <a:gs pos="87000">
                <a:srgbClr val="001E62"/>
              </a:gs>
              <a:gs pos="100000">
                <a:srgbClr val="001E62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068" y="0"/>
            <a:ext cx="10515600" cy="1153547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Антикоррупционная оговорка </a:t>
            </a:r>
            <a:b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</a:br>
            <a:endParaRPr lang="ru-RU" sz="2000" i="1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871593" y="392106"/>
            <a:ext cx="1207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ДРКС КК</a:t>
            </a:r>
            <a:endParaRPr lang="ru-RU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0861762" y="286720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204452" y="255639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36145" y="130191"/>
            <a:ext cx="92204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20</a:t>
            </a:r>
          </a:p>
          <a:p>
            <a:endParaRPr lang="ru-RU" sz="48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0" name="Текст 2"/>
          <p:cNvSpPr txBox="1">
            <a:spLocks/>
          </p:cNvSpPr>
          <p:nvPr/>
        </p:nvSpPr>
        <p:spPr>
          <a:xfrm>
            <a:off x="1204452" y="1274898"/>
            <a:ext cx="9144000" cy="5732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sz="1600" dirty="0" smtClean="0"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4198" y="1351108"/>
            <a:ext cx="116642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537" indent="0" algn="ctr">
              <a:buNone/>
            </a:pPr>
            <a:endParaRPr 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3157" y="978302"/>
            <a:ext cx="11865685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100"/>
              </a:spcBef>
              <a:spcAft>
                <a:spcPts val="0"/>
              </a:spcAft>
            </a:pPr>
            <a:endParaRPr lang="ru-RU" sz="1400" dirty="0" smtClean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just"/>
            <a:r>
              <a:rPr lang="ru-RU" sz="14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	</a:t>
            </a:r>
            <a:r>
              <a:rPr lang="ru-RU" sz="1400" dirty="0">
                <a:latin typeface="Segoe UI" panose="020B0502040204020203" pitchFamily="34" charset="0"/>
                <a:cs typeface="Segoe UI" panose="020B0502040204020203" pitchFamily="34" charset="0"/>
              </a:rPr>
              <a:t>1. При исполнении обязательств по настоящему контракту Стороны, их аффилированные лица, работники, а также лица, действующие от имени и по поручению Сторон, не выплачивают, не предлагают выплатить и не разрешают выплату каких-либо денежных средств или ценностей, прямо или косвенно, любым лицам для оказания влияния на действия или решения этих лиц с целью получить какие-либо неправомерные преимущества или для достижения иных неправомерных целей.</a:t>
            </a:r>
          </a:p>
          <a:p>
            <a:pPr algn="just"/>
            <a:r>
              <a:rPr lang="ru-RU" sz="1400" dirty="0">
                <a:latin typeface="Segoe UI" panose="020B0502040204020203" pitchFamily="34" charset="0"/>
                <a:cs typeface="Segoe UI" panose="020B0502040204020203" pitchFamily="34" charset="0"/>
              </a:rPr>
              <a:t>	2. При исполнении обязательств по настоящему контракту Стороны, их аффилированные лица, работники, а также лица, действующие от имени и по поручению Сторон, не осуществляют действия, квалифицируемые как дача (получение) взятки, коммерческий подкуп, а также иные действия, нарушающие требования законодательства Российской Федерации и международных актов о противодействии коррупции, и обязуются принимать меры по недопущению любой возможности возникновения конфликта интересов в связи с исполнением условий настоящего контракта.</a:t>
            </a:r>
          </a:p>
          <a:p>
            <a:pPr algn="just"/>
            <a:r>
              <a:rPr lang="ru-RU" sz="1400" dirty="0">
                <a:latin typeface="Segoe UI" panose="020B0502040204020203" pitchFamily="34" charset="0"/>
                <a:cs typeface="Segoe UI" panose="020B0502040204020203" pitchFamily="34" charset="0"/>
              </a:rPr>
              <a:t>	3. В случае возникновения у Стороны обоснованных подозрений, что произошло или может произойти нарушение каких-либо положений п. 1 и 2 настоящего контракта, а также возникновение личной заинтересованности при исполнении настоящего контракта, которая приводит или может привести к конфликту интересов, соответствующая Сторона обязуется уведомить об этом другую Сторону в письменной форме. В письменном уведомлении Сторона обязана сослаться на факты или предоставить материалы, подтверждающие или дающие основание предполагать, что произошло или может произойти нарушение каких-либо положений п. 1 и 2 настоящего контракта, а также возникновение личной заинтересованности при исполнении настоящего контракта, которая приводит или может привести к конфликту интересов.</a:t>
            </a:r>
          </a:p>
          <a:p>
            <a:pPr algn="just"/>
            <a:r>
              <a:rPr lang="ru-RU" sz="1400" dirty="0">
                <a:latin typeface="Segoe UI" panose="020B0502040204020203" pitchFamily="34" charset="0"/>
                <a:cs typeface="Segoe UI" panose="020B0502040204020203" pitchFamily="34" charset="0"/>
              </a:rPr>
              <a:t>	4. Сторона, получившая письменное уведомление, указанное в п.3 настоящего контракта, обязана рассмотреть уведомление и сообщить другой Стороне об итогах его рассмотрения в течение 10 (десяти) дней с даты получения.</a:t>
            </a:r>
          </a:p>
          <a:p>
            <a:pPr algn="just"/>
            <a:r>
              <a:rPr lang="ru-RU" sz="1400" dirty="0">
                <a:latin typeface="Segoe UI" panose="020B0502040204020203" pitchFamily="34" charset="0"/>
                <a:cs typeface="Segoe UI" panose="020B0502040204020203" pitchFamily="34" charset="0"/>
              </a:rPr>
              <a:t>	5. Стороны гарантируют осуществление надлежащего разбирательства по фактам нарушения положений п. 1 и 2 настоящего контракта и применение эффективных мер по предотвращению возможных конфликтных ситуаций.</a:t>
            </a:r>
          </a:p>
          <a:p>
            <a:pPr algn="just"/>
            <a:r>
              <a:rPr lang="ru-RU" sz="1400" dirty="0">
                <a:latin typeface="Segoe UI" panose="020B0502040204020203" pitchFamily="34" charset="0"/>
                <a:cs typeface="Segoe UI" panose="020B0502040204020203" pitchFamily="34" charset="0"/>
              </a:rPr>
              <a:t>	6. В случае нарушения одной Стороной обязательств воздерживаться от запрещенных в разделах настоящего контракта действий и (или) неполучения другой Стороной в установленный настоящим контрактом срок подтверждения, что нарушения не произошли или не произойдут, другая Сторона направляет информацию о фактах нарушений и материалы в компетентные органы в соответствии с действующим законодательством.</a:t>
            </a:r>
          </a:p>
        </p:txBody>
      </p:sp>
    </p:spTree>
    <p:extLst>
      <p:ext uri="{BB962C8B-B14F-4D97-AF65-F5344CB8AC3E}">
        <p14:creationId xmlns:p14="http://schemas.microsoft.com/office/powerpoint/2010/main" val="1838490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1095469"/>
          </a:xfrm>
          <a:prstGeom prst="rect">
            <a:avLst/>
          </a:prstGeom>
          <a:gradFill flip="none" rotWithShape="1">
            <a:gsLst>
              <a:gs pos="87000">
                <a:srgbClr val="001E62"/>
              </a:gs>
              <a:gs pos="100000">
                <a:srgbClr val="001E62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068" y="0"/>
            <a:ext cx="10515600" cy="1153547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Возможные коррупционные риски</a:t>
            </a:r>
            <a:b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</a:br>
            <a:r>
              <a:rPr lang="ru-RU" sz="14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(из карты коррупционных рисков Минтруда РФ)</a:t>
            </a:r>
            <a:endParaRPr lang="ru-RU" sz="14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871593" y="392106"/>
            <a:ext cx="1207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ДРКС КК</a:t>
            </a:r>
            <a:endParaRPr lang="ru-RU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0861762" y="286720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204452" y="255639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36145" y="130191"/>
            <a:ext cx="85151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21</a:t>
            </a:r>
          </a:p>
          <a:p>
            <a:endParaRPr lang="ru-RU" sz="4800" dirty="0" smtClean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endParaRPr lang="ru-RU" sz="48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101922" y="1091381"/>
            <a:ext cx="11866235" cy="5432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осуществление закупки, не предусмотренной планом-графиком закупок, не соответствующей актам о нормировании</a:t>
            </a:r>
          </a:p>
          <a:p>
            <a:pPr algn="just"/>
            <a:endParaRPr lang="ru-RU" sz="5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необоснованное завышение НМЦК, цены контракта, заключаемого с единственным поставщиком</a:t>
            </a:r>
          </a:p>
          <a:p>
            <a:pPr algn="just"/>
            <a:endParaRPr lang="ru-RU" sz="5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предоставление ложных сведений о проведении мониторинга цен на товары, работы, услуги</a:t>
            </a:r>
          </a:p>
          <a:p>
            <a:pPr algn="just"/>
            <a:endParaRPr lang="ru-RU" sz="5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Segoe UI" panose="020B0502040204020203" pitchFamily="34" charset="0"/>
                <a:cs typeface="Segoe UI" panose="020B0502040204020203" pitchFamily="34" charset="0"/>
              </a:rPr>
              <a:t>у</a:t>
            </a:r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становление необоснованных преимуществ отдельным участникам закупки </a:t>
            </a:r>
          </a:p>
          <a:p>
            <a:pPr algn="just"/>
            <a:endParaRPr lang="ru-RU" sz="5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Segoe UI" panose="020B0502040204020203" pitchFamily="34" charset="0"/>
                <a:cs typeface="Segoe UI" panose="020B0502040204020203" pitchFamily="34" charset="0"/>
              </a:rPr>
              <a:t>о</a:t>
            </a:r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тклонение всех заявок участников закупки с целью проведения новой закупки</a:t>
            </a:r>
          </a:p>
          <a:p>
            <a:pPr algn="just"/>
            <a:endParaRPr lang="ru-RU" sz="5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Segoe UI" panose="020B0502040204020203" pitchFamily="34" charset="0"/>
                <a:cs typeface="Segoe UI" panose="020B0502040204020203" pitchFamily="34" charset="0"/>
              </a:rPr>
              <a:t>п</a:t>
            </a:r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роведение закупки у определенного поставщика при сговоре с другими участниками</a:t>
            </a:r>
          </a:p>
          <a:p>
            <a:pPr algn="just"/>
            <a:endParaRPr lang="ru-RU" sz="5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заключение прямых контрактов и проведение переговоров с потенциальными участниками закупки</a:t>
            </a:r>
          </a:p>
          <a:p>
            <a:pPr algn="just"/>
            <a:endParaRPr lang="ru-RU" sz="5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а</a:t>
            </a:r>
            <a:r>
              <a:rPr lang="ru-RU" sz="2000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ффилированность</a:t>
            </a:r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членов комиссии по осуществлению закупок</a:t>
            </a:r>
          </a:p>
          <a:p>
            <a:pPr algn="just"/>
            <a:endParaRPr lang="ru-RU" sz="5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Segoe UI" panose="020B0502040204020203" pitchFamily="34" charset="0"/>
                <a:cs typeface="Segoe UI" panose="020B0502040204020203" pitchFamily="34" charset="0"/>
              </a:rPr>
              <a:t>п</a:t>
            </a:r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риемка результатов поставленных товаров, выполненных работ, оказанных услуг, не соответствующих условиям контракта  </a:t>
            </a:r>
          </a:p>
          <a:p>
            <a:pPr algn="just"/>
            <a:endParaRPr lang="ru-RU" sz="5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непринятие мер по проведению претензионной работы </a:t>
            </a:r>
            <a:endParaRPr lang="ru-RU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endParaRPr lang="ru-RU" sz="20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872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1095469"/>
          </a:xfrm>
          <a:prstGeom prst="rect">
            <a:avLst/>
          </a:prstGeom>
          <a:gradFill flip="none" rotWithShape="1">
            <a:gsLst>
              <a:gs pos="87000">
                <a:srgbClr val="001E62"/>
              </a:gs>
              <a:gs pos="100000">
                <a:srgbClr val="001E62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068" y="0"/>
            <a:ext cx="10515600" cy="1153547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Меры по минимизации коррупционных рисков</a:t>
            </a:r>
            <a:b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</a:br>
            <a:r>
              <a:rPr lang="ru-RU" sz="14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(из плана мер, направленных на минимизацию коррупционных рисков Минтруда РФ)</a:t>
            </a:r>
            <a:endParaRPr lang="ru-RU" sz="14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871593" y="392106"/>
            <a:ext cx="1207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ДРКС КК</a:t>
            </a:r>
            <a:endParaRPr lang="ru-RU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0861762" y="286720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204452" y="255639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36145" y="130191"/>
            <a:ext cx="92204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22</a:t>
            </a:r>
          </a:p>
          <a:p>
            <a:endParaRPr lang="ru-RU" sz="4800" dirty="0" smtClean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endParaRPr lang="ru-RU" sz="48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101922" y="1258929"/>
            <a:ext cx="11866235" cy="550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о</a:t>
            </a: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боснование НМЦК, цены контракта, заключаемого с единственным поставщиком</a:t>
            </a:r>
          </a:p>
          <a:p>
            <a:pPr algn="just"/>
            <a:endParaRPr lang="ru-RU" sz="16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и</a:t>
            </a: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спользование Информационного ресурса «</a:t>
            </a:r>
            <a:r>
              <a:rPr lang="ru-RU" sz="2400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Спарк</a:t>
            </a: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» (иных ресурсов для проверки контрагентов)</a:t>
            </a:r>
          </a:p>
          <a:p>
            <a:pPr algn="just"/>
            <a:endParaRPr lang="ru-RU" sz="16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р</a:t>
            </a: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азъяснение понятия аффилированности, установление требований к разрешению выявленных ситуаций аффилированности</a:t>
            </a:r>
          </a:p>
          <a:p>
            <a:pPr algn="just"/>
            <a:endParaRPr lang="ru-RU" sz="16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ограничение</a:t>
            </a:r>
            <a:r>
              <a:rPr lang="ru-RU" sz="2400" dirty="0" smtClean="0"/>
              <a:t> </a:t>
            </a:r>
            <a:r>
              <a:rPr lang="ru-RU" sz="2400" dirty="0"/>
              <a:t>возможности </a:t>
            </a:r>
            <a:r>
              <a:rPr lang="ru-RU" sz="2400" dirty="0" smtClean="0"/>
              <a:t>закупщикам, </a:t>
            </a:r>
            <a:r>
              <a:rPr lang="ru-RU" sz="2400" dirty="0"/>
              <a:t>предоставлять кому-либо информацию и сведения о ходе закупок, проводить не предусмотренные переговоры с участниками закупок</a:t>
            </a:r>
            <a:endParaRPr lang="ru-RU" sz="24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endParaRPr lang="ru-RU" sz="16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о</a:t>
            </a: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знакомление закупщиков с требованиями положений антикоррупционного законодательства</a:t>
            </a:r>
          </a:p>
          <a:p>
            <a:pPr algn="just"/>
            <a:endParaRPr lang="ru-RU" sz="24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6754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1095469"/>
          </a:xfrm>
          <a:prstGeom prst="rect">
            <a:avLst/>
          </a:prstGeom>
          <a:gradFill flip="none" rotWithShape="1">
            <a:gsLst>
              <a:gs pos="87000">
                <a:srgbClr val="001E62"/>
              </a:gs>
              <a:gs pos="100000">
                <a:srgbClr val="001E62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068" y="0"/>
            <a:ext cx="10515600" cy="1153547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Методические рекомендации</a:t>
            </a:r>
            <a:endParaRPr lang="ru-RU" sz="20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871593" y="392106"/>
            <a:ext cx="1207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ДРКС КК</a:t>
            </a:r>
            <a:endParaRPr lang="ru-RU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0861762" y="286720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204452" y="255639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36145" y="130191"/>
            <a:ext cx="92204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23</a:t>
            </a:r>
          </a:p>
          <a:p>
            <a:endParaRPr lang="ru-RU" sz="4800" dirty="0" smtClean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endParaRPr lang="ru-RU" sz="48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212740" y="1153543"/>
            <a:ext cx="11866235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n-US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ru-RU" sz="2000" dirty="0"/>
              <a:t> </a:t>
            </a:r>
            <a:r>
              <a:rPr lang="ru-RU" sz="2000" dirty="0">
                <a:latin typeface="Segoe UI" panose="020B0502040204020203" pitchFamily="34" charset="0"/>
                <a:cs typeface="Segoe UI" panose="020B0502040204020203" pitchFamily="34" charset="0"/>
              </a:rPr>
              <a:t>В качестве исполнения мероприятий Национального плана Министерством труда и социальной защиты Российской Федерации разработаны</a:t>
            </a:r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:</a:t>
            </a:r>
          </a:p>
          <a:p>
            <a:pPr algn="just"/>
            <a:endParaRPr lang="ru-RU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	- </a:t>
            </a:r>
            <a:r>
              <a:rPr lang="ru-RU" sz="2000" dirty="0">
                <a:latin typeface="Segoe UI" panose="020B0502040204020203" pitchFamily="34" charset="0"/>
                <a:cs typeface="Segoe UI" panose="020B0502040204020203" pitchFamily="34" charset="0"/>
              </a:rPr>
              <a:t>методические рекомендации </a:t>
            </a:r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по проведению в </a:t>
            </a:r>
            <a:r>
              <a:rPr lang="ru-RU" sz="2000" dirty="0">
                <a:latin typeface="Segoe UI" panose="020B0502040204020203" pitchFamily="34" charset="0"/>
                <a:cs typeface="Segoe UI" panose="020B0502040204020203" pitchFamily="34" charset="0"/>
              </a:rPr>
              <a:t>федеральных государственных органах, органах государственной власти субъектов Российской Федерации, органах местного самоуправления, государственных внебюджетных фондах и иных организациях, осуществляющих закупки в соответствии с федеральными </a:t>
            </a:r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законами «О контрактной системе в </a:t>
            </a:r>
            <a:r>
              <a:rPr lang="ru-RU" sz="2000" dirty="0">
                <a:latin typeface="Segoe UI" panose="020B0502040204020203" pitchFamily="34" charset="0"/>
                <a:cs typeface="Segoe UI" panose="020B0502040204020203" pitchFamily="34" charset="0"/>
              </a:rPr>
              <a:t>сфере закупок товаров, работ, услуг для обеспечения государственных и муниципальных </a:t>
            </a:r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нужд» и «О закупках</a:t>
            </a:r>
          </a:p>
          <a:p>
            <a:pPr algn="just"/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2000" dirty="0">
                <a:latin typeface="Segoe UI" panose="020B0502040204020203" pitchFamily="34" charset="0"/>
                <a:cs typeface="Segoe UI" panose="020B0502040204020203" pitchFamily="34" charset="0"/>
              </a:rPr>
              <a:t>товаров, работ, услуг отдельными видами юридических </a:t>
            </a:r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лиц», </a:t>
            </a:r>
            <a:r>
              <a:rPr lang="ru-RU" sz="2000" dirty="0">
                <a:latin typeface="Segoe UI" panose="020B0502040204020203" pitchFamily="34" charset="0"/>
                <a:cs typeface="Segoe UI" panose="020B0502040204020203" pitchFamily="34" charset="0"/>
              </a:rPr>
              <a:t>работы, направленной на выявление личной заинтересованности государственных и муниципальных служащих, работников при осуществлении таких закупок, которая приводит или может привести к конфликту </a:t>
            </a:r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интересов</a:t>
            </a:r>
          </a:p>
          <a:p>
            <a:pPr algn="just"/>
            <a:endParaRPr lang="ru-RU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	- по выявлению и </a:t>
            </a:r>
            <a:r>
              <a:rPr lang="ru-RU" sz="2000" dirty="0">
                <a:latin typeface="Segoe UI" panose="020B0502040204020203" pitchFamily="34" charset="0"/>
                <a:cs typeface="Segoe UI" panose="020B0502040204020203" pitchFamily="34" charset="0"/>
              </a:rPr>
              <a:t>минимизации коррупционных рисков при осуществлении закупок товаров, работ, услуг для обеспечения государственных или муниципальных нужд. </a:t>
            </a:r>
          </a:p>
          <a:p>
            <a:pPr algn="just"/>
            <a:endParaRPr lang="ru-RU" sz="20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endParaRPr lang="ru-RU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	Принятые </a:t>
            </a:r>
            <a:r>
              <a:rPr lang="ru-RU" sz="2000" dirty="0">
                <a:latin typeface="Segoe UI" panose="020B0502040204020203" pitchFamily="34" charset="0"/>
                <a:cs typeface="Segoe UI" panose="020B0502040204020203" pitchFamily="34" charset="0"/>
              </a:rPr>
              <a:t>документы размещены на официальном сайте Минтруда России по ссылке: </a:t>
            </a:r>
            <a:r>
              <a:rPr lang="ru-RU" sz="2000" dirty="0">
                <a:latin typeface="Segoe UI" panose="020B0502040204020203" pitchFamily="34" charset="0"/>
                <a:cs typeface="Segoe UI" panose="020B0502040204020203" pitchFamily="34" charset="0"/>
                <a:hlinkClick r:id="rId2"/>
              </a:rPr>
              <a:t>https://</a:t>
            </a:r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  <a:hlinkClick r:id="rId2"/>
              </a:rPr>
              <a:t>mintrud.gov.ru/ministry/anticorruption/Methods</a:t>
            </a:r>
            <a:endParaRPr lang="ru-RU" sz="20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56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530741"/>
            <a:ext cx="12192000" cy="327259"/>
          </a:xfrm>
          <a:prstGeom prst="rect">
            <a:avLst/>
          </a:prstGeom>
          <a:pattFill prst="wdDnDiag">
            <a:fgClr>
              <a:srgbClr val="2E1A47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286114"/>
            <a:ext cx="12192000" cy="11742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96308" y="-4875210"/>
            <a:ext cx="157056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137835" y="286114"/>
            <a:ext cx="6179419" cy="11742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Департамент по регулированию </a:t>
            </a:r>
            <a:endParaRPr lang="en-US" sz="2400" dirty="0" smtClean="0">
              <a:solidFill>
                <a:schemeClr val="tx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контрактной системы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Краснодарского края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79" y="-195428"/>
            <a:ext cx="2228414" cy="213736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862184" y="1866885"/>
            <a:ext cx="10467630" cy="4257367"/>
          </a:xfrm>
          <a:prstGeom prst="rect">
            <a:avLst/>
          </a:prstGeom>
          <a:gradFill>
            <a:gsLst>
              <a:gs pos="69000">
                <a:srgbClr val="001E62"/>
              </a:gs>
              <a:gs pos="100000">
                <a:srgbClr val="7180A5"/>
              </a:gs>
              <a:gs pos="100000">
                <a:srgbClr val="001E62">
                  <a:tint val="23500"/>
                  <a:satMod val="160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48050" y="3448319"/>
            <a:ext cx="82778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097807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1095469"/>
          </a:xfrm>
          <a:prstGeom prst="rect">
            <a:avLst/>
          </a:prstGeom>
          <a:gradFill flip="none" rotWithShape="1">
            <a:gsLst>
              <a:gs pos="87000">
                <a:srgbClr val="001E62"/>
              </a:gs>
              <a:gs pos="100000">
                <a:srgbClr val="001E62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3445" y="52251"/>
            <a:ext cx="10515600" cy="1153547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Запрет на включение в состав закупочной комиссии определенных лиц</a:t>
            </a:r>
            <a:b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(ч. 6 ст. 39 Закона № 44-ФЗ)</a:t>
            </a:r>
            <a:endParaRPr lang="ru-RU" sz="20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871593" y="392106"/>
            <a:ext cx="1207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ДРКС КК</a:t>
            </a:r>
            <a:endParaRPr lang="ru-RU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0861762" y="286720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204452" y="255639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36145" y="130191"/>
            <a:ext cx="5533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</a:p>
        </p:txBody>
      </p: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221262" y="1164576"/>
            <a:ext cx="11749476" cy="7278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+mn-lt"/>
              </a:rPr>
              <a:t>Членами комиссии по осуществлению закупок </a:t>
            </a:r>
            <a:r>
              <a:rPr lang="ru-RU" sz="2800" b="1" dirty="0">
                <a:solidFill>
                  <a:srgbClr val="FF0000"/>
                </a:solidFill>
                <a:latin typeface="+mn-lt"/>
              </a:rPr>
              <a:t>не могут быть</a:t>
            </a:r>
            <a:r>
              <a:rPr lang="ru-RU" sz="2800" b="1" dirty="0" smtClean="0">
                <a:solidFill>
                  <a:srgbClr val="FF0000"/>
                </a:solidFill>
                <a:latin typeface="+mn-lt"/>
              </a:rPr>
              <a:t>:</a:t>
            </a:r>
          </a:p>
          <a:p>
            <a:pPr algn="ctr"/>
            <a:endParaRPr lang="ru-RU" sz="2400" b="1" dirty="0">
              <a:solidFill>
                <a:srgbClr val="FF0000"/>
              </a:solidFill>
              <a:latin typeface="+mn-lt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600" b="1" dirty="0">
                <a:latin typeface="+mn-lt"/>
              </a:rPr>
              <a:t>эксперты, оценивающие извещение, документацию о закупке </a:t>
            </a:r>
            <a:r>
              <a:rPr lang="ru-RU" i="1" dirty="0">
                <a:latin typeface="+mn-lt"/>
              </a:rPr>
              <a:t>(если ее наличие предусмотрено Законом № 44-ФЗ)</a:t>
            </a:r>
            <a:r>
              <a:rPr lang="ru-RU" sz="2600" b="1" dirty="0">
                <a:latin typeface="+mn-lt"/>
              </a:rPr>
              <a:t>, конкурсные </a:t>
            </a:r>
            <a:r>
              <a:rPr lang="ru-RU" sz="2600" b="1" dirty="0" smtClean="0">
                <a:latin typeface="+mn-lt"/>
              </a:rPr>
              <a:t>заявки</a:t>
            </a:r>
            <a:endParaRPr lang="ru-RU" sz="2600" b="1" dirty="0">
              <a:latin typeface="+mn-lt"/>
            </a:endParaRPr>
          </a:p>
          <a:p>
            <a:pPr lvl="0"/>
            <a:endParaRPr lang="ru-RU" sz="2600" b="1" dirty="0">
              <a:latin typeface="+mn-lt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600" b="1" dirty="0">
                <a:latin typeface="+mn-lt"/>
              </a:rPr>
              <a:t>лица, имеющие личную заинтересованность в результатах </a:t>
            </a:r>
            <a:r>
              <a:rPr lang="ru-RU" sz="2600" b="1" dirty="0" smtClean="0">
                <a:latin typeface="+mn-lt"/>
              </a:rPr>
              <a:t>закупки</a:t>
            </a:r>
          </a:p>
          <a:p>
            <a:pPr lvl="0"/>
            <a:endParaRPr lang="ru-RU" sz="2600" b="1" dirty="0">
              <a:latin typeface="+mn-lt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600" b="1" dirty="0">
                <a:latin typeface="+mn-lt"/>
              </a:rPr>
              <a:t>участники (акционеры) организаций, подавших заявки на участие в закупке, члены их органов управления, кредиторы участников </a:t>
            </a:r>
            <a:r>
              <a:rPr lang="ru-RU" sz="2600" b="1" dirty="0" smtClean="0">
                <a:latin typeface="+mn-lt"/>
              </a:rPr>
              <a:t>закупки</a:t>
            </a:r>
          </a:p>
          <a:p>
            <a:pPr lvl="0"/>
            <a:endParaRPr lang="ru-RU" sz="2600" b="1" dirty="0">
              <a:latin typeface="+mn-lt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600" b="1" dirty="0">
                <a:latin typeface="+mn-lt"/>
              </a:rPr>
              <a:t>должностные лица органов контроля, осуществляющие контроль в сфере </a:t>
            </a:r>
            <a:r>
              <a:rPr lang="ru-RU" sz="2600" b="1" dirty="0" smtClean="0">
                <a:latin typeface="+mn-lt"/>
              </a:rPr>
              <a:t>закупок</a:t>
            </a:r>
            <a:endParaRPr lang="ru-RU" sz="2600" b="1" dirty="0">
              <a:latin typeface="+mn-lt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endParaRPr lang="ru-RU" altLang="ru-RU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endParaRPr lang="ru-RU" altLang="ru-RU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endParaRPr lang="ru-RU" altLang="ru-RU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42246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1095469"/>
          </a:xfrm>
          <a:prstGeom prst="rect">
            <a:avLst/>
          </a:prstGeom>
          <a:gradFill flip="none" rotWithShape="1">
            <a:gsLst>
              <a:gs pos="87000">
                <a:srgbClr val="001E62"/>
              </a:gs>
              <a:gs pos="100000">
                <a:srgbClr val="001E62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068" y="0"/>
            <a:ext cx="10515600" cy="1153547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Требование об отсутствии конфликта интересов между </a:t>
            </a:r>
            <a:b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участником закупки и заказчиком (п. 9 ч. 1 ст. 31 Закона № 44-ФЗ)</a:t>
            </a:r>
            <a:endParaRPr lang="ru-RU" sz="20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871593" y="392106"/>
            <a:ext cx="1207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ДРКС КК</a:t>
            </a:r>
            <a:endParaRPr lang="ru-RU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0861762" y="286720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204452" y="255639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36145" y="130191"/>
            <a:ext cx="5661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4</a:t>
            </a:r>
          </a:p>
        </p:txBody>
      </p: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221262" y="782100"/>
            <a:ext cx="11749476" cy="7201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ts val="600"/>
              </a:spcBef>
              <a:spcAft>
                <a:spcPts val="600"/>
              </a:spcAft>
            </a:pPr>
            <a:endParaRPr lang="ru-RU" altLang="ru-RU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r>
              <a:rPr lang="ru-RU" sz="2200" b="1" dirty="0" smtClean="0">
                <a:latin typeface="+mn-lt"/>
              </a:rPr>
              <a:t>	</a:t>
            </a:r>
            <a:r>
              <a:rPr lang="ru-RU" sz="2800" b="1" dirty="0" smtClean="0">
                <a:solidFill>
                  <a:srgbClr val="FF0000"/>
                </a:solidFill>
                <a:latin typeface="+mn-lt"/>
              </a:rPr>
              <a:t>Руководители заказчиков, члены закупочных комиссий, закупщики, их супруги и близкие родственники не </a:t>
            </a:r>
            <a:r>
              <a:rPr lang="ru-RU" sz="2800" b="1" dirty="0">
                <a:solidFill>
                  <a:srgbClr val="FF0000"/>
                </a:solidFill>
                <a:latin typeface="+mn-lt"/>
              </a:rPr>
              <a:t>должны являться</a:t>
            </a:r>
            <a:r>
              <a:rPr lang="ru-RU" sz="2800" b="1" dirty="0" smtClean="0">
                <a:solidFill>
                  <a:srgbClr val="FF0000"/>
                </a:solidFill>
                <a:latin typeface="+mn-lt"/>
              </a:rPr>
              <a:t>:</a:t>
            </a:r>
          </a:p>
          <a:p>
            <a:pPr algn="just"/>
            <a:endParaRPr lang="ru-RU" sz="2200" b="1" dirty="0">
              <a:solidFill>
                <a:srgbClr val="FF0000"/>
              </a:solidFill>
              <a:latin typeface="+mn-lt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200" b="1" dirty="0" smtClean="0">
                <a:latin typeface="+mn-lt"/>
              </a:rPr>
              <a:t>		</a:t>
            </a:r>
            <a:r>
              <a:rPr lang="ru-RU" sz="2600" b="1" dirty="0" smtClean="0">
                <a:latin typeface="+mn-lt"/>
              </a:rPr>
              <a:t>участником закупки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ru-RU" sz="2600" b="1" dirty="0">
              <a:latin typeface="+mn-lt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600" b="1" dirty="0" smtClean="0">
                <a:latin typeface="+mn-lt"/>
              </a:rPr>
              <a:t>		руководителем</a:t>
            </a:r>
            <a:r>
              <a:rPr lang="ru-RU" sz="2600" b="1" dirty="0">
                <a:latin typeface="+mn-lt"/>
              </a:rPr>
              <a:t>, единоличным исполнительным органом, членом коллегиального исполнительного органа, учредителем, членом коллегиального органа унитарной организации - участника </a:t>
            </a:r>
            <a:r>
              <a:rPr lang="ru-RU" sz="2600" b="1" dirty="0" smtClean="0">
                <a:latin typeface="+mn-lt"/>
              </a:rPr>
              <a:t>закупки</a:t>
            </a:r>
            <a:endParaRPr lang="ru-RU" sz="2600" b="1" dirty="0">
              <a:latin typeface="+mn-lt"/>
            </a:endParaRPr>
          </a:p>
          <a:p>
            <a:pPr algn="just"/>
            <a:endParaRPr lang="ru-RU" sz="2600" b="1" dirty="0" smtClean="0">
              <a:latin typeface="+mn-lt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600" b="1" dirty="0" smtClean="0">
                <a:latin typeface="+mn-lt"/>
              </a:rPr>
              <a:t>		единоличным </a:t>
            </a:r>
            <a:r>
              <a:rPr lang="ru-RU" sz="2600" b="1" dirty="0">
                <a:latin typeface="+mn-lt"/>
              </a:rPr>
              <a:t>исполнительным органом, членом коллегиального исполнительного органа, членом коллегиального органа управления, выгодоприобретателем корпоративного юрлица - участника </a:t>
            </a:r>
            <a:r>
              <a:rPr lang="ru-RU" sz="2600" b="1" dirty="0" smtClean="0">
                <a:latin typeface="+mn-lt"/>
              </a:rPr>
              <a:t>закупки </a:t>
            </a:r>
            <a:endParaRPr lang="ru-RU" altLang="ru-RU" sz="2600" b="1" dirty="0">
              <a:latin typeface="+mn-lt"/>
            </a:endParaRPr>
          </a:p>
          <a:p>
            <a:pPr algn="ctr"/>
            <a: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endParaRPr lang="ru-RU" altLang="ru-RU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endParaRPr lang="ru-RU" altLang="ru-RU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4563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1095469"/>
          </a:xfrm>
          <a:prstGeom prst="rect">
            <a:avLst/>
          </a:prstGeom>
          <a:gradFill flip="none" rotWithShape="1">
            <a:gsLst>
              <a:gs pos="87000">
                <a:srgbClr val="001E62"/>
              </a:gs>
              <a:gs pos="100000">
                <a:srgbClr val="001E62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068" y="0"/>
            <a:ext cx="10515600" cy="1153547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Оспоримость действительности контракта при наличии личной заинтересованности (ч. 22 ст. 34 Закона № 44-ФЗ)</a:t>
            </a:r>
            <a:endParaRPr lang="ru-RU" sz="20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871593" y="392106"/>
            <a:ext cx="1207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ДРКС КК</a:t>
            </a:r>
            <a:endParaRPr lang="ru-RU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0861762" y="286720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204452" y="255639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36145" y="130191"/>
            <a:ext cx="5533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5</a:t>
            </a:r>
            <a:endParaRPr lang="ru-RU" sz="48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221262" y="1351108"/>
            <a:ext cx="11749476" cy="504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ru-RU" altLang="ru-RU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2800" b="1" dirty="0">
                <a:latin typeface="+mn-lt"/>
              </a:rPr>
              <a:t>Предусмотрена возможность оспорить действительность контракта </a:t>
            </a:r>
            <a:endParaRPr lang="ru-RU" sz="2800" b="1" dirty="0" smtClean="0">
              <a:latin typeface="+mn-lt"/>
            </a:endParaRPr>
          </a:p>
          <a:p>
            <a:pPr algn="ctr"/>
            <a:r>
              <a:rPr lang="ru-RU" sz="2800" b="1" dirty="0" smtClean="0">
                <a:latin typeface="+mn-lt"/>
              </a:rPr>
              <a:t>в </a:t>
            </a:r>
            <a:r>
              <a:rPr lang="ru-RU" sz="2800" b="1" dirty="0">
                <a:latin typeface="+mn-lt"/>
              </a:rPr>
              <a:t>суде при наличии личной заинтересованности руководителя заказчика, члена комиссии, контрактного управляющего или руководителя контрактной службы. </a:t>
            </a:r>
            <a:endParaRPr lang="ru-RU" sz="2800" b="1" dirty="0" smtClean="0">
              <a:latin typeface="+mn-lt"/>
            </a:endParaRPr>
          </a:p>
          <a:p>
            <a:pPr algn="ctr"/>
            <a:endParaRPr lang="ru-RU" sz="2800" b="1" dirty="0">
              <a:latin typeface="+mn-lt"/>
            </a:endParaRPr>
          </a:p>
          <a:p>
            <a:pPr algn="ctr"/>
            <a:r>
              <a:rPr lang="ru-RU" sz="2800" b="1" dirty="0" smtClean="0">
                <a:latin typeface="+mn-lt"/>
              </a:rPr>
              <a:t>Личная заинтересованность заключается </a:t>
            </a:r>
            <a:r>
              <a:rPr lang="ru-RU" sz="2800" b="1" dirty="0">
                <a:latin typeface="+mn-lt"/>
              </a:rPr>
              <a:t>в возможности получения </a:t>
            </a:r>
            <a:r>
              <a:rPr lang="ru-RU" sz="2800" b="1" dirty="0" smtClean="0">
                <a:latin typeface="+mn-lt"/>
              </a:rPr>
              <a:t>выгоды </a:t>
            </a:r>
            <a:r>
              <a:rPr lang="ru-RU" sz="2800" b="1" dirty="0">
                <a:latin typeface="+mn-lt"/>
              </a:rPr>
              <a:t>не только для себя, но и для третьих лиц </a:t>
            </a:r>
            <a:r>
              <a:rPr lang="ru-RU" altLang="ru-RU" sz="2800" b="1" dirty="0">
                <a:latin typeface="+mn-lt"/>
              </a:rPr>
              <a:t> 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endParaRPr lang="ru-RU" altLang="ru-RU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endParaRPr lang="ru-RU" altLang="ru-RU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69951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1095469"/>
          </a:xfrm>
          <a:prstGeom prst="rect">
            <a:avLst/>
          </a:prstGeom>
          <a:gradFill flip="none" rotWithShape="1">
            <a:gsLst>
              <a:gs pos="87000">
                <a:srgbClr val="001E62"/>
              </a:gs>
              <a:gs pos="100000">
                <a:srgbClr val="001E62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068" y="0"/>
            <a:ext cx="10515600" cy="1153547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Запрет на участие в закупках отдельных лиц</a:t>
            </a:r>
            <a:r>
              <a:rPr lang="ru-RU" sz="2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/>
            </a:r>
            <a:br>
              <a:rPr lang="ru-RU" sz="2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</a:br>
            <a:r>
              <a:rPr lang="ru-RU" sz="2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(п. п. 7, 7.1 ч. 1 ст. 31 Закона № 44-ФЗ)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71593" y="392106"/>
            <a:ext cx="1207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ДРКС КК</a:t>
            </a:r>
            <a:endParaRPr lang="ru-RU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0861762" y="286720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204452" y="255639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36145" y="130191"/>
            <a:ext cx="5533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6</a:t>
            </a:r>
            <a:endParaRPr lang="ru-RU" sz="48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F4339EB7-CB47-4CC6-AA0A-607A48A15D08}"/>
              </a:ext>
            </a:extLst>
          </p:cNvPr>
          <p:cNvSpPr/>
          <p:nvPr/>
        </p:nvSpPr>
        <p:spPr>
          <a:xfrm>
            <a:off x="5891052" y="1316470"/>
            <a:ext cx="2555830" cy="5313569"/>
          </a:xfrm>
          <a:prstGeom prst="rect">
            <a:avLst/>
          </a:prstGeom>
          <a:solidFill>
            <a:srgbClr val="EAF1FA"/>
          </a:solidFill>
          <a:ln w="12700">
            <a:solidFill>
              <a:srgbClr val="3E6C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Физическое лицо</a:t>
            </a:r>
          </a:p>
          <a:p>
            <a:pPr algn="ctr"/>
            <a:endParaRPr lang="ru-RU" sz="16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ru-RU" sz="1600" b="1" dirty="0" smtClean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Руководитель </a:t>
            </a:r>
            <a:r>
              <a:rPr lang="ru-RU" sz="1600" b="1" dirty="0" err="1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юр.лица</a:t>
            </a:r>
            <a:endParaRPr lang="ru-RU" sz="1600" b="1" dirty="0" smtClean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ru-RU" sz="16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ru-RU" sz="1600" b="1" dirty="0" smtClean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Главный бухгалтер </a:t>
            </a:r>
            <a:r>
              <a:rPr lang="ru-RU" sz="1600" b="1" dirty="0" err="1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юр.лица</a:t>
            </a:r>
            <a:endParaRPr lang="ru-RU" sz="1600" b="1" dirty="0" smtClean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ru-RU" sz="1600" b="1" dirty="0" smtClean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ru-RU" sz="1600" b="1" dirty="0" smtClean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Члены исполнительного органа</a:t>
            </a:r>
          </a:p>
          <a:p>
            <a:pPr algn="ctr"/>
            <a:endParaRPr lang="ru-RU" sz="16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Крест 2"/>
          <p:cNvSpPr/>
          <p:nvPr/>
        </p:nvSpPr>
        <p:spPr>
          <a:xfrm>
            <a:off x="5172380" y="3546174"/>
            <a:ext cx="640079" cy="636184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F4339EB7-CB47-4CC6-AA0A-607A48A15D08}"/>
              </a:ext>
            </a:extLst>
          </p:cNvPr>
          <p:cNvSpPr/>
          <p:nvPr/>
        </p:nvSpPr>
        <p:spPr>
          <a:xfrm>
            <a:off x="104503" y="1316471"/>
            <a:ext cx="4981303" cy="1628622"/>
          </a:xfrm>
          <a:prstGeom prst="rect">
            <a:avLst/>
          </a:prstGeom>
          <a:solidFill>
            <a:srgbClr val="EAF1FA"/>
          </a:solidFill>
          <a:ln w="12700">
            <a:solidFill>
              <a:srgbClr val="3E6C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Непогашенная/неснятая судимость за преступления в сфере экономики </a:t>
            </a:r>
            <a:r>
              <a:rPr lang="ru-RU" sz="1600" b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+ 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</a:t>
            </a:r>
            <a:r>
              <a:rPr lang="ru-RU" sz="1600" b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т. 289 УК РФ </a:t>
            </a:r>
            <a:r>
              <a:rPr lang="ru-RU" sz="1400" b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(незаконная предпринимательская деятельность)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</a:t>
            </a:r>
            <a:r>
              <a:rPr lang="ru-RU" sz="1600" b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т. 290 УК РФ </a:t>
            </a:r>
            <a:r>
              <a:rPr lang="ru-RU" sz="1400" b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(получение взятки)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</a:t>
            </a:r>
            <a:r>
              <a:rPr lang="ru-RU" sz="1600" b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т. 291 УК РФ </a:t>
            </a:r>
            <a:r>
              <a:rPr lang="ru-RU" sz="1400" b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(дача взятки)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ст. 291.1 УК РФ </a:t>
            </a:r>
            <a:r>
              <a:rPr lang="ru-RU" sz="1400" b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(посредничество во взяточничестве)</a:t>
            </a:r>
            <a:endParaRPr lang="ru-RU" sz="14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Не равно 3"/>
          <p:cNvSpPr/>
          <p:nvPr/>
        </p:nvSpPr>
        <p:spPr>
          <a:xfrm>
            <a:off x="8604068" y="3541702"/>
            <a:ext cx="838475" cy="640656"/>
          </a:xfrm>
          <a:prstGeom prst="mathNotEqua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F4339EB7-CB47-4CC6-AA0A-607A48A15D08}"/>
              </a:ext>
            </a:extLst>
          </p:cNvPr>
          <p:cNvSpPr/>
          <p:nvPr/>
        </p:nvSpPr>
        <p:spPr>
          <a:xfrm>
            <a:off x="9599729" y="3383686"/>
            <a:ext cx="2244802" cy="956687"/>
          </a:xfrm>
          <a:prstGeom prst="rect">
            <a:avLst/>
          </a:prstGeom>
          <a:solidFill>
            <a:srgbClr val="EAF1FA"/>
          </a:solidFill>
          <a:ln w="12700">
            <a:solidFill>
              <a:srgbClr val="3E6C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ЗАКУПКИ</a:t>
            </a:r>
          </a:p>
          <a:p>
            <a:pPr algn="ctr"/>
            <a:endParaRPr lang="ru-RU" sz="16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F4339EB7-CB47-4CC6-AA0A-607A48A15D08}"/>
              </a:ext>
            </a:extLst>
          </p:cNvPr>
          <p:cNvSpPr/>
          <p:nvPr/>
        </p:nvSpPr>
        <p:spPr>
          <a:xfrm>
            <a:off x="112484" y="3105739"/>
            <a:ext cx="4981303" cy="1674338"/>
          </a:xfrm>
          <a:prstGeom prst="rect">
            <a:avLst/>
          </a:prstGeom>
          <a:solidFill>
            <a:srgbClr val="EAF1FA"/>
          </a:solidFill>
          <a:ln w="12700">
            <a:solidFill>
              <a:srgbClr val="3E6C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Наказание в виде </a:t>
            </a:r>
            <a:r>
              <a:rPr lang="ru-RU" sz="1600" b="1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лишения права занимать определенные должности или заниматься определенной деятельностью</a:t>
            </a:r>
            <a:r>
              <a:rPr lang="ru-RU" sz="1600" b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которые связаны с поставкой ТРУ </a:t>
            </a:r>
          </a:p>
          <a:p>
            <a:pPr algn="ctr"/>
            <a:r>
              <a:rPr lang="ru-RU" sz="1600" b="1" i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или 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дисквалификация </a:t>
            </a:r>
            <a:endParaRPr lang="ru-RU" sz="1600" b="1" dirty="0">
              <a:solidFill>
                <a:srgbClr val="FF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F4339EB7-CB47-4CC6-AA0A-607A48A15D08}"/>
              </a:ext>
            </a:extLst>
          </p:cNvPr>
          <p:cNvSpPr/>
          <p:nvPr/>
        </p:nvSpPr>
        <p:spPr>
          <a:xfrm>
            <a:off x="104503" y="4955702"/>
            <a:ext cx="4981303" cy="1674338"/>
          </a:xfrm>
          <a:prstGeom prst="rect">
            <a:avLst/>
          </a:prstGeom>
          <a:solidFill>
            <a:srgbClr val="EAF1FA"/>
          </a:solidFill>
          <a:ln w="12700">
            <a:solidFill>
              <a:srgbClr val="3E6C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Привлечение к административной ответственности за совершение административного правонарушения 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 ст. 19.28 КоАП РФ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(незаконное вознаграждение от имени </a:t>
            </a:r>
            <a:r>
              <a:rPr lang="ru-RU" sz="1400" b="1" dirty="0" err="1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юр.лица</a:t>
            </a:r>
            <a:r>
              <a:rPr lang="ru-RU" sz="1400" b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) 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течение двух лет 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до момента подачи заявки</a:t>
            </a:r>
            <a:endParaRPr lang="ru-RU" sz="1600" b="1" dirty="0">
              <a:solidFill>
                <a:srgbClr val="FF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72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1095469"/>
          </a:xfrm>
          <a:prstGeom prst="rect">
            <a:avLst/>
          </a:prstGeom>
          <a:gradFill flip="none" rotWithShape="1">
            <a:gsLst>
              <a:gs pos="87000">
                <a:srgbClr val="001E62"/>
              </a:gs>
              <a:gs pos="100000">
                <a:srgbClr val="001E62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068" y="0"/>
            <a:ext cx="10515600" cy="1153547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Раскрытие информации о субподрядчиках </a:t>
            </a:r>
            <a:b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(ч. 23 ст. 34 Закона № 44-ФЗ)</a:t>
            </a:r>
            <a:endParaRPr lang="ru-RU" sz="20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871593" y="392106"/>
            <a:ext cx="1207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ДРКС КК</a:t>
            </a:r>
            <a:endParaRPr lang="ru-RU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0861762" y="286720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204452" y="255639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81539" y="161272"/>
            <a:ext cx="5533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7</a:t>
            </a:r>
            <a:endParaRPr lang="ru-RU" sz="48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4" name="AutoShape 2" descr="https://i.ytimg.com/vi/3LVoVNzTBk4/maxresdefaul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F4339EB7-CB47-4CC6-AA0A-607A48A15D08}"/>
              </a:ext>
            </a:extLst>
          </p:cNvPr>
          <p:cNvSpPr/>
          <p:nvPr/>
        </p:nvSpPr>
        <p:spPr>
          <a:xfrm>
            <a:off x="695067" y="3345127"/>
            <a:ext cx="4981303" cy="2853928"/>
          </a:xfrm>
          <a:prstGeom prst="rect">
            <a:avLst/>
          </a:prstGeom>
          <a:solidFill>
            <a:srgbClr val="EAF1FA"/>
          </a:solidFill>
          <a:ln w="12700">
            <a:solidFill>
              <a:srgbClr val="3E6C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Федеральные заказчики</a:t>
            </a:r>
          </a:p>
          <a:p>
            <a:pPr algn="ctr"/>
            <a:endParaRPr lang="ru-RU" sz="1600" b="1" dirty="0" smtClean="0">
              <a:solidFill>
                <a:srgbClr val="FF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при цене контракта 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свыше 1 </a:t>
            </a:r>
            <a:r>
              <a:rPr lang="ru-RU" sz="1600" b="1" dirty="0" err="1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млрд.руб</a:t>
            </a:r>
            <a:r>
              <a:rPr lang="ru-RU" sz="1600" b="1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  <a:p>
            <a:pPr algn="ctr"/>
            <a:endParaRPr lang="ru-RU" sz="1600" b="1" dirty="0" smtClean="0">
              <a:solidFill>
                <a:srgbClr val="FF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ru-RU" sz="1600" b="1" dirty="0">
              <a:solidFill>
                <a:srgbClr val="FF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95067" y="1471974"/>
            <a:ext cx="1072186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В контракт включается условие об обязанности </a:t>
            </a:r>
            <a:r>
              <a:rPr lang="ru-RU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поставщика (подрядчика, исполнителя) предоставлять информацию о всех соисполнителях, субподрядчиках, привлеченных </a:t>
            </a:r>
            <a:endParaRPr lang="ru-RU" sz="2400" b="1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24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более </a:t>
            </a:r>
            <a:r>
              <a:rPr lang="ru-RU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чем </a:t>
            </a:r>
            <a:r>
              <a:rPr lang="ru-RU" sz="24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на 10% цены </a:t>
            </a:r>
            <a:r>
              <a:rPr lang="ru-RU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контракта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F4339EB7-CB47-4CC6-AA0A-607A48A15D08}"/>
              </a:ext>
            </a:extLst>
          </p:cNvPr>
          <p:cNvSpPr/>
          <p:nvPr/>
        </p:nvSpPr>
        <p:spPr>
          <a:xfrm>
            <a:off x="6435633" y="3336419"/>
            <a:ext cx="4981303" cy="2853928"/>
          </a:xfrm>
          <a:prstGeom prst="rect">
            <a:avLst/>
          </a:prstGeom>
          <a:solidFill>
            <a:srgbClr val="EAF1FA"/>
          </a:solidFill>
          <a:ln w="12700">
            <a:solidFill>
              <a:srgbClr val="3E6C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Субъектовые / Муниципальные заказчики</a:t>
            </a:r>
          </a:p>
          <a:p>
            <a:pPr algn="ctr"/>
            <a:endParaRPr lang="ru-RU" sz="2000" b="1" dirty="0" smtClean="0">
              <a:solidFill>
                <a:srgbClr val="FF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при цене контракта 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свыше 100 </a:t>
            </a:r>
            <a:r>
              <a:rPr lang="ru-RU" sz="1600" b="1" dirty="0" err="1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млн.руб</a:t>
            </a:r>
            <a:r>
              <a:rPr lang="ru-RU" sz="1600" b="1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  <a:p>
            <a:pPr algn="ctr"/>
            <a:endParaRPr lang="ru-RU" sz="1600" b="1" dirty="0" smtClean="0">
              <a:solidFill>
                <a:srgbClr val="FF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ru-RU" sz="1600" b="1" dirty="0">
              <a:solidFill>
                <a:srgbClr val="FF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62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1095469"/>
          </a:xfrm>
          <a:prstGeom prst="rect">
            <a:avLst/>
          </a:prstGeom>
          <a:gradFill flip="none" rotWithShape="1">
            <a:gsLst>
              <a:gs pos="87000">
                <a:srgbClr val="001E62"/>
              </a:gs>
              <a:gs pos="100000">
                <a:srgbClr val="001E62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068" y="0"/>
            <a:ext cx="10515600" cy="1153547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Проверка соответствия ТРУ условиям контракта </a:t>
            </a:r>
            <a:b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исключительно экспертами (ч. 4.1 ст. 94 </a:t>
            </a:r>
            <a:r>
              <a:rPr lang="ru-RU" sz="2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Закона № </a:t>
            </a:r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44-ФЗ)</a:t>
            </a:r>
            <a:endParaRPr lang="ru-RU" sz="20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871593" y="392106"/>
            <a:ext cx="1207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ДРКС КК</a:t>
            </a:r>
            <a:endParaRPr lang="ru-RU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0861762" y="286720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204452" y="255639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36145" y="130191"/>
            <a:ext cx="5533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8</a:t>
            </a:r>
            <a:endParaRPr lang="ru-RU" sz="48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228556" y="2105029"/>
            <a:ext cx="11749476" cy="404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2800" b="1" dirty="0">
                <a:latin typeface="+mn-lt"/>
              </a:rPr>
              <a:t>Предусмотрено право Правительства РФ определить случаи, когда проверка соответствия поставленного товара, выполненной работы, оказанной услуги условиям контракта проводится исключительно сторонними экспертами (экспертными организациями) </a:t>
            </a:r>
            <a:endParaRPr lang="ru-RU" altLang="ru-RU" sz="2800" b="1" dirty="0">
              <a:latin typeface="+mn-lt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endParaRPr lang="ru-RU" altLang="ru-RU" sz="2800" b="1" dirty="0">
              <a:latin typeface="+mn-lt"/>
            </a:endParaRPr>
          </a:p>
          <a:p>
            <a:pPr algn="just" eaLnBrk="1" hangingPunct="1"/>
            <a:r>
              <a:rPr lang="ru-RU" altLang="ru-RU" sz="2800" dirty="0">
                <a:latin typeface="+mn-lt"/>
              </a:rPr>
              <a:t> </a:t>
            </a: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</a:pPr>
            <a:endParaRPr lang="ru-RU" altLang="ru-RU" dirty="0">
              <a:latin typeface="+mn-lt"/>
              <a:cs typeface="Segoe UI" panose="020B0502040204020203" pitchFamily="34" charset="0"/>
            </a:endParaRP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</a:pPr>
            <a:endParaRPr lang="ru-RU" altLang="ru-RU" dirty="0" smtClean="0">
              <a:latin typeface="+mn-lt"/>
              <a:cs typeface="Segoe UI" panose="020B0502040204020203" pitchFamily="34" charset="0"/>
            </a:endParaRP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</a:pPr>
            <a:r>
              <a:rPr lang="ru-RU" alt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5132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1095469"/>
          </a:xfrm>
          <a:prstGeom prst="rect">
            <a:avLst/>
          </a:prstGeom>
          <a:gradFill flip="none" rotWithShape="1">
            <a:gsLst>
              <a:gs pos="87000">
                <a:srgbClr val="001E62"/>
              </a:gs>
              <a:gs pos="100000">
                <a:srgbClr val="001E62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068" y="0"/>
            <a:ext cx="10515600" cy="1153547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Общественное обсуждение отдельных закупок</a:t>
            </a:r>
            <a:b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(ст. 20 </a:t>
            </a:r>
            <a:r>
              <a:rPr lang="ru-RU" sz="2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Закона № </a:t>
            </a:r>
            <a:r>
              <a:rPr lang="ru-RU" sz="2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44-ФЗ)</a:t>
            </a:r>
            <a:endParaRPr lang="ru-RU" sz="20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871593" y="392106"/>
            <a:ext cx="1207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ДРКС КК</a:t>
            </a:r>
            <a:endParaRPr lang="ru-RU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0861762" y="286720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204452" y="255639"/>
            <a:ext cx="0" cy="580103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36145" y="130191"/>
            <a:ext cx="5533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9</a:t>
            </a:r>
            <a:endParaRPr lang="ru-RU" sz="48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4" name="AutoShape 2" descr="https://flyclipart.com/thumb2/more-or-equal-icon-736998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computer-mouse.ru/800/600/https/pbs.twimg.com/media/EVvzVUOWAAI0Z7b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computer-mouse.ru/800/600/https/pbs.twimg.com/media/EVvzVUOWAAI0Z7b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F4339EB7-CB47-4CC6-AA0A-607A48A15D08}"/>
              </a:ext>
            </a:extLst>
          </p:cNvPr>
          <p:cNvSpPr/>
          <p:nvPr/>
        </p:nvSpPr>
        <p:spPr>
          <a:xfrm>
            <a:off x="612775" y="2465561"/>
            <a:ext cx="4981303" cy="2853928"/>
          </a:xfrm>
          <a:prstGeom prst="rect">
            <a:avLst/>
          </a:prstGeom>
          <a:solidFill>
            <a:srgbClr val="EAF1FA"/>
          </a:solidFill>
          <a:ln w="12700">
            <a:solidFill>
              <a:srgbClr val="3E6C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Конкурс / Аукцион</a:t>
            </a:r>
          </a:p>
          <a:p>
            <a:pPr algn="ctr"/>
            <a:endParaRPr lang="ru-RU" sz="20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НМЦК </a:t>
            </a:r>
            <a:r>
              <a:rPr lang="ru-RU" sz="2400" dirty="0">
                <a:solidFill>
                  <a:srgbClr val="FF0000"/>
                </a:solidFill>
              </a:rPr>
              <a:t>≥</a:t>
            </a:r>
            <a:r>
              <a:rPr lang="en-US" sz="2400" dirty="0">
                <a:solidFill>
                  <a:srgbClr val="FF0000"/>
                </a:solidFill>
              </a:rPr>
              <a:t> 2 </a:t>
            </a:r>
            <a:r>
              <a:rPr lang="ru-RU" sz="2400" dirty="0" err="1">
                <a:solidFill>
                  <a:srgbClr val="FF0000"/>
                </a:solidFill>
              </a:rPr>
              <a:t>млрд.руб</a:t>
            </a:r>
            <a:r>
              <a:rPr lang="ru-RU" sz="2400" dirty="0">
                <a:solidFill>
                  <a:srgbClr val="FF0000"/>
                </a:solidFill>
              </a:rPr>
              <a:t>. </a:t>
            </a:r>
            <a:endParaRPr lang="ru-RU" sz="2400" dirty="0" smtClean="0">
              <a:solidFill>
                <a:srgbClr val="FF0000"/>
              </a:solidFill>
            </a:endParaRPr>
          </a:p>
          <a:p>
            <a:pPr algn="ctr"/>
            <a:r>
              <a:rPr lang="ru-RU" i="1" dirty="0" smtClean="0">
                <a:solidFill>
                  <a:schemeClr val="tx1"/>
                </a:solidFill>
              </a:rPr>
              <a:t>(за исключением закрытых способов </a:t>
            </a:r>
          </a:p>
          <a:p>
            <a:pPr algn="ctr"/>
            <a:r>
              <a:rPr lang="ru-RU" i="1" dirty="0" smtClean="0">
                <a:solidFill>
                  <a:schemeClr val="tx1"/>
                </a:solidFill>
              </a:rPr>
              <a:t>и закупок в рамках </a:t>
            </a:r>
            <a:r>
              <a:rPr lang="ru-RU" i="1" dirty="0" err="1" smtClean="0">
                <a:solidFill>
                  <a:schemeClr val="tx1"/>
                </a:solidFill>
              </a:rPr>
              <a:t>гособоронзаказа</a:t>
            </a:r>
            <a:r>
              <a:rPr lang="ru-RU" i="1" dirty="0" smtClean="0">
                <a:solidFill>
                  <a:schemeClr val="tx1"/>
                </a:solidFill>
              </a:rPr>
              <a:t>)</a:t>
            </a:r>
            <a:endParaRPr lang="ru-RU" i="1" dirty="0">
              <a:solidFill>
                <a:schemeClr val="tx1"/>
              </a:solidFill>
            </a:endParaRPr>
          </a:p>
          <a:p>
            <a:pPr algn="ctr"/>
            <a:endParaRPr lang="ru-RU" sz="1600" b="1" dirty="0" smtClean="0">
              <a:solidFill>
                <a:srgbClr val="FF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ru-RU" sz="1600" b="1" dirty="0" smtClean="0">
              <a:solidFill>
                <a:srgbClr val="FF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ru-RU" sz="1600" b="1" dirty="0">
              <a:solidFill>
                <a:srgbClr val="FF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F4339EB7-CB47-4CC6-AA0A-607A48A15D08}"/>
              </a:ext>
            </a:extLst>
          </p:cNvPr>
          <p:cNvSpPr/>
          <p:nvPr/>
        </p:nvSpPr>
        <p:spPr>
          <a:xfrm>
            <a:off x="6229365" y="2465561"/>
            <a:ext cx="4981303" cy="2853928"/>
          </a:xfrm>
          <a:prstGeom prst="rect">
            <a:avLst/>
          </a:prstGeom>
          <a:solidFill>
            <a:srgbClr val="EAF1FA"/>
          </a:solidFill>
          <a:ln w="12700">
            <a:solidFill>
              <a:srgbClr val="3E6C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ru-RU" sz="20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ru-RU" sz="2000" b="1" dirty="0" smtClean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Общественное обсуждение закупки </a:t>
            </a:r>
          </a:p>
          <a:p>
            <a:pPr algn="ctr"/>
            <a:endParaRPr lang="ru-RU" sz="20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2000" i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(в целях публичного обсуждения соответствия планируемой закупки требованиям законодательства РФ и иных НПА о контрактной системе в сфере закупок)</a:t>
            </a:r>
          </a:p>
          <a:p>
            <a:pPr algn="ctr"/>
            <a:endParaRPr lang="ru-RU" sz="20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ru-RU" sz="1600" b="1" dirty="0" smtClean="0">
              <a:solidFill>
                <a:srgbClr val="FF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ru-RU" sz="1600" b="1" dirty="0" smtClean="0">
              <a:solidFill>
                <a:srgbClr val="FF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ru-RU" sz="1600" b="1" dirty="0">
              <a:solidFill>
                <a:srgbClr val="FF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 rot="16200000">
            <a:off x="5582386" y="3574882"/>
            <a:ext cx="658676" cy="63528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671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3984</TotalTime>
  <Words>1250</Words>
  <Application>Microsoft Office PowerPoint</Application>
  <PresentationFormat>Широкоэкранный</PresentationFormat>
  <Paragraphs>309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3" baseType="lpstr">
      <vt:lpstr>Arial</vt:lpstr>
      <vt:lpstr>Arial Black</vt:lpstr>
      <vt:lpstr>Calibri</vt:lpstr>
      <vt:lpstr>Calibri Light</vt:lpstr>
      <vt:lpstr>Segoe UI</vt:lpstr>
      <vt:lpstr>Segoe UI Black</vt:lpstr>
      <vt:lpstr>Symbol</vt:lpstr>
      <vt:lpstr>Times New Roman</vt:lpstr>
      <vt:lpstr>Тема Office</vt:lpstr>
      <vt:lpstr>Презентация PowerPoint</vt:lpstr>
      <vt:lpstr>Совершенствование мер по противодействию коррупции  в сфере закупок товаров, работ, услуг</vt:lpstr>
      <vt:lpstr>Запрет на включение в состав закупочной комиссии определенных лиц (ч. 6 ст. 39 Закона № 44-ФЗ)</vt:lpstr>
      <vt:lpstr>Требование об отсутствии конфликта интересов между  участником закупки и заказчиком (п. 9 ч. 1 ст. 31 Закона № 44-ФЗ)</vt:lpstr>
      <vt:lpstr>Оспоримость действительности контракта при наличии личной заинтересованности (ч. 22 ст. 34 Закона № 44-ФЗ)</vt:lpstr>
      <vt:lpstr>Запрет на участие в закупках отдельных лиц (п. п. 7, 7.1 ч. 1 ст. 31 Закона № 44-ФЗ)</vt:lpstr>
      <vt:lpstr>Раскрытие информации о субподрядчиках  (ч. 23 ст. 34 Закона № 44-ФЗ)</vt:lpstr>
      <vt:lpstr>Проверка соответствия ТРУ условиям контракта  исключительно экспертами (ч. 4.1 ст. 94 Закона № 44-ФЗ)</vt:lpstr>
      <vt:lpstr>Общественное обсуждение отдельных закупок (ст. 20 Закона № 44-ФЗ)</vt:lpstr>
      <vt:lpstr>Механизмы контроля за закупочной деятельностью ст. 99 - 102 Закона № 44-ФЗ</vt:lpstr>
      <vt:lpstr>Требования к экспертам, экспертным организациям (ч. 2 ст. 41 Закона № 44-ФЗ)</vt:lpstr>
      <vt:lpstr>Запрет на участие в закупке специализированной организации  (ч. 4 ст. 40 Закона № 44-ФЗ)</vt:lpstr>
      <vt:lpstr>Обязанности сотрудников заказчика по предотвращению  и урегулированию конфликта интересов (ч. 7 ст. 38, ч. 7, 10 ст. 39 Закона № 44-ФЗ)</vt:lpstr>
      <vt:lpstr>Проблема «дробления закупок» осуществленных  в соответствии с п. 4, 5 ч. 1 ст. 93 Закона № 44-ФЗ</vt:lpstr>
      <vt:lpstr>Проблема «дробления закупок» осуществленных  в соответствии с п. 4, 5 ч. 1 ст. 93 Закона № 44-ФЗ</vt:lpstr>
      <vt:lpstr>Проблема «дробления закупок» осуществленных  в соответствии с п. 4, 5 ч. 1 ст. 93 Закона № 44-ФЗ</vt:lpstr>
      <vt:lpstr>Проблема «дробления закупок» осуществленных  в соответствии с п. 4, 5 ч. 1 ст. 93 Закона № 44-ФЗ</vt:lpstr>
      <vt:lpstr>Проблема «дробления закупок» осуществленных  в соответствии с п. 4, 5 ч. 1 ст. 93 Закона № 44-ФЗ</vt:lpstr>
      <vt:lpstr>Антикоррупционная оговорка  </vt:lpstr>
      <vt:lpstr>Антикоррупционная оговорка  </vt:lpstr>
      <vt:lpstr>Возможные коррупционные риски (из карты коррупционных рисков Минтруда РФ)</vt:lpstr>
      <vt:lpstr>Меры по минимизации коррупционных рисков (из плана мер, направленных на минимизацию коррупционных рисков Минтруда РФ)</vt:lpstr>
      <vt:lpstr>Методические рекомендации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Крохмаль Виктория Александровна</dc:creator>
  <cp:lastModifiedBy>Шимон Виктория Александровна</cp:lastModifiedBy>
  <cp:revision>233</cp:revision>
  <cp:lastPrinted>2023-02-27T14:15:43Z</cp:lastPrinted>
  <dcterms:created xsi:type="dcterms:W3CDTF">2022-01-20T09:46:00Z</dcterms:created>
  <dcterms:modified xsi:type="dcterms:W3CDTF">2023-02-28T13:11:07Z</dcterms:modified>
</cp:coreProperties>
</file>