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8" r:id="rId2"/>
    <p:sldId id="295" r:id="rId3"/>
    <p:sldId id="275" r:id="rId4"/>
    <p:sldId id="286" r:id="rId5"/>
    <p:sldId id="296" r:id="rId6"/>
    <p:sldId id="297" r:id="rId7"/>
    <p:sldId id="280" r:id="rId8"/>
    <p:sldId id="294" r:id="rId9"/>
    <p:sldId id="293" r:id="rId10"/>
    <p:sldId id="289" r:id="rId11"/>
    <p:sldId id="298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306" autoAdjust="0"/>
    <p:restoredTop sz="94660" autoAdjust="0"/>
  </p:normalViewPr>
  <p:slideViewPr>
    <p:cSldViewPr snapToGrid="0" showGuides="1">
      <p:cViewPr>
        <p:scale>
          <a:sx n="100" d="100"/>
          <a:sy n="100" d="100"/>
        </p:scale>
        <p:origin x="-714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D51DC-78B1-4108-A0A3-EC9F25702A2B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8" y="9428587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1" y="9428587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44B49-94C8-4F80-9FE6-F12FBBA8E5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825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35B890C8-EA68-496F-8200-C737BFE039BC}" type="slidenum">
              <a:rPr lang="ru-RU" altLang="ru-RU" smtClean="0">
                <a:latin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6826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35B890C8-EA68-496F-8200-C737BFE039BC}" type="slidenum">
              <a:rPr lang="ru-RU" altLang="ru-RU" smtClean="0">
                <a:latin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2354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35B890C8-EA68-496F-8200-C737BFE039BC}" type="slidenum">
              <a:rPr lang="ru-RU" altLang="ru-RU" smtClean="0">
                <a:latin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6826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35B890C8-EA68-496F-8200-C737BFE039BC}" type="slidenum">
              <a:rPr lang="ru-RU" altLang="ru-RU" smtClean="0">
                <a:latin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6826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35B890C8-EA68-496F-8200-C737BFE039BC}" type="slidenum">
              <a:rPr lang="ru-RU" altLang="ru-RU" smtClean="0">
                <a:latin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2203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35B890C8-EA68-496F-8200-C737BFE039BC}" type="slidenum">
              <a:rPr lang="ru-RU" altLang="ru-RU" smtClean="0">
                <a:latin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1974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35B890C8-EA68-496F-8200-C737BFE039BC}" type="slidenum">
              <a:rPr lang="ru-RU" altLang="ru-RU" smtClean="0">
                <a:latin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1974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35B890C8-EA68-496F-8200-C737BFE039BC}" type="slidenum">
              <a:rPr lang="ru-RU" altLang="ru-RU" smtClean="0">
                <a:latin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197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5801-F84E-4A2C-8A84-3425E3148A5B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1B33-846C-4150-BC05-B2F452A71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5801-F84E-4A2C-8A84-3425E3148A5B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1B33-846C-4150-BC05-B2F452A71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5801-F84E-4A2C-8A84-3425E3148A5B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1B33-846C-4150-BC05-B2F452A71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5801-F84E-4A2C-8A84-3425E3148A5B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1B33-846C-4150-BC05-B2F452A71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5801-F84E-4A2C-8A84-3425E3148A5B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1B33-846C-4150-BC05-B2F452A71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5801-F84E-4A2C-8A84-3425E3148A5B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1B33-846C-4150-BC05-B2F452A71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5801-F84E-4A2C-8A84-3425E3148A5B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1B33-846C-4150-BC05-B2F452A71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5801-F84E-4A2C-8A84-3425E3148A5B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1B33-846C-4150-BC05-B2F452A71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5801-F84E-4A2C-8A84-3425E3148A5B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1B33-846C-4150-BC05-B2F452A71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5801-F84E-4A2C-8A84-3425E3148A5B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1B33-846C-4150-BC05-B2F452A71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5801-F84E-4A2C-8A84-3425E3148A5B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8C01B33-846C-4150-BC05-B2F452A716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B25801-F84E-4A2C-8A84-3425E3148A5B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C01B33-846C-4150-BC05-B2F452A7164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250825" y="2411393"/>
            <a:ext cx="8642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800" b="1" dirty="0" smtClean="0">
              <a:ln w="19050">
                <a:solidFill>
                  <a:srgbClr val="000066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917097" y="1918099"/>
            <a:ext cx="766761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2813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Реализация новой системы обращения </a:t>
            </a:r>
            <a:r>
              <a:rPr lang="ru-RU" alt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 </a:t>
            </a:r>
            <a:r>
              <a:rPr lang="ru-RU" alt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твердыми коммунальными отходами на территории  муниципального образования </a:t>
            </a:r>
            <a:r>
              <a:rPr lang="ru-RU" alt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Кавказский</a:t>
            </a:r>
            <a:r>
              <a:rPr lang="ru-RU" alt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район в 2019 году.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33314" y="5459767"/>
            <a:ext cx="1809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Кропоткин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4224" y="435006"/>
            <a:ext cx="75040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ПРОБЛЕМЫ ОБРАЩЕНИЯ С ОТХОДАМИ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01.01.2019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полномочия органов местного самоуправления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муниципальных районов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области обращения с твердыми коммунальными отходами</a:t>
            </a:r>
          </a:p>
          <a:p>
            <a:pPr algn="just"/>
            <a:endParaRPr lang="ru-RU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	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6005" y="3735953"/>
            <a:ext cx="6133381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lnSpc>
                <a:spcPct val="120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7882" y="2339789"/>
            <a:ext cx="82833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и содержание мест (площадок) накопления твердых коммунальных отходов, за исключением установленных законодательством Российской Федерации случаев, когда такая обязанность лежит на других лицах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4276252" y="1722268"/>
            <a:ext cx="502024" cy="732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1003177" y="3329125"/>
            <a:ext cx="484632" cy="7368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338004" y="3329125"/>
            <a:ext cx="484632" cy="8167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557421" y="3329126"/>
            <a:ext cx="484632" cy="870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830105" y="3284739"/>
            <a:ext cx="484632" cy="932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9394" y="4110360"/>
            <a:ext cx="1686758" cy="1038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698811" y="4145871"/>
            <a:ext cx="1802167" cy="7901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705165" y="4199137"/>
            <a:ext cx="2175029" cy="11452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173157" y="4261281"/>
            <a:ext cx="1775534" cy="861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лликвидацию</a:t>
            </a:r>
            <a:r>
              <a:rPr lang="ru-RU" dirty="0" smtClean="0"/>
              <a:t> стихийных свалок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 flipV="1">
            <a:off x="1429305" y="6548189"/>
            <a:ext cx="461665" cy="457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19597" y="4110361"/>
            <a:ext cx="20063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организация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обустройство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всех контейнерных площадок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18913" y="4181382"/>
            <a:ext cx="1953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приобретение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контейнеров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4669654" y="4216894"/>
            <a:ext cx="2308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содержание и ремонт обустроенных контейнерных площадок и контейнеров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90912" y="4234648"/>
            <a:ext cx="1766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Ликвидация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стихийных свалок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0433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Будущее за сортировкой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072481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xmlns="" val="2798558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7711" b="18905"/>
          <a:stretch>
            <a:fillRect/>
          </a:stretch>
        </p:blipFill>
        <p:spPr bwMode="auto">
          <a:xfrm>
            <a:off x="162518" y="825623"/>
            <a:ext cx="4461029" cy="3169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494" t="6849" r="9082" b="11660"/>
          <a:stretch>
            <a:fillRect/>
          </a:stretch>
        </p:blipFill>
        <p:spPr bwMode="auto">
          <a:xfrm>
            <a:off x="4385570" y="2875234"/>
            <a:ext cx="4598633" cy="3551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069150" y="648071"/>
            <a:ext cx="37907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22 ноября 2018 года  состоялись парламентские слушания на тему: «Реформа ТКО: экологические приоритеты при формировании новой системы обращения с отходами»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6230" y="4305669"/>
            <a:ext cx="355106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«… Министерством подготовлен проект поправок в Кодекс об административных правонарушениях. В соответствии с документом, планируется ввести административную ответственность за незаконное размещение отходов, несоблюдение требований при обращении  с ними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39014" y="133165"/>
            <a:ext cx="391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Революция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в отрасли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TextBox 25"/>
          <p:cNvSpPr txBox="1">
            <a:spLocks noChangeArrowheads="1"/>
          </p:cNvSpPr>
          <p:nvPr/>
        </p:nvSpPr>
        <p:spPr bwMode="auto">
          <a:xfrm>
            <a:off x="138611" y="136656"/>
            <a:ext cx="6269799" cy="64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Реформирование законодательства в области обращения с твердыми коммунальными отходами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45758" y="1095926"/>
            <a:ext cx="5103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ДОЛГОСРОЧНОЕ РЕГУЛИРОВАНИЕ</a:t>
            </a:r>
            <a:r>
              <a:rPr lang="en-US" sz="1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ТАРИФОВ </a:t>
            </a:r>
            <a:endParaRPr lang="ru-RU" sz="14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34361" y="1472709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416-ФЗ «О водоснабжении и водоотведении»</a:t>
            </a:r>
          </a:p>
          <a:p>
            <a:pPr algn="ctr">
              <a:spcBef>
                <a:spcPct val="0"/>
              </a:spcBef>
              <a:defRPr/>
            </a:pPr>
            <a:r>
              <a:rPr lang="ru-RU" alt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190-ФЗ «О теплоснабжении»</a:t>
            </a:r>
            <a:endParaRPr lang="en-US" altLang="ru-RU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alt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291-ФЗ «О внесении изменений…»</a:t>
            </a:r>
            <a:r>
              <a:rPr lang="en-US" alt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alt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26776" y="833855"/>
            <a:ext cx="7349576" cy="6575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Российской Федерации правовые основы в сфере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с отходами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устанавливаются в следующих документах:</a:t>
            </a:r>
            <a:endParaRPr lang="ru-RU" sz="1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230819" y="1210235"/>
            <a:ext cx="1086993" cy="600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26902" y="1219113"/>
            <a:ext cx="3917" cy="52171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28532" y="4030462"/>
            <a:ext cx="552703" cy="155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37408" y="3249227"/>
            <a:ext cx="552705" cy="499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19653" y="1922183"/>
            <a:ext cx="5999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790112" y="1704548"/>
            <a:ext cx="8087557" cy="48915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Жилищный кодекс РФ;</a:t>
            </a:r>
          </a:p>
          <a:p>
            <a:pPr algn="just"/>
            <a:endParaRPr lang="ru-RU" sz="1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закон от 24 июня 1998 г. № 89-ФЗ «Об отходах производства и потребления»;</a:t>
            </a:r>
          </a:p>
          <a:p>
            <a:pPr algn="just"/>
            <a:endParaRPr lang="ru-RU" sz="1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закон от 6 октября 2003 года № 131-ФЗ «Об общих принципах организации местного самоуправления в Российской Федерации»;</a:t>
            </a:r>
          </a:p>
          <a:p>
            <a:pPr algn="just"/>
            <a:endParaRPr lang="ru-RU" sz="1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РФ от 12.11.2016 № 1156 (ред. От 15.09.2018) «Об обращении с твердыми коммунальными отходами и внесении изменения в постановление  Правительства РФ от 25 августа 2008 № 641 (вместе с Правилами обращения с твердыми коммунальными отходами);</a:t>
            </a:r>
          </a:p>
          <a:p>
            <a:pPr algn="just" fontAlgn="base"/>
            <a:endParaRPr lang="ru-RU" sz="1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РФ от 06.05.2011 № 354 «О предоставлении коммунальных услуг собственникам и пользователям помещений в многоквартирных домах и жилых домов»;</a:t>
            </a:r>
            <a:b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РФ от 31.08.2018 №1039 «Об утверждении Правил обустройства мест (площадок) накопления твердых коммунальных отходов и ведения их реестра».</a:t>
            </a:r>
            <a:endParaRPr lang="ru-RU" sz="1600" dirty="0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30012" y="5068451"/>
            <a:ext cx="577856" cy="6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30011" y="2545489"/>
            <a:ext cx="515713" cy="240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13736" y="6419336"/>
            <a:ext cx="577856" cy="6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5"/>
          <p:cNvSpPr txBox="1">
            <a:spLocks noChangeArrowheads="1"/>
          </p:cNvSpPr>
          <p:nvPr/>
        </p:nvSpPr>
        <p:spPr bwMode="auto">
          <a:xfrm>
            <a:off x="0" y="197569"/>
            <a:ext cx="8784976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Основные изменения в Федеральном законе 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от </a:t>
            </a: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24.06.1998 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№ </a:t>
            </a: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89-ФЗ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6005" y="3735953"/>
            <a:ext cx="6133381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lnSpc>
                <a:spcPct val="120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1430" y="886181"/>
            <a:ext cx="212264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01.01.2017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0901" y="887735"/>
            <a:ext cx="212264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01.01.2017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1430" y="4642779"/>
            <a:ext cx="212264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600" b="1" dirty="0"/>
              <a:t>ЖК РФ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6005" y="1368532"/>
            <a:ext cx="2493493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 anchorCtr="0">
            <a:spAutoFit/>
          </a:bodyPr>
          <a:lstStyle>
            <a:defPPr>
              <a:defRPr lang="ru-RU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Твердые бытовые отходы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6004" y="1850579"/>
            <a:ext cx="249349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 anchorCtr="0">
            <a:spAutoFit/>
          </a:bodyPr>
          <a:lstStyle>
            <a:defPPr>
              <a:defRPr lang="ru-RU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Организации коммунального комплекса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6004" y="2548069"/>
            <a:ext cx="2493493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6003" y="3481006"/>
            <a:ext cx="2493493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 anchorCtr="0">
            <a:spAutoFit/>
          </a:bodyPr>
          <a:lstStyle>
            <a:defPPr>
              <a:defRPr lang="ru-RU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Предельные индексы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6003" y="3032838"/>
            <a:ext cx="2493493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 anchorCtr="0">
            <a:spAutoFit/>
          </a:bodyPr>
          <a:lstStyle>
            <a:defPPr>
              <a:defRPr lang="ru-RU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Тарифы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6006" y="3942858"/>
            <a:ext cx="249349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 anchorCtr="0">
            <a:spAutoFit/>
          </a:bodyPr>
          <a:lstStyle>
            <a:defPPr>
              <a:defRPr lang="ru-RU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Программа комплексного развития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16003" y="5147632"/>
            <a:ext cx="2493493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 anchorCtr="0">
            <a:spAutoFit/>
          </a:bodyPr>
          <a:lstStyle>
            <a:defPPr>
              <a:defRPr lang="ru-RU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Сбор и транспортирование относится к расходам на содержание жилого помещения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17850" y="1370862"/>
            <a:ext cx="303958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 anchorCtr="0">
            <a:spAutoFit/>
          </a:bodyPr>
          <a:lstStyle>
            <a:defPPr>
              <a:defRPr lang="ru-RU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Твердые коммунальные  отходы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17854" y="1845921"/>
            <a:ext cx="303958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 anchorCtr="0">
            <a:spAutoFit/>
          </a:bodyPr>
          <a:lstStyle>
            <a:defPPr>
              <a:defRPr lang="ru-RU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Операторы обращения </a:t>
            </a:r>
          </a:p>
          <a:p>
            <a:r>
              <a:rPr lang="ru-RU" dirty="0" smtClean="0"/>
              <a:t>с ТКО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5417853" y="2547797"/>
            <a:ext cx="303958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 anchorCtr="0">
            <a:spAutoFit/>
          </a:bodyPr>
          <a:lstStyle>
            <a:defPPr>
              <a:defRPr lang="ru-RU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Региональный оператор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17852" y="3027620"/>
            <a:ext cx="303958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 anchorCtr="0">
            <a:spAutoFit/>
          </a:bodyPr>
          <a:lstStyle>
            <a:defPPr>
              <a:defRPr lang="ru-RU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Предельные тарифы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17850" y="3942858"/>
            <a:ext cx="303958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 anchorCtr="0">
            <a:spAutoFit/>
          </a:bodyPr>
          <a:lstStyle>
            <a:defPPr>
              <a:defRPr lang="ru-RU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Территориальная схема обращения с отходами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17851" y="3481006"/>
            <a:ext cx="303958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 anchorCtr="0">
            <a:spAutoFit/>
          </a:bodyPr>
          <a:lstStyle>
            <a:defPPr>
              <a:defRPr lang="ru-RU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-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17850" y="5255353"/>
            <a:ext cx="3039587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 anchorCtr="0">
            <a:spAutoFit/>
          </a:bodyPr>
          <a:lstStyle>
            <a:defPPr>
              <a:defRPr lang="ru-RU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Сбор и транспортирование в составе единой услуги по обращению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входит </a:t>
            </a:r>
            <a:r>
              <a:rPr lang="ru-RU" dirty="0"/>
              <a:t>в коммунальные </a:t>
            </a:r>
            <a:r>
              <a:rPr lang="ru-RU" dirty="0" smtClean="0"/>
              <a:t>услуги</a:t>
            </a:r>
            <a:endParaRPr lang="ru-RU" dirty="0"/>
          </a:p>
        </p:txBody>
      </p:sp>
      <p:cxnSp>
        <p:nvCxnSpPr>
          <p:cNvPr id="34" name="Прямая со стрелкой 33"/>
          <p:cNvCxnSpPr>
            <a:stCxn id="19" idx="3"/>
            <a:endCxn id="26" idx="1"/>
          </p:cNvCxnSpPr>
          <p:nvPr/>
        </p:nvCxnSpPr>
        <p:spPr>
          <a:xfrm>
            <a:off x="3409498" y="1522421"/>
            <a:ext cx="2008352" cy="23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0" idx="3"/>
            <a:endCxn id="27" idx="1"/>
          </p:cNvCxnSpPr>
          <p:nvPr/>
        </p:nvCxnSpPr>
        <p:spPr>
          <a:xfrm flipV="1">
            <a:off x="3409497" y="2107531"/>
            <a:ext cx="2008357" cy="46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21" idx="3"/>
            <a:endCxn id="28" idx="1"/>
          </p:cNvCxnSpPr>
          <p:nvPr/>
        </p:nvCxnSpPr>
        <p:spPr>
          <a:xfrm flipV="1">
            <a:off x="3409497" y="2701686"/>
            <a:ext cx="2008356" cy="2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23" idx="3"/>
            <a:endCxn id="29" idx="1"/>
          </p:cNvCxnSpPr>
          <p:nvPr/>
        </p:nvCxnSpPr>
        <p:spPr>
          <a:xfrm flipV="1">
            <a:off x="3409496" y="3181509"/>
            <a:ext cx="2008356" cy="521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22" idx="3"/>
            <a:endCxn id="31" idx="1"/>
          </p:cNvCxnSpPr>
          <p:nvPr/>
        </p:nvCxnSpPr>
        <p:spPr>
          <a:xfrm>
            <a:off x="3409496" y="3634895"/>
            <a:ext cx="200835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24" idx="3"/>
            <a:endCxn id="30" idx="1"/>
          </p:cNvCxnSpPr>
          <p:nvPr/>
        </p:nvCxnSpPr>
        <p:spPr>
          <a:xfrm>
            <a:off x="3409499" y="4204468"/>
            <a:ext cx="200835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25" idx="3"/>
            <a:endCxn id="32" idx="1"/>
          </p:cNvCxnSpPr>
          <p:nvPr/>
        </p:nvCxnSpPr>
        <p:spPr>
          <a:xfrm flipV="1">
            <a:off x="3409496" y="5624685"/>
            <a:ext cx="2008354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028978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TextBox 25"/>
          <p:cNvSpPr txBox="1">
            <a:spLocks noChangeArrowheads="1"/>
          </p:cNvSpPr>
          <p:nvPr/>
        </p:nvSpPr>
        <p:spPr bwMode="auto">
          <a:xfrm>
            <a:off x="1337097" y="252066"/>
            <a:ext cx="6269799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45758" y="1095926"/>
            <a:ext cx="5103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ДОЛГОСРОЧНОЕ РЕГУЛИРОВАНИЕ</a:t>
            </a:r>
            <a:r>
              <a:rPr lang="en-US" sz="1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ТАРИФОВ </a:t>
            </a:r>
            <a:endParaRPr lang="ru-RU" sz="14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34361" y="1472709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416-ФЗ «О водоснабжении и водоотведении»</a:t>
            </a:r>
          </a:p>
          <a:p>
            <a:pPr algn="ctr">
              <a:spcBef>
                <a:spcPct val="0"/>
              </a:spcBef>
              <a:defRPr/>
            </a:pPr>
            <a:r>
              <a:rPr lang="ru-RU" alt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190-ФЗ «О теплоснабжении»</a:t>
            </a:r>
            <a:endParaRPr lang="en-US" altLang="ru-RU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alt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291-ФЗ «О внесении изменений…»</a:t>
            </a:r>
            <a:r>
              <a:rPr lang="en-US" alt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alt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5107" y="674741"/>
            <a:ext cx="8487053" cy="1415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u="sng" dirty="0" smtClean="0">
                <a:solidFill>
                  <a:schemeClr val="bg2">
                    <a:lumMod val="10000"/>
                  </a:schemeClr>
                </a:solidFill>
              </a:rPr>
              <a:t>Твердые коммунальные отходы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– </a:t>
            </a:r>
            <a:r>
              <a:rPr lang="ru-RU" sz="1400" dirty="0" err="1" smtClean="0">
                <a:solidFill>
                  <a:schemeClr val="bg2">
                    <a:lumMod val="10000"/>
                  </a:schemeClr>
                </a:solidFill>
              </a:rPr>
              <a:t>отходы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, образующиеся в жилых помещениях в процессе потребления физическими лицами, а также товары, утратившие свои потребительские свойства в процессе их использования физическими лицами в жилых помещениях в целях удовлетворения личных и бытовых нужд. К твердым коммунальным отходам также относятся отходы, образующиеся в процессе деятельности юридических лиц, индивидуальных предпринимателей и подобные по составу отходам, образующимся в жилых помещениях в процессе потребления физическими лицами. 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4" name="Рисунок 23" descr="f02aadc610c8b8231234664105004ad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517" y="2325949"/>
            <a:ext cx="8336131" cy="201523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915704" y="2228294"/>
            <a:ext cx="1997475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Состав ТКО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6" name="Рисунок 25" descr="0866ca5d26a0a0f43a4aa9cd72a22f0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458" y="4591951"/>
            <a:ext cx="4634144" cy="195089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613864" y="4740675"/>
            <a:ext cx="2254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До выбора регионального оператора  </a:t>
            </a:r>
            <a:r>
              <a:rPr lang="ru-RU" sz="1600" i="1" dirty="0" smtClean="0"/>
              <a:t>сбор и вывоз ТКО   </a:t>
            </a:r>
            <a:r>
              <a:rPr lang="ru-RU" sz="1600" u="sng" dirty="0" smtClean="0"/>
              <a:t>                </a:t>
            </a:r>
            <a:r>
              <a:rPr lang="ru-RU" sz="1600" b="1" u="sng" dirty="0" smtClean="0"/>
              <a:t>не регулируется государством</a:t>
            </a:r>
            <a:endParaRPr lang="ru-RU" sz="1600" b="1" u="sng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099072" y="4947196"/>
            <a:ext cx="5603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!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945758" y="1095926"/>
            <a:ext cx="5103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ДОЛГОСРОЧНОЕ РЕГУЛИРОВАНИЕ</a:t>
            </a:r>
            <a:r>
              <a:rPr lang="en-US" sz="1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ТАРИФОВ </a:t>
            </a:r>
            <a:endParaRPr lang="ru-RU" sz="14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34361" y="1472709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416-ФЗ «О водоснабжении и водоотведении»</a:t>
            </a:r>
          </a:p>
          <a:p>
            <a:pPr algn="ctr">
              <a:spcBef>
                <a:spcPct val="0"/>
              </a:spcBef>
              <a:defRPr/>
            </a:pPr>
            <a:r>
              <a:rPr lang="ru-RU" alt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190-ФЗ «О теплоснабжении»</a:t>
            </a:r>
            <a:endParaRPr lang="en-US" altLang="ru-RU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alt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291-ФЗ «О внесении изменений…»</a:t>
            </a:r>
            <a:r>
              <a:rPr lang="en-US" alt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alt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2761" y="461675"/>
            <a:ext cx="8487053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u="sng" dirty="0" smtClean="0">
                <a:solidFill>
                  <a:schemeClr val="bg2">
                    <a:lumMod val="10000"/>
                  </a:schemeClr>
                </a:solidFill>
              </a:rPr>
              <a:t>Региональный оператор по обращению с ТКО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– юридическое лицо, обеспечивающее сбор, транспортирование, обработку, обезвреживание, размещение ТКО в определенной зоне, отобранное на конкурсной основе, с которым обязаны заключить договор на оказание услуг по обращению с отходами все лица, начиная с физических, заканчивая юридическими лицами, которые находятся в зоне его деятельности. </a:t>
            </a: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6" name="Рисунок 15" descr="Слайд13.jpg"/>
          <p:cNvPicPr>
            <a:picLocks noChangeAspect="1"/>
          </p:cNvPicPr>
          <p:nvPr/>
        </p:nvPicPr>
        <p:blipFill>
          <a:blip r:embed="rId3" cstate="print"/>
          <a:srcRect l="25800" t="2663" r="26262"/>
          <a:stretch>
            <a:fillRect/>
          </a:stretch>
        </p:blipFill>
        <p:spPr>
          <a:xfrm>
            <a:off x="399494" y="2219417"/>
            <a:ext cx="4007324" cy="399495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7" name="Рисунок 16" descr="slide_9.jpg"/>
          <p:cNvPicPr>
            <a:picLocks noChangeAspect="1"/>
          </p:cNvPicPr>
          <p:nvPr/>
        </p:nvPicPr>
        <p:blipFill>
          <a:blip r:embed="rId4" cstate="print"/>
          <a:srcRect l="21595" t="20218" r="20568" b="14357"/>
          <a:stretch>
            <a:fillRect/>
          </a:stretch>
        </p:blipFill>
        <p:spPr>
          <a:xfrm>
            <a:off x="5113538" y="1828800"/>
            <a:ext cx="3592553" cy="2396993"/>
          </a:xfrm>
          <a:prstGeom prst="rect">
            <a:avLst/>
          </a:prstGeom>
        </p:spPr>
      </p:pic>
      <p:pic>
        <p:nvPicPr>
          <p:cNvPr id="18" name="Рисунок 17" descr="slide_10.jpg"/>
          <p:cNvPicPr>
            <a:picLocks noChangeAspect="1"/>
          </p:cNvPicPr>
          <p:nvPr/>
        </p:nvPicPr>
        <p:blipFill>
          <a:blip r:embed="rId5" cstate="print"/>
          <a:srcRect l="28097" t="19731" r="24218" b="13343"/>
          <a:stretch>
            <a:fillRect/>
          </a:stretch>
        </p:blipFill>
        <p:spPr>
          <a:xfrm>
            <a:off x="5628443" y="4270158"/>
            <a:ext cx="3009530" cy="237594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4020" y="2947299"/>
            <a:ext cx="1393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Вар. 1 РО самостоятельно оказывает услуги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751034" y="4662256"/>
            <a:ext cx="1393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Вар. 2 РО привлекает операторов для оказания отдельных услуг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729274" y="2654423"/>
            <a:ext cx="301841" cy="221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846164" y="4387048"/>
            <a:ext cx="301841" cy="221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>
            <a:endCxn id="12" idx="2"/>
          </p:cNvCxnSpPr>
          <p:nvPr/>
        </p:nvCxnSpPr>
        <p:spPr>
          <a:xfrm>
            <a:off x="6880194" y="2290439"/>
            <a:ext cx="1" cy="58592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 стрелкой 23"/>
          <p:cNvCxnSpPr>
            <a:stCxn id="224" idx="3"/>
            <a:endCxn id="16" idx="1"/>
          </p:cNvCxnSpPr>
          <p:nvPr/>
        </p:nvCxnSpPr>
        <p:spPr>
          <a:xfrm>
            <a:off x="3261948" y="2435420"/>
            <a:ext cx="704609" cy="292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 стрелкой 153"/>
          <p:cNvCxnSpPr>
            <a:stCxn id="224" idx="3"/>
            <a:endCxn id="14" idx="1"/>
          </p:cNvCxnSpPr>
          <p:nvPr/>
        </p:nvCxnSpPr>
        <p:spPr>
          <a:xfrm flipV="1">
            <a:off x="3261948" y="1116646"/>
            <a:ext cx="704608" cy="1318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24" idx="3"/>
            <a:endCxn id="19" idx="1"/>
          </p:cNvCxnSpPr>
          <p:nvPr/>
        </p:nvCxnSpPr>
        <p:spPr>
          <a:xfrm flipV="1">
            <a:off x="3261948" y="2208480"/>
            <a:ext cx="704607" cy="226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>
            <a:stCxn id="224" idx="3"/>
            <a:endCxn id="17" idx="1"/>
          </p:cNvCxnSpPr>
          <p:nvPr/>
        </p:nvCxnSpPr>
        <p:spPr>
          <a:xfrm>
            <a:off x="3261948" y="2435420"/>
            <a:ext cx="704608" cy="798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 стрелкой 152"/>
          <p:cNvCxnSpPr>
            <a:stCxn id="224" idx="3"/>
            <a:endCxn id="15" idx="1"/>
          </p:cNvCxnSpPr>
          <p:nvPr/>
        </p:nvCxnSpPr>
        <p:spPr>
          <a:xfrm>
            <a:off x="3261948" y="2435420"/>
            <a:ext cx="704608" cy="1275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66555" y="2054114"/>
            <a:ext cx="2122643" cy="308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Обезвреживание ТКО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>
            <a:stCxn id="224" idx="3"/>
            <a:endCxn id="20" idx="1"/>
          </p:cNvCxnSpPr>
          <p:nvPr/>
        </p:nvCxnSpPr>
        <p:spPr>
          <a:xfrm flipV="1">
            <a:off x="3261948" y="1621685"/>
            <a:ext cx="704607" cy="813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5"/>
          <p:cNvSpPr txBox="1">
            <a:spLocks noChangeArrowheads="1"/>
          </p:cNvSpPr>
          <p:nvPr/>
        </p:nvSpPr>
        <p:spPr bwMode="auto">
          <a:xfrm>
            <a:off x="-2439561" y="127146"/>
            <a:ext cx="8784976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Региональный оператор (РО)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6903" y="2143276"/>
            <a:ext cx="149260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оператор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6556" y="962757"/>
            <a:ext cx="212264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ТКО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6556" y="3557493"/>
            <a:ext cx="2122643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Транспортирование ТКО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6557" y="2574163"/>
            <a:ext cx="212264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ТКО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66556" y="3079512"/>
            <a:ext cx="2122643" cy="308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Утилизация ТКО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66555" y="1467796"/>
            <a:ext cx="2122643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Захоронение ТКО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139410" y="4748678"/>
            <a:ext cx="87955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</a:rPr>
              <a:t>Указанные виды </a:t>
            </a:r>
            <a:r>
              <a:rPr lang="ru-RU" sz="1600" dirty="0">
                <a:latin typeface="Times New Roman" panose="02020603050405020304" pitchFamily="18" charset="0"/>
              </a:rPr>
              <a:t>деятельности </a:t>
            </a:r>
            <a:r>
              <a:rPr lang="ru-RU" sz="1600" dirty="0" smtClean="0">
                <a:latin typeface="Times New Roman" panose="02020603050405020304" pitchFamily="18" charset="0"/>
              </a:rPr>
              <a:t>выстраиваются </a:t>
            </a:r>
            <a:r>
              <a:rPr lang="ru-RU" sz="1600" b="1" i="1" dirty="0" smtClean="0">
                <a:latin typeface="Times New Roman" panose="02020603050405020304" pitchFamily="18" charset="0"/>
              </a:rPr>
              <a:t>в соответствии с территориальной </a:t>
            </a:r>
            <a:r>
              <a:rPr lang="ru-RU" sz="1600" b="1" i="1" dirty="0">
                <a:latin typeface="Times New Roman" panose="02020603050405020304" pitchFamily="18" charset="0"/>
              </a:rPr>
              <a:t>схемой обращения с отходами</a:t>
            </a:r>
            <a:r>
              <a:rPr lang="ru-RU" sz="1600" i="1" dirty="0">
                <a:latin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</a:rPr>
              <a:t>и с </a:t>
            </a:r>
            <a:r>
              <a:rPr lang="ru-RU" sz="1600" dirty="0">
                <a:latin typeface="Times New Roman" panose="02020603050405020304" pitchFamily="18" charset="0"/>
              </a:rPr>
              <a:t>региональной программой в области обращения с </a:t>
            </a:r>
            <a:r>
              <a:rPr lang="ru-RU" sz="1600" dirty="0" smtClean="0">
                <a:latin typeface="Times New Roman" panose="02020603050405020304" pitchFamily="18" charset="0"/>
              </a:rPr>
              <a:t>отходами.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</a:rPr>
              <a:t>Договор </a:t>
            </a:r>
            <a:r>
              <a:rPr lang="ru-RU" sz="1600" dirty="0">
                <a:latin typeface="Times New Roman" panose="02020603050405020304" pitchFamily="18" charset="0"/>
              </a:rPr>
              <a:t>на оказание услуг по обращению с </a:t>
            </a:r>
            <a:r>
              <a:rPr lang="ru-RU" sz="1600" dirty="0" smtClean="0">
                <a:latin typeface="Times New Roman" panose="02020603050405020304" pitchFamily="18" charset="0"/>
              </a:rPr>
              <a:t>ТКО является </a:t>
            </a:r>
            <a:r>
              <a:rPr lang="ru-RU" sz="1600" dirty="0">
                <a:latin typeface="Times New Roman" panose="02020603050405020304" pitchFamily="18" charset="0"/>
              </a:rPr>
              <a:t>публичным для </a:t>
            </a:r>
            <a:r>
              <a:rPr lang="ru-RU" sz="1600" dirty="0" smtClean="0">
                <a:latin typeface="Times New Roman" panose="02020603050405020304" pitchFamily="18" charset="0"/>
              </a:rPr>
              <a:t>РО.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 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отказать в заключении договора на оказание услуг по обращению с твердыми коммунальными отходами собственнику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ТКО,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образуются и места сбора которых находятся в зоне его деятельности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осуществлять деятельность по обращению 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ТКО 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иного субъекта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в соответствии с соглашением между субъектами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ru-RU" sz="1600" dirty="0">
              <a:latin typeface="Times New Roman" panose="02020603050405020304" pitchFamily="18" charset="0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6881398" y="1467796"/>
            <a:ext cx="116433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6868761" y="963852"/>
            <a:ext cx="116433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6881398" y="3557493"/>
            <a:ext cx="116433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6868761" y="2574163"/>
            <a:ext cx="116433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6868761" y="3080440"/>
            <a:ext cx="116433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6868761" y="2055484"/>
            <a:ext cx="116433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4" name="Равнобедренный треугольник 223"/>
          <p:cNvSpPr/>
          <p:nvPr/>
        </p:nvSpPr>
        <p:spPr>
          <a:xfrm rot="-5400000">
            <a:off x="3186969" y="2397942"/>
            <a:ext cx="75001" cy="7495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8" name="Прямая со стрелкой 237"/>
          <p:cNvCxnSpPr>
            <a:stCxn id="14" idx="3"/>
            <a:endCxn id="196" idx="1"/>
          </p:cNvCxnSpPr>
          <p:nvPr/>
        </p:nvCxnSpPr>
        <p:spPr>
          <a:xfrm>
            <a:off x="6089198" y="1116646"/>
            <a:ext cx="779563" cy="1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Прямая со стрелкой 239"/>
          <p:cNvCxnSpPr>
            <a:stCxn id="20" idx="3"/>
            <a:endCxn id="195" idx="1"/>
          </p:cNvCxnSpPr>
          <p:nvPr/>
        </p:nvCxnSpPr>
        <p:spPr>
          <a:xfrm>
            <a:off x="6089198" y="1621685"/>
            <a:ext cx="7922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Прямая со стрелкой 241"/>
          <p:cNvCxnSpPr>
            <a:stCxn id="19" idx="3"/>
            <a:endCxn id="200" idx="1"/>
          </p:cNvCxnSpPr>
          <p:nvPr/>
        </p:nvCxnSpPr>
        <p:spPr>
          <a:xfrm>
            <a:off x="6089198" y="2208480"/>
            <a:ext cx="779563" cy="8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Прямая со стрелкой 243"/>
          <p:cNvCxnSpPr>
            <a:stCxn id="16" idx="3"/>
            <a:endCxn id="198" idx="1"/>
          </p:cNvCxnSpPr>
          <p:nvPr/>
        </p:nvCxnSpPr>
        <p:spPr>
          <a:xfrm>
            <a:off x="6089199" y="2728052"/>
            <a:ext cx="77956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Прямая со стрелкой 245"/>
          <p:cNvCxnSpPr>
            <a:stCxn id="17" idx="3"/>
            <a:endCxn id="199" idx="1"/>
          </p:cNvCxnSpPr>
          <p:nvPr/>
        </p:nvCxnSpPr>
        <p:spPr>
          <a:xfrm>
            <a:off x="6089199" y="3233865"/>
            <a:ext cx="779562" cy="4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Прямая со стрелкой 247"/>
          <p:cNvCxnSpPr>
            <a:stCxn id="15" idx="3"/>
            <a:endCxn id="197" idx="1"/>
          </p:cNvCxnSpPr>
          <p:nvPr/>
        </p:nvCxnSpPr>
        <p:spPr>
          <a:xfrm>
            <a:off x="6089199" y="3711382"/>
            <a:ext cx="79219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086" y="3662640"/>
            <a:ext cx="7527132" cy="166658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3966555" y="2581736"/>
            <a:ext cx="262545" cy="3002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4274640" y="2577533"/>
            <a:ext cx="262545" cy="3002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4563388" y="2581736"/>
            <a:ext cx="262545" cy="3002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4845268" y="2584405"/>
            <a:ext cx="262545" cy="3002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5134016" y="2576870"/>
            <a:ext cx="262545" cy="3002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5366321" y="2584405"/>
            <a:ext cx="262545" cy="3002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3962519" y="3088013"/>
            <a:ext cx="262545" cy="3002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5605495" y="2580619"/>
            <a:ext cx="262545" cy="3002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4225064" y="3083762"/>
            <a:ext cx="262545" cy="3002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5824636" y="2581698"/>
            <a:ext cx="262545" cy="3002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4491646" y="3090682"/>
            <a:ext cx="262545" cy="3002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4750508" y="3088013"/>
            <a:ext cx="262545" cy="3002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4976540" y="3090682"/>
            <a:ext cx="262545" cy="3002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5235402" y="3090682"/>
            <a:ext cx="262545" cy="3002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5506846" y="3090682"/>
            <a:ext cx="262545" cy="3002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5749542" y="3084759"/>
            <a:ext cx="262545" cy="3002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27001" y="3557492"/>
            <a:ext cx="173518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 ТКО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>
            <a:stCxn id="59" idx="0"/>
            <a:endCxn id="2" idx="2"/>
          </p:cNvCxnSpPr>
          <p:nvPr/>
        </p:nvCxnSpPr>
        <p:spPr>
          <a:xfrm flipV="1">
            <a:off x="994592" y="2728051"/>
            <a:ext cx="1408616" cy="8294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9808455">
            <a:off x="781198" y="2810201"/>
            <a:ext cx="1995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Типовой договор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33097" y="4133088"/>
            <a:ext cx="315375" cy="484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01836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6005" y="3735953"/>
            <a:ext cx="6133381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lnSpc>
                <a:spcPct val="120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Слайд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20932"/>
            <a:ext cx="9144000" cy="560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50433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5"/>
          <p:cNvSpPr txBox="1">
            <a:spLocks noChangeArrowheads="1"/>
          </p:cNvSpPr>
          <p:nvPr/>
        </p:nvSpPr>
        <p:spPr bwMode="auto">
          <a:xfrm>
            <a:off x="-1735590" y="170675"/>
            <a:ext cx="8784976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Федеральный закон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от 31.12.2017 № 503-ФЗ 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6562" y="710674"/>
            <a:ext cx="83533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Федеральный закон от 31.12.2017 № 503-ФЗ «О внесении изменений в Федеральный закон «Об отходах производства и потребления» и отдельные законодательные акты Российской Федерации»</a:t>
            </a:r>
          </a:p>
          <a:p>
            <a:pPr algn="just"/>
            <a:endParaRPr lang="ru-RU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 соответствии с Федеральным законом, 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полномочиям органов местного самоуправления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муниципальных районов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области обращения с твердыми коммунальными отходами относятся,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01.01.2019 года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6005" y="3735953"/>
            <a:ext cx="6133381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lnSpc>
                <a:spcPct val="120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2024" y="2823883"/>
            <a:ext cx="8283388" cy="2862322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и содержание мест (площадок) накопления твердых коммунальных отходов, за исключением установленных законодательством Российской Федерации случаев, когда такая обязанность лежит на других лицах;</a:t>
            </a:r>
          </a:p>
          <a:p>
            <a:pPr algn="just"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Определение схемы размещения мест (площадок) накопления твердых коммунальных отходов и ведение реестра мест (площадок) накопления твердых коммунальных отходов;</a:t>
            </a:r>
          </a:p>
          <a:p>
            <a:pPr algn="just"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Организация экологического воспитания и формирования экологической культуры в области обращения с твердыми коммунальными отходами.</a:t>
            </a:r>
            <a:endParaRPr lang="ru-RU" dirty="0">
              <a:latin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6159" y="5782235"/>
            <a:ext cx="5603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6471" y="5907741"/>
            <a:ext cx="7879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Отмечаем, что в настоящее время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иное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не установлено законом субъекта Российской Федерации</a:t>
            </a:r>
            <a:r>
              <a:rPr lang="ru-RU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(Краснодарского края)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0433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5031</TotalTime>
  <Words>648</Words>
  <Application>Microsoft Office PowerPoint</Application>
  <PresentationFormat>Экран (4:3)</PresentationFormat>
  <Paragraphs>114</Paragraphs>
  <Slides>11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Будущее за сортировкой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Новая система регулирования обращения с твердыми коммунальными отходами</dc:title>
  <dc:creator>ghurshudyan</dc:creator>
  <cp:lastModifiedBy>elTigre</cp:lastModifiedBy>
  <cp:revision>229</cp:revision>
  <cp:lastPrinted>2015-06-15T13:00:09Z</cp:lastPrinted>
  <dcterms:created xsi:type="dcterms:W3CDTF">2015-01-22T08:02:39Z</dcterms:created>
  <dcterms:modified xsi:type="dcterms:W3CDTF">2019-07-04T14:24:26Z</dcterms:modified>
</cp:coreProperties>
</file>