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0"/>
  </p:notesMasterIdLst>
  <p:sldIdLst>
    <p:sldId id="795" r:id="rId3"/>
    <p:sldId id="1260" r:id="rId4"/>
    <p:sldId id="1294" r:id="rId5"/>
    <p:sldId id="1292" r:id="rId6"/>
    <p:sldId id="1304" r:id="rId7"/>
    <p:sldId id="1305" r:id="rId8"/>
    <p:sldId id="1117" r:id="rId9"/>
    <p:sldId id="1303" r:id="rId10"/>
    <p:sldId id="1247" r:id="rId11"/>
    <p:sldId id="1235" r:id="rId12"/>
    <p:sldId id="1311" r:id="rId13"/>
    <p:sldId id="1142" r:id="rId14"/>
    <p:sldId id="276" r:id="rId15"/>
    <p:sldId id="1129" r:id="rId16"/>
    <p:sldId id="1308" r:id="rId17"/>
    <p:sldId id="1309" r:id="rId18"/>
    <p:sldId id="1310" r:id="rId19"/>
    <p:sldId id="1144" r:id="rId20"/>
    <p:sldId id="1283" r:id="rId21"/>
    <p:sldId id="1306" r:id="rId22"/>
    <p:sldId id="1191" r:id="rId23"/>
    <p:sldId id="1288" r:id="rId24"/>
    <p:sldId id="1295" r:id="rId25"/>
    <p:sldId id="1162" r:id="rId26"/>
    <p:sldId id="1297" r:id="rId27"/>
    <p:sldId id="1296" r:id="rId28"/>
    <p:sldId id="1298" r:id="rId29"/>
    <p:sldId id="1302" r:id="rId30"/>
    <p:sldId id="1301" r:id="rId31"/>
    <p:sldId id="1300" r:id="rId32"/>
    <p:sldId id="1289" r:id="rId33"/>
    <p:sldId id="263" r:id="rId34"/>
    <p:sldId id="1290" r:id="rId35"/>
    <p:sldId id="1312" r:id="rId36"/>
    <p:sldId id="1291" r:id="rId37"/>
    <p:sldId id="1307" r:id="rId38"/>
    <p:sldId id="796" r:id="rId39"/>
  </p:sldIdLst>
  <p:sldSz cx="12192000" cy="6858000"/>
  <p:notesSz cx="6797675" cy="9926638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82"/>
    <a:srgbClr val="45A690"/>
    <a:srgbClr val="C30C3E"/>
    <a:srgbClr val="CCE9CC"/>
    <a:srgbClr val="C3CFE1"/>
    <a:srgbClr val="2F5597"/>
    <a:srgbClr val="123163"/>
    <a:srgbClr val="CD6D63"/>
    <a:srgbClr val="E9F739"/>
    <a:srgbClr val="BA7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0" y="156"/>
      </p:cViewPr>
      <p:guideLst>
        <p:guide orient="horz" pos="11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CC32F-7F80-4C49-968A-CA05900495C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FED98-4531-414D-A069-664954723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9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95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2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3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2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4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29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08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60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49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7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9BB0-8FB8-4ABC-B642-D6CDAFB5E8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79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52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78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9BB0-8FB8-4ABC-B642-D6CDAFB5E87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23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9BB0-8FB8-4ABC-B642-D6CDAFB5E87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17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49950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9BB0-8FB8-4ABC-B642-D6CDAFB5E87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19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9BB0-8FB8-4ABC-B642-D6CDAFB5E87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47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79BB0-8FB8-4ABC-B642-D6CDAFB5E87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37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504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38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4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83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79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9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0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0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6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2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E40F0-69F9-4A91-8BED-E48091FD75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817-DDEA-6F4E-9F31-71FBAF42769C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8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B3B5-E28A-9647-BB70-5E0C58A0C5AD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910B-C43C-A241-9DA4-5F11C8238DA9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2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31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817-DDEA-6F4E-9F31-71FBAF4276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C526-0075-9649-9977-ABB9768A63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4F8-0B2C-EE46-A689-3A974B9001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381-656A-F046-91FA-E80652DC6E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3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A42B-106A-7145-B425-A9AEFFD4FA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9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B57E-0EB5-9E40-BC38-DCF0128092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09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08F1-5B29-CA46-BF11-EE16DE29E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7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C526-0075-9649-9977-ABB9768A6313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61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67FC-2095-3546-A95E-8C33004B2A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376B-3DC8-0743-8CC5-3733924EE8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31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B3B5-E28A-9647-BB70-5E0C58A0C5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91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910B-C43C-A241-9DA4-5F11C8238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1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endParaRPr sz="1800" b="0" strike="noStrike" spc="-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/>
            <a:lvl1pPr lvl="0"/>
          </a:lstStyle>
          <a:p>
            <a:pPr algn="ctr"/>
            <a:endParaRPr sz="3200" b="0" strike="noStrike" spc="-1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7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A4F8-0B2C-EE46-A689-3A974B90010D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D381-656A-F046-91FA-E80652DC6EBC}" type="datetime1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4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A42B-106A-7145-B425-A9AEFFD4FA02}" type="datetime1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5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B57E-0EB5-9E40-BC38-DCF0128092DF}" type="datetime1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7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08F1-5B29-CA46-BF11-EE16DE29EC7E}" type="datetime1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67FC-2095-3546-A95E-8C33004B2AB1}" type="datetime1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1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376B-3DC8-0743-8CC5-3733924EE8F3}" type="datetime1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2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E5A694D4-DE01-4E1A-821E-03DEB3A0D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79744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Слайд think-cell" r:id="rId16" imgW="411" imgH="412" progId="TCLayout.ActiveDocument.1">
                  <p:embed/>
                </p:oleObj>
              </mc:Choice>
              <mc:Fallback>
                <p:oleObj name="Слайд think-cell" r:id="rId16" imgW="411" imgH="412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E5A694D4-DE01-4E1A-821E-03DEB3A0D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2DB6-D7A4-E543-8DB7-E2CA08EF210E}" type="datetime1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A9E6-47E4-48C4-9A09-8E3CD6CB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E5A694D4-DE01-4E1A-821E-03DEB3A0D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Слайд think-cell" r:id="rId16" imgW="411" imgH="412" progId="TCLayout.ActiveDocument.1">
                  <p:embed/>
                </p:oleObj>
              </mc:Choice>
              <mc:Fallback>
                <p:oleObj name="Слайд think-cell" r:id="rId16" imgW="411" imgH="41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52DB6-D7A4-E543-8DB7-E2CA08EF21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A9E6-47E4-48C4-9A09-8E3CD6CB64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6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39616" cy="6858000"/>
          </a:xfrm>
          <a:prstGeom prst="rect">
            <a:avLst/>
          </a:prstGeom>
          <a:solidFill>
            <a:srgbClr val="067082"/>
          </a:solidFill>
          <a:ln>
            <a:solidFill>
              <a:srgbClr val="067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87477" y="6309321"/>
            <a:ext cx="4704523" cy="3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9" y="164637"/>
            <a:ext cx="5039716" cy="2112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D4F0A-7237-4917-A46D-BA7E4EB2DF3E}"/>
              </a:ext>
            </a:extLst>
          </p:cNvPr>
          <p:cNvSpPr txBox="1"/>
          <p:nvPr/>
        </p:nvSpPr>
        <p:spPr>
          <a:xfrm>
            <a:off x="6911413" y="5335963"/>
            <a:ext cx="5280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33" b="1" dirty="0">
                <a:latin typeface="Myriad Pro" pitchFamily="34" charset="0"/>
              </a:rPr>
              <a:t>Кузнецова Екатерина Сергеевна,</a:t>
            </a:r>
            <a:r>
              <a:rPr lang="ru-RU" sz="1600" b="1" dirty="0">
                <a:latin typeface="Myriad Pro" pitchFamily="34" charset="0"/>
              </a:rPr>
              <a:t> </a:t>
            </a:r>
          </a:p>
          <a:p>
            <a:pPr algn="r"/>
            <a:r>
              <a:rPr lang="ru-RU" sz="1600" dirty="0">
                <a:latin typeface="Myriad Pro" pitchFamily="34" charset="0"/>
              </a:rPr>
              <a:t>Заместитель начальника Управления контроля</a:t>
            </a:r>
            <a:br>
              <a:rPr lang="ru-RU" sz="1600" dirty="0">
                <a:latin typeface="Myriad Pro" pitchFamily="34" charset="0"/>
              </a:rPr>
            </a:br>
            <a:r>
              <a:rPr lang="ru-RU" sz="1600" dirty="0">
                <a:latin typeface="Myriad Pro" pitchFamily="34" charset="0"/>
              </a:rPr>
              <a:t>размещения государственного </a:t>
            </a:r>
            <a:r>
              <a:rPr lang="ru-RU" sz="1600" dirty="0" smtClean="0">
                <a:latin typeface="Myriad Pro" pitchFamily="34" charset="0"/>
              </a:rPr>
              <a:t>заказа</a:t>
            </a:r>
            <a:endParaRPr lang="ru-RU" sz="1333" dirty="0">
              <a:latin typeface="Myriad Pro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6D9EEC-DB3F-A340-FF90-498AA5F01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3332989"/>
            <a:ext cx="2702899" cy="35470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7C4504-5B54-5444-A9D8-D90FE6D431A5}"/>
              </a:ext>
            </a:extLst>
          </p:cNvPr>
          <p:cNvSpPr/>
          <p:nvPr/>
        </p:nvSpPr>
        <p:spPr>
          <a:xfrm>
            <a:off x="2910396" y="2088967"/>
            <a:ext cx="884487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правоприменительной практики законодательства о контрактной системе. 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ПРАКТИЧЕСКАЯ КОНФЕРЕНЦИЯ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«РАЗВИВАЕМ ЗАКУПКИ ВМЕСТЕ»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Анапа, 2024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B9E966-DDA8-5785-4E26-D9DE4DBD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183920"/>
            <a:ext cx="11537825" cy="1158436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08.02.2024 по делу № 28/06/105-192/2024  </a:t>
            </a:r>
          </a:p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(0173100003523000142,</a:t>
            </a:r>
            <a:r>
              <a:rPr lang="en-US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«вычленение» нужного вида работ из представленного договора не предусмотрено законодательством)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590237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6478" y="1541129"/>
            <a:ext cx="115378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Довод: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Комиссией по осуществлению закупок ненадлежащим образом применен порядок оценки заявки Заявителя</a:t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>по детализирующему показателю.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2438" algn="just"/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452438" algn="just"/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Суть: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Согласно Порядку оценки по Детализирующему показателю Критерия к оценке принимается исключительно исполненный договор (договоры) на оказание услуг по проведению рекламно-информационных кампаний в информационно-коммуникационной сети интернет.</a:t>
            </a:r>
          </a:p>
          <a:p>
            <a:pPr indent="452438" algn="just"/>
            <a:r>
              <a:rPr lang="ru-RU" sz="1600" dirty="0">
                <a:latin typeface="Times New Roman"/>
                <a:ea typeface="Times New Roman"/>
                <a:cs typeface="Times New Roman"/>
              </a:rPr>
              <a:t>К перечню документов, подтверждающих наличие у участника закупки опыта выполнения работы, связанного с предметом контракта, согласно Порядку оценки относятся, в том числе: копия исполненного договора (договоров); акт (акты) приемки поставленного товара, выполненных работ, оказанных услуг, составленные при исполнении такого договора (договоров) (последний акт, составленный при исполнении договора должен быть подписан не ранее чем за 5 лет до даты окончания срока подачи заявок). </a:t>
            </a:r>
          </a:p>
          <a:p>
            <a:pPr indent="452438" algn="just"/>
            <a:r>
              <a:rPr lang="ru-RU" sz="1600" dirty="0">
                <a:latin typeface="Times New Roman"/>
                <a:ea typeface="Times New Roman"/>
                <a:cs typeface="Times New Roman"/>
              </a:rPr>
              <a:t>На заседании Комиссии представители Заявителя пояснил, что Комиссией неправомерно не учтены представленные контракты на оказание услуг сопоставимого характера, а именно: </a:t>
            </a:r>
            <a:r>
              <a:rPr lang="ru-RU" sz="1600" i="1" dirty="0">
                <a:latin typeface="Times New Roman"/>
                <a:ea typeface="Times New Roman"/>
                <a:cs typeface="Times New Roman"/>
              </a:rPr>
              <a:t>контракт по организации и проведению Комплекса мероприятий по привитию детям навыков безопасного участия в дорожном движении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1600" i="1" dirty="0">
                <a:latin typeface="Times New Roman"/>
                <a:ea typeface="Times New Roman"/>
                <a:cs typeface="Times New Roman"/>
              </a:rPr>
              <a:t>контракт на оказание услуг по мероприятию «Проведены социальные кампании, направленные на привлечение внимания населения к основным факторам риска в дорожном движении и их профилактике».</a:t>
            </a:r>
          </a:p>
          <a:p>
            <a:pPr indent="452438" algn="just"/>
            <a:r>
              <a:rPr lang="ru-RU" sz="1600" dirty="0">
                <a:latin typeface="Times New Roman"/>
                <a:ea typeface="Times New Roman"/>
                <a:cs typeface="Times New Roman"/>
              </a:rPr>
              <a:t>Представитель Заказчика на заседании Комиссии пояснил, что Комиссией при рассмотрении заявки к оценке                            не приняты Контракты, поскольку они не соответствуют предмету закупки.</a:t>
            </a:r>
          </a:p>
          <a:p>
            <a:pPr indent="452438" algn="just"/>
            <a:r>
              <a:rPr lang="ru-RU" sz="1600" dirty="0">
                <a:latin typeface="Times New Roman"/>
                <a:ea typeface="Times New Roman"/>
                <a:cs typeface="Times New Roman"/>
              </a:rPr>
              <a:t>Вместе с тем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Комиссией установлено, что учет части оказанных услуг в рамках исполнения представляемых договоров при оценке заявок на участие в Конкурсе не соответствует Порядку оценки,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предусматривающему оценку наибольшей цены исполненного договора (контракта).</a:t>
            </a:r>
          </a:p>
        </p:txBody>
      </p:sp>
    </p:spTree>
    <p:extLst>
      <p:ext uri="{BB962C8B-B14F-4D97-AF65-F5344CB8AC3E}">
        <p14:creationId xmlns:p14="http://schemas.microsoft.com/office/powerpoint/2010/main" val="350418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85" name="object 17"/>
          <p:cNvSpPr txBox="1">
            <a:spLocks/>
          </p:cNvSpPr>
          <p:nvPr/>
        </p:nvSpPr>
        <p:spPr>
          <a:xfrm>
            <a:off x="222395" y="305353"/>
            <a:ext cx="11537825" cy="819882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15.04.2024 </a:t>
            </a: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делу №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28/06/105-966/2024 </a:t>
            </a:r>
          </a:p>
          <a:p>
            <a:pPr marR="6773">
              <a:spcBef>
                <a:spcPts val="333"/>
              </a:spcBef>
            </a:pP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(0148200005424000100, неправомерный допуск заявки</a:t>
            </a:r>
            <a:r>
              <a:rPr lang="ru-RU" sz="2400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2394" y="1511409"/>
            <a:ext cx="115378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 закупки: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Реконструкция городских очистных сооружений канализации с выделением этапов реконструкции, по адресу: Московская обл., г. Дубна, Коммунальный проезд, д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23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(1 этап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1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2438" algn="just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НМЦК: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4 921 042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406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ходе проведения внеплановой проверки Комиссией установлено следующее: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263" algn="just"/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Победителем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целях подтверждения наличия опыта выполнения работ по позиции 7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приложения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№ 2571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договор подряда на выполнение работ по строительству индивидуальных жилых домов с ценой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692 501 193,44 рублей (далее – Договор), а также акты о приемке выполненных работ по отдельным объектам.</a:t>
            </a:r>
          </a:p>
          <a:p>
            <a:pPr indent="449263" algn="just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Исходя из положений позиции 7 приложения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закупки вправе представить опыт исполнения договора строительного подряда, предусматривающего выполнение работ по строительству, реконструкции объекта капитального строительства (за исключением линейного объекта). </a:t>
            </a:r>
          </a:p>
          <a:p>
            <a:pPr indent="449263" algn="just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Так, Победителем представлен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Договор,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исполнении которого подрядчику необходимо выполнить строительство индивидуальных жилых домов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количестве 31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штуки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Стоимость одного объекта (индивидуального жилого дома) составляет 54 596 812,69 руб.</a:t>
            </a:r>
          </a:p>
          <a:p>
            <a:pPr indent="449263" algn="just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Согласно Извещению начальная (максимальная) цена контракта составляет 4 921 042 406 руб. Вместе с тем 30 % от НМЦК составляет 1 476 312 721,80 рублей.</a:t>
            </a:r>
          </a:p>
          <a:p>
            <a:pPr indent="449263" algn="just"/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Таким образом, представленный Договор не соответствует позиции 7 приложения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поскольку представленные сведения не подтверждают наличие опыта по выполнению соответствующих работ в отношении объекта капительного строительства с ценой не мене 30 % от НМЦК.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4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-31516"/>
            <a:ext cx="11537825" cy="1766295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25.01.2024 по делу № 28/06/105-67/2024 (0173100008723000107</a:t>
            </a:r>
            <a:r>
              <a:rPr lang="en-US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применении порядка</a:t>
            </a:r>
            <a:b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оценки заявок </a:t>
            </a:r>
            <a:r>
              <a:rPr lang="ru-RU" sz="28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комиссией не </a:t>
            </a: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учтены контракты, соответствующие установленному </a:t>
            </a:r>
            <a:r>
              <a:rPr lang="ru-RU" sz="28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заказчиком порядку </a:t>
            </a: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оценки)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83305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7264" y="1754015"/>
            <a:ext cx="115480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 закупки: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 оказание услуг по сопровождению программно-аппаратной платформы серверного оборудования и СХД информационно-телекоммуникационной системы</a:t>
            </a:r>
            <a:endParaRPr lang="ru-RU" sz="1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452438" algn="just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Довод: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Комиссией по осуществлению закупок не учтены, в том числе договоры на оказание услуг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по обеспечению бесперебойной работы системы, на централизованное сервисное обслуживание средств связи, программно-аппаратных комплексов и инфраструктуры информационных технологий.</a:t>
            </a:r>
          </a:p>
          <a:p>
            <a:pPr indent="452438" algn="just"/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Суть: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целью оказания услуг является поддержание бесперебойного функционирования сетевой инфраструктуры, серверного оборудования, оборудования СХД, оборудования криптографической защиты информации и межсетевого экранирования, систем резервирования данных, общесистемного ПО, а также СУБД ИТКС. В соответствии с пунктом 6.4.10 ГОСТ Р ИСО/МЭК 12207-2010 процесс сопровождения программных средств является частным случаем процесса технического обслуживания. При этом цель процесса сопровождения программных средств заключается в обеспечении эффективной по затратам поддержки поставляемого программного продукта.</a:t>
            </a:r>
          </a:p>
          <a:p>
            <a:pPr indent="452438" algn="just"/>
            <a:endParaRPr lang="ru-RU" sz="1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452438" algn="just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действия Комиссии по осуществлению закупок противоречат законодательству Российской Федерации о контрактной системе в сфере закупок.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055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/>
          <p:nvPr/>
        </p:nvPicPr>
        <p:blipFill>
          <a:blip r:embed="rId3"/>
          <a:stretch/>
        </p:blipFill>
        <p:spPr>
          <a:xfrm>
            <a:off x="0" y="0"/>
            <a:ext cx="5568120" cy="6921000"/>
          </a:xfrm>
          <a:prstGeom prst="rect">
            <a:avLst/>
          </a:prstGeom>
          <a:ln w="0">
            <a:noFill/>
          </a:ln>
        </p:spPr>
      </p:pic>
      <p:sp>
        <p:nvSpPr>
          <p:cNvPr id="153" name="Shape 153"/>
          <p:cNvSpPr/>
          <p:nvPr/>
        </p:nvSpPr>
        <p:spPr>
          <a:xfrm>
            <a:off x="189720" y="157150"/>
            <a:ext cx="11802240" cy="147732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>
            <a:spAutoFit/>
          </a:bodyPr>
          <a:lstStyle/>
          <a:p>
            <a:pPr algn="just"/>
            <a: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подтверждения уровня деловой репутации при установлении в порядке оценки заявок показателя «Деловая репутация» по критерию «Квалификации участников закупки»</a:t>
            </a:r>
          </a:p>
        </p:txBody>
      </p:sp>
      <p:sp>
        <p:nvSpPr>
          <p:cNvPr id="154" name="Shape 154"/>
          <p:cNvSpPr/>
          <p:nvPr/>
        </p:nvSpPr>
        <p:spPr>
          <a:xfrm>
            <a:off x="314893" y="1704401"/>
            <a:ext cx="11543040" cy="0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/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89720" y="1458360"/>
            <a:ext cx="11575080" cy="1220847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>
            <a:spAutoFit/>
          </a:bodyPr>
          <a:lstStyle/>
          <a:p>
            <a:pPr>
              <a:lnSpc>
                <a:spcPts val="2160"/>
              </a:lnSpc>
            </a:pPr>
            <a:endParaRPr spc="-1">
              <a:latin typeface="Arial"/>
              <a:ea typeface="Arial"/>
              <a:cs typeface="Arial"/>
            </a:endParaRPr>
          </a:p>
          <a:p>
            <a:pPr algn="just">
              <a:lnSpc>
                <a:spcPts val="2160"/>
              </a:lnSpc>
            </a:pPr>
            <a:endParaRPr spc="-1">
              <a:latin typeface="Arial"/>
              <a:ea typeface="Arial"/>
              <a:cs typeface="Arial"/>
            </a:endParaRPr>
          </a:p>
          <a:p>
            <a:pPr algn="just">
              <a:lnSpc>
                <a:spcPts val="2160"/>
              </a:lnSpc>
            </a:pPr>
            <a:endParaRPr spc="-1">
              <a:latin typeface="Arial"/>
              <a:ea typeface="Arial"/>
              <a:cs typeface="Arial"/>
            </a:endParaRPr>
          </a:p>
          <a:p>
            <a:pPr>
              <a:lnSpc>
                <a:spcPts val="2160"/>
              </a:lnSpc>
            </a:pPr>
            <a:endParaRPr spc="-1">
              <a:latin typeface="Arial"/>
              <a:ea typeface="Arial"/>
              <a:cs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6489720"/>
            <a:ext cx="12260880" cy="36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7FE6D-5EA9-A1D1-8204-A9386159CEAD}"/>
              </a:ext>
            </a:extLst>
          </p:cNvPr>
          <p:cNvSpPr txBox="1"/>
          <p:nvPr/>
        </p:nvSpPr>
        <p:spPr>
          <a:xfrm>
            <a:off x="591220" y="2549809"/>
            <a:ext cx="11173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расчета индекса деловой репутации субъектов предпринимательской деятельности применяется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71198-2023. Стандарт применяется в отношении субъектов предпринимательской деятельности всех видов экономической деятельности в соответствии с ОКВЭД2.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03786-BD0C-6459-3D6A-E15A8E715A0A}"/>
              </a:ext>
            </a:extLst>
          </p:cNvPr>
          <p:cNvSpPr txBox="1"/>
          <p:nvPr/>
        </p:nvSpPr>
        <p:spPr>
          <a:xfrm>
            <a:off x="2417229" y="4120818"/>
            <a:ext cx="735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Чем выше индекс деловой репутации (ЭКГ-Рейтинг), тем ниже доля «проблемных» контрактов в общей сумме контрактации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68831" y="5688618"/>
            <a:ext cx="176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экг-рейтинг.рф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19" y="5247998"/>
            <a:ext cx="1319580" cy="13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0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22395" y="322746"/>
            <a:ext cx="11537825" cy="112034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Правомерно ли установление требования о принятии к оценке только контрактов (договоров), заключенных в соответствии</a:t>
            </a:r>
            <a:b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Законом № 44-ФЗ и Законом № 223-ФЗ? 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718208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394" y="2368972"/>
            <a:ext cx="11537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Неправомерно, т.к. в случае применения показателя оценки «Наличие у участников закупки опыта поставки товара, выполнения работы, оказания услуги, связанного            с предметом контракта» по критерию оценки «Квалификация участников закупки»             к оценке принимаются исполненные участником закупки с учетом правопреемства           (в случае наличия в заявке подтверждающего документа) гражданско-правовые договоры, в том числе заключенные и исполненные в соответствии                                    с Законом № 44-ФЗ</a:t>
            </a:r>
            <a:r>
              <a:rPr lang="en-GB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293" y="5914168"/>
            <a:ext cx="10793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43815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11.04.2022 по делу № 22/44/93/44 (0172100005022000004) </a:t>
            </a:r>
          </a:p>
        </p:txBody>
      </p:sp>
    </p:spTree>
    <p:extLst>
      <p:ext uri="{BB962C8B-B14F-4D97-AF65-F5344CB8AC3E}">
        <p14:creationId xmlns:p14="http://schemas.microsoft.com/office/powerpoint/2010/main" val="2638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926" y="-275554"/>
            <a:ext cx="5568619" cy="6921421"/>
          </a:xfrm>
          <a:prstGeom prst="rect">
            <a:avLst/>
          </a:prstGeom>
        </p:spPr>
      </p:pic>
      <p:sp>
        <p:nvSpPr>
          <p:cNvPr id="85" name="object 17"/>
          <p:cNvSpPr txBox="1">
            <a:spLocks/>
          </p:cNvSpPr>
          <p:nvPr/>
        </p:nvSpPr>
        <p:spPr>
          <a:xfrm>
            <a:off x="141030" y="508881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ПП РФ № 2571</a:t>
            </a:r>
            <a:r>
              <a:rPr lang="en-US" sz="32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21560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77064" y="2835195"/>
            <a:ext cx="793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предусмотреть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участниками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опыте выполнения работ, не требующих выдачи разрешения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капитального строительства в эксплуатацию, исключительно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заключен и исполнен в соответствии с Законом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44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или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 223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 РФ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2571)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flipV="1">
            <a:off x="1003022" y="3030949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4923" y="1542593"/>
            <a:ext cx="7777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позиция приложения к ПП РФ № 2571 применяется в установленном порядке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сферы осуществления деятельности заказчика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 РФ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2571)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flipV="1">
            <a:off x="1003022" y="1547784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7383" y="4344297"/>
            <a:ext cx="8230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предоставить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право при проведении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 принятии к оценке исключительно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исполненных в соответствии с Законом №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44-ФЗ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Законом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223-ФЗ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№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2571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 flipV="1">
            <a:off x="1087689" y="4199080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4924" y="5636899"/>
            <a:ext cx="7777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2571,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касающиеся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«Смета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строительства»,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приводятся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изменениями,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внесенными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 РФ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2571)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flipV="1">
            <a:off x="1087689" y="5361258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4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992" y="-190888"/>
            <a:ext cx="5568619" cy="6921421"/>
          </a:xfrm>
          <a:prstGeom prst="rect">
            <a:avLst/>
          </a:prstGeom>
        </p:spPr>
      </p:pic>
      <p:sp>
        <p:nvSpPr>
          <p:cNvPr id="85" name="object 17"/>
          <p:cNvSpPr txBox="1">
            <a:spLocks/>
          </p:cNvSpPr>
          <p:nvPr/>
        </p:nvSpPr>
        <p:spPr>
          <a:xfrm>
            <a:off x="141030" y="508881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ПП РФ № 2571 и ПП РФ № 2604</a:t>
            </a:r>
            <a:endParaRPr lang="ru-RU" sz="3200" b="1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21560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58156" y="1816262"/>
            <a:ext cx="9580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правовой определенности предлагается установить, что содержащееся в ПП РФ                          № 2571 понятие договора строительного подряда, означает договор о строительстве, реконструкции, капитальном ремонте объектов капитального строительства, заключенный участником закупки непосредственно с застройщиком, техническим заказчиком, лицом, ответственным за эксплуатацию здания, сооружения или региональным оператором (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понятии, предусмотренном частью 2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52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flipV="1">
            <a:off x="628227" y="4909518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58155" y="4896891"/>
            <a:ext cx="9580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предоставить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право при проведении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требование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к оценке исключительно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исполненных в соответствии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(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2604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flipV="1">
            <a:off x="699916" y="2006836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84867" y="3557571"/>
            <a:ext cx="9580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входящего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линейного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метрополитена)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 РФ № 2571)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flipV="1">
            <a:off x="576517" y="3412352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9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926" y="-275554"/>
            <a:ext cx="5568619" cy="6921421"/>
          </a:xfrm>
          <a:prstGeom prst="rect">
            <a:avLst/>
          </a:prstGeom>
        </p:spPr>
      </p:pic>
      <p:sp>
        <p:nvSpPr>
          <p:cNvPr id="85" name="object 17"/>
          <p:cNvSpPr txBox="1">
            <a:spLocks/>
          </p:cNvSpPr>
          <p:nvPr/>
        </p:nvSpPr>
        <p:spPr>
          <a:xfrm>
            <a:off x="141030" y="508881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ПП РФ № 2604</a:t>
            </a:r>
            <a:endParaRPr lang="ru-RU" sz="3200" b="1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21560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23669" y="5301789"/>
            <a:ext cx="9580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общее правило о необходимости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участниками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разрешения на ввод объекта капитального строительства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объектом закупки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являются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не требующие выдачи такого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2604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 flipV="1">
            <a:off x="544014" y="5211500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47334" y="3689326"/>
            <a:ext cx="9580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установить возможность заказчика установить требование о принятии к оценке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договоров,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предусматривающих выполнение участниками закупок работ,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требующих выдачи разрешения на ввод объекта капитального строительства в эксплуатацию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объектом закупки заказчика являются работы, требующие выдачи такого разрешения (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2604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84400" y="1824829"/>
            <a:ext cx="9580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закупки смогут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для целей оценки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реестровой записи вместо подтверждающих документов,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такие документы содержатся в открытых и общедоступных государственных реестрах, размещенных в информационно-телекоммуникационной сети «Интернет»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 РФ № 2604)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flipV="1">
            <a:off x="544014" y="1662346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flipV="1">
            <a:off x="401884" y="3643326"/>
            <a:ext cx="1056640" cy="11214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5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372438"/>
            <a:ext cx="11537825" cy="781410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Порядок действия комиссии по осуществлению закупок при проверке достоверности представляемых сведений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526" y="1607108"/>
            <a:ext cx="115378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рассмотрении вторых частей заявок на участие в закупке заявку можно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нужно отклонить в случае выявления недостоверной информации в заявке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пункт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статьи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48 Закона № 44-ФЗ)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534988" algn="just"/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534988" algn="just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подтверждения достоверности информации, содержащейся в заявке,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 вправе направлять запросы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соответствующие уполномоченные учреждения, а также руководствоваться открытыми источниками информации, размещенными на официальных сайтах государственных органов (например</a:t>
            </a:r>
            <a:r>
              <a:rPr lang="en-GB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закупках медицинских изделий – заказчик должен обратиться к сайту Росздравнадзора)</a:t>
            </a:r>
            <a:r>
              <a:rPr lang="en-GB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534988" algn="just"/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порядке, предусмотренном статьей 141 Уголовно-процессуального кодекса Российской Федерации, заказчик, заказчик вправе направить в МВД России и Генеральную Прокуратуру Российской Федерации информацию о преступлении, предусмотренном частью 5 статьи 327 УК РФ, и документы, подтверждающие факт его совершения.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C6B8FD-6B98-5732-4978-42A91D195640}"/>
              </a:ext>
            </a:extLst>
          </p:cNvPr>
          <p:cNvSpPr/>
          <p:nvPr/>
        </p:nvSpPr>
        <p:spPr>
          <a:xfrm>
            <a:off x="443235" y="5541235"/>
            <a:ext cx="11301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43815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ВС РФ от 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05.06.2024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301-ЭС24-4180 (дело № А79-11990/2022) – заказчик знал о предоставлении недостоверных сведений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признал заявку соответствующей и заключил контракт;</a:t>
            </a:r>
          </a:p>
          <a:p>
            <a:pPr marL="14288" indent="438150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Конституционного суда от 14.12.2023 № 3288-О</a:t>
            </a:r>
          </a:p>
        </p:txBody>
      </p:sp>
    </p:spTree>
    <p:extLst>
      <p:ext uri="{BB962C8B-B14F-4D97-AF65-F5344CB8AC3E}">
        <p14:creationId xmlns:p14="http://schemas.microsoft.com/office/powerpoint/2010/main" val="52701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22395" y="290700"/>
            <a:ext cx="11537825" cy="1027631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недостоверных сведений, представленных участниками закупок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92" y="1478045"/>
            <a:ext cx="10623883" cy="5201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220" y="895459"/>
            <a:ext cx="34290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7EE61B-3210-8DB7-89EF-3E9087508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41" y="1433272"/>
            <a:ext cx="2199167" cy="21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1333854" y="863530"/>
            <a:ext cx="8363414" cy="420222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Системные разъяснения ФАС России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17264" y="2084098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2395" y="2084994"/>
            <a:ext cx="117540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23.05.2023 № МШ/39918/23 (о применения КоАП к закупкам 2021 года)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07.07.2023 № МШ/54012/23 (о порядке исключения сведений из реестров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№ 44-ФЗ и Закону № 223-ФЗ)</a:t>
            </a:r>
          </a:p>
          <a:p>
            <a:pPr marL="342900" indent="-342900" algn="just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11.07.2023 № МШ/54828/23 (об установлении требований к участникам закупки о членстве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СРО)</a:t>
            </a:r>
          </a:p>
          <a:p>
            <a:pPr marL="342900" indent="-342900" algn="just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26.07.2023 № МШ/59508/23 (о формировании лота при закупках по содержанию и ремонту автодорог)</a:t>
            </a:r>
          </a:p>
          <a:p>
            <a:pPr marL="342900" indent="-342900" algn="just">
              <a:buAutoNum type="arabicPeriod" startAt="5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09.01.2024 № МШ/211/24 (о порядке проверки наличия у участника закупки правоспособности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наличия лицензии, предусмотренной Законом № 99-ФЗ)</a:t>
            </a:r>
          </a:p>
          <a:p>
            <a:pPr marL="342900" indent="-342900" algn="just">
              <a:buAutoNum type="arabicPeriod" startAt="5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МШ/875/24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подтверждении наличия опыта в соответствии с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№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2571)</a:t>
            </a:r>
          </a:p>
          <a:p>
            <a:pPr marL="342900" indent="-342900" algn="just">
              <a:buAutoNum type="arabicPeriod" startAt="5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GB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.05.2024 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МШ/44714/24 </a:t>
            </a:r>
            <a:r>
              <a:rPr lang="en-GB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при рассмотрении жалоб по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№ 223-ФЗ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отклонением заявки и признания незаконным пункта документации,</a:t>
            </a:r>
            <a:r>
              <a:rPr lang="en-GB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ослужившим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основанием для такого отклонения)</a:t>
            </a:r>
          </a:p>
          <a:p>
            <a:pPr marL="342900" indent="-342900" algn="just">
              <a:buAutoNum type="arabicPeriod" startAt="5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17</a:t>
            </a:r>
            <a:r>
              <a:rPr lang="en-GB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.06.2024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МШ/52068/24 (о применении КоАП)</a:t>
            </a:r>
          </a:p>
          <a:p>
            <a:pPr marL="342900" indent="-342900" algn="just">
              <a:buAutoNum type="arabicPeriod" startAt="5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10.07.2024 № МШ/60841/24 (о порядке предоставления преимуществ организациям инвалидов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29 Закона № 44-ФЗ)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55285-05F8-F265-A747-628577A12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79" y="55005"/>
            <a:ext cx="2037272" cy="20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21334"/>
            <a:ext cx="5568619" cy="6921421"/>
          </a:xfrm>
          <a:prstGeom prst="rect">
            <a:avLst/>
          </a:prstGeom>
        </p:spPr>
      </p:pic>
      <p:sp>
        <p:nvSpPr>
          <p:cNvPr id="85" name="object 17"/>
          <p:cNvSpPr txBox="1">
            <a:spLocks/>
          </p:cNvSpPr>
          <p:nvPr/>
        </p:nvSpPr>
        <p:spPr>
          <a:xfrm>
            <a:off x="154662" y="132438"/>
            <a:ext cx="11537825" cy="819882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29.08.2024 </a:t>
            </a: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делу №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28/06/105-2009/2024 </a:t>
            </a:r>
          </a:p>
          <a:p>
            <a:pPr marR="6773">
              <a:spcBef>
                <a:spcPts val="333"/>
              </a:spcBef>
            </a:pP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(0145200000424001397, </a:t>
            </a:r>
            <a:r>
              <a:rPr lang="ru-RU" sz="2400" b="1" dirty="0" err="1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недостоверка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ИЖС</a:t>
            </a:r>
            <a:r>
              <a:rPr lang="ru-RU" sz="2400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4" y="97368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2394" y="1106276"/>
            <a:ext cx="115378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Закупка: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строительство объекта: «Средняя общеобразовательная школа на 600 мест по адресу Ленинградская область, г. Тихвин, 1а микрорайон, 25»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НМЦК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920 591 400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indent="452438" algn="just"/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Довод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заявка заявителя неправомерно отклонена</a:t>
            </a:r>
          </a:p>
          <a:p>
            <a:pPr indent="452438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протоколу подведения итогов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 признана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требованиям Извещения и Закона о контрактной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выявлением недостоверной информации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содержащейся в заявке на участие в закупке.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установлено, что Оператором электронной площадки в реестре участников закупки, аккредитованных на электронной площадке, в качестве подтверждения наличия у Заявителя опыта выполнения работ в соответствии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позицией 7 приложения к Постановлению № 2571 размещены,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копии следующих документов: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договор генерального подряда на выполнение работ по строительству ИЖС от 30.11.2021 № КП-972 заключенный между ООО «Инженерные системы»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Ивонинским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(далее – Договор);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акты приемки выполненных работ.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в адрес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Ивонинского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направлен запрос от 27.08.2024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28/76745/24 о достоверности Договора. По результатам рассмотрения запроса получен ответ об отсутствии между Заявителем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Ивонинским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каких-либо договорных обязательств, в том числе по Договору.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изложенное, Комиссия приходит к выводу, что действия Комиссии по осуществлению закупок, отклонившей заявку Заявителя ввиду представления недостоверных сведений в качестве подтверждения наличия опыта по позиции 7 приложения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2571, не противоречат положениям Закона о контрактной системе, в связи с чем довод Заявителя не нашел своего подтверждения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действия Заявителя,  предоставившего 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контролирующий орган заведомо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недостоверную информацию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признаки состава административного правонарушения, ответственность за совершение которого предусмотренного частью 1 статьи 19.7.2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КоАП.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636925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влечет наложение административного штрафа на должностных лиц в размере пятнадцати тысяч рублей; на юридических лиц - ста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9643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348062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 ПП РФ № 878 и Приказа № 126н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D5C6D-FBF5-BA75-18D9-E6025DDFDE8F}"/>
              </a:ext>
            </a:extLst>
          </p:cNvPr>
          <p:cNvSpPr/>
          <p:nvPr/>
        </p:nvSpPr>
        <p:spPr>
          <a:xfrm>
            <a:off x="222393" y="1529679"/>
            <a:ext cx="11513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закупаемый товар включен в перечень, утвержденный ПП РФ № 878,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сведения о нем содержатся в приложении к Приказу Минфина России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126н, заказчику необходимо установить в извещении об осуществлении закупки ограничения допуска в соответствии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ПП РФ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878 и условия допуска в соответствии с Приказом Минфина России № 126н.</a:t>
            </a: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участник закупки не предоставил в заявке информацию и документы, предусмотренные пунктом 3.1 ПП РФ от 10.07.2019 № 878, то применяется Приказ Минфина России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126н, в соответствии с которым подтверждением страны происхождения радиоэлектронной продукции является исключительно декларация.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A8295-74B5-C054-C761-11D465896803}"/>
              </a:ext>
            </a:extLst>
          </p:cNvPr>
          <p:cNvSpPr txBox="1"/>
          <p:nvPr/>
        </p:nvSpPr>
        <p:spPr>
          <a:xfrm>
            <a:off x="387591" y="5970822"/>
            <a:ext cx="11176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ФАС России от 31.</a:t>
            </a:r>
            <a:r>
              <a:rPr lang="en-US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10.2022 </a:t>
            </a:r>
            <a:r>
              <a:rPr lang="ru-RU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ДФ/99397/22;</a:t>
            </a: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ВС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24.04.2024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305-ЭС24-5299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08.05.2024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309-ЭС24-1236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348062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достоверности декларации о стране происхождения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D5C6D-FBF5-BA75-18D9-E6025DDFDE8F}"/>
              </a:ext>
            </a:extLst>
          </p:cNvPr>
          <p:cNvSpPr/>
          <p:nvPr/>
        </p:nvSpPr>
        <p:spPr>
          <a:xfrm>
            <a:off x="231070" y="1750280"/>
            <a:ext cx="115137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just">
              <a:buClr>
                <a:srgbClr val="C30C3E"/>
              </a:buClr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ВС РФ от 24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304-ЭС23-27821 (постановление Восьмого арбитражного апелляционного суда от 05.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09.2023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делу № </a:t>
            </a:r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А70-7845/2023):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algn="just">
              <a:buClr>
                <a:srgbClr val="C30C3E"/>
              </a:buClr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Декларирование не отменяет обязанность заказчика как профессионального участника торгов установить соответствие предлагаемых к поставке товаров условиям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запретам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ограничениям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в соответствии со статьей 14 Закона № 44-ФЗ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предпринять исчерпывающие меры для установления факта предоставления достоверной информации о стране происхождения товара,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задекларированной участником в заявке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554B0-4521-92B7-D2E4-8ACD7F45E0C5}"/>
              </a:ext>
            </a:extLst>
          </p:cNvPr>
          <p:cNvSpPr txBox="1"/>
          <p:nvPr/>
        </p:nvSpPr>
        <p:spPr>
          <a:xfrm>
            <a:off x="387591" y="5970822"/>
            <a:ext cx="11176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ФАС России от 0</a:t>
            </a:r>
            <a:r>
              <a:rPr lang="en-US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8.08.2023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28/63395/24;</a:t>
            </a:r>
            <a:r>
              <a:rPr lang="en-US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20.03.2024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делу № 28/06/105-694/2024</a:t>
            </a:r>
          </a:p>
        </p:txBody>
      </p:sp>
    </p:spTree>
    <p:extLst>
      <p:ext uri="{BB962C8B-B14F-4D97-AF65-F5344CB8AC3E}">
        <p14:creationId xmlns:p14="http://schemas.microsoft.com/office/powerpoint/2010/main" val="392186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569728" cy="692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189744" y="0"/>
            <a:ext cx="11914640" cy="57015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773" algn="ctr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страны происхождения </a:t>
            </a:r>
          </a:p>
          <a:p>
            <a:pPr marR="6773" algn="ctr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при осуществлении закупок бананов</a:t>
            </a:r>
          </a:p>
          <a:p>
            <a:pPr algn="ctr"/>
            <a:endParaRPr lang="ru-RU" sz="10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49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положений подпункта «б» пункта 2 части 1 статьи 43 Закона № 44-ФЗ заявка на участие в закупке должна содержать наименование страны происхождения товара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49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пунктом 3 части 5 статьи 48 Закона № 44-ФЗ определено, что при рассмотрении первых частей заявок на участие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закупке соответствующая заявка подлежит отклонению в случае выявления недостоверной информации, содержащейся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части заявки на участие в закупке. </a:t>
            </a:r>
          </a:p>
          <a:p>
            <a:pPr indent="5349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разделом 1 «Соглашения о Правилах определения страны происхождения товаров в Содружестве Независимых Государств» от 20.11.2009 (далее — Соглашение) подтверждением страны происхождения товара может являться сертификат о происхождении товара, выдаваемый по форме СТ-1, уполномоченными органами на территории соответствующего государства – участника Соглашения, либо иной документ, выданный в установленном порядке. </a:t>
            </a:r>
          </a:p>
          <a:p>
            <a:pPr indent="5349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отмечает, что в соответствии с пунктом 2.1 и подпунктом «б» пункта 2.2 Соглашения установлено, что товарами, полностью произведенными в государстве – участнике Соглашения, считается, в частности, продукция растительного происхождения, выращенная и/или собранная в данной стране. </a:t>
            </a:r>
          </a:p>
          <a:p>
            <a:pPr indent="5349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 согласно пункту 2.4 Соглашения в случае участия в производстве товара третьих стран, помимо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– участников Соглашения, страна происхождения товара определяется в соответствии с критерием достаточной обработки/переработки товара. </a:t>
            </a:r>
          </a:p>
          <a:p>
            <a:pPr indent="53498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закупки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предоставления сведений о стране происхождения в соответствии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Приказом № 126н в своей заявке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декларирует страну происхождения свежих бананов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 также иных тропических фруктов)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Россию, заявка такого участника содержит недостоверные сведения,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отклонению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117437" y="1125334"/>
            <a:ext cx="11947894" cy="6873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8F67F4F-7020-47AB-5216-1E3255059582}"/>
              </a:ext>
            </a:extLst>
          </p:cNvPr>
          <p:cNvSpPr/>
          <p:nvPr/>
        </p:nvSpPr>
        <p:spPr>
          <a:xfrm>
            <a:off x="11429890" y="6253289"/>
            <a:ext cx="605620" cy="476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Shape 332"/>
          <p:cNvSpPr/>
          <p:nvPr/>
        </p:nvSpPr>
        <p:spPr>
          <a:xfrm>
            <a:off x="189744" y="1458244"/>
            <a:ext cx="11575609" cy="938719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2" y="6489813"/>
            <a:ext cx="12261180" cy="3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FFB63-E2E6-E3D3-4B1B-C9613B03D5A3}"/>
              </a:ext>
            </a:extLst>
          </p:cNvPr>
          <p:cNvSpPr txBox="1"/>
          <p:nvPr/>
        </p:nvSpPr>
        <p:spPr>
          <a:xfrm>
            <a:off x="342901" y="6068748"/>
            <a:ext cx="8919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ФАС России от 10.03.2023 № ПИ/17471/23;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Минсельхоза России от 15.04.2020 № 19/2051, от 25.02.2021 № 18/36</a:t>
            </a:r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FFB63-E2E6-E3D3-4B1B-C9613B03D5A3}"/>
              </a:ext>
            </a:extLst>
          </p:cNvPr>
          <p:cNvSpPr txBox="1"/>
          <p:nvPr/>
        </p:nvSpPr>
        <p:spPr>
          <a:xfrm>
            <a:off x="5569728" y="5551183"/>
            <a:ext cx="65573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официальными данными Росстата промышленное выращивание бананов на территории Российской Федерации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315866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164492"/>
            <a:ext cx="11537825" cy="1197293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18.07.2023 по делу № 28/06/105-184/2023 </a:t>
            </a:r>
          </a:p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(0173100009523000103) </a:t>
            </a:r>
          </a:p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3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(отклонение за предоставление недостоверной информации)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41712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6478" y="1372520"/>
            <a:ext cx="115378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Суть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: согласно Протоколу подведения итогов заявка участника отклонена в связи со следующим: «Выявление недостоверной информации, содержащейся в заявке на участие в закупке. Причина несоответствия: Участник закупки предоставил выписку из реестра российской промышленной продукции, реестровая запись № 5693\52\2022 от 25.01.2022 для позиции 9 технического задания Заказчика. В соответствии с данной выпиской «Эргономичное кресло SU-BK131-8». Согласно информации с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официального сайта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производителя данных компьютерных кресел 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http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://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su-rf.su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/: Максимальная высота кресла составляет – 1270 мм; Минимальная высота кресла составляет – 1170 мм; Ширина сиденья - 475 мм. В то время как участником указаны: Максимальная высота кресла: 1040 мм; Минимальная высота кресла: 940 мм; Ширина сиденья 480 мм. </a:t>
            </a:r>
          </a:p>
          <a:p>
            <a:pPr indent="534988" algn="just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комиссии: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сведения, размещенные в открытых источниках сети «Интернет», не могут свидетельствовать о достоверности технических характеристик. Комиссия, изучив заявку Участника</a:t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№ 7, приходит к выводу о соответствии указанной заявки требованиям Описания объекта закупки.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80E7C7-F607-42E5-F27D-D1E2D0615F54}"/>
              </a:ext>
            </a:extLst>
          </p:cNvPr>
          <p:cNvSpPr/>
          <p:nvPr/>
        </p:nvSpPr>
        <p:spPr>
          <a:xfrm>
            <a:off x="467697" y="5874183"/>
            <a:ext cx="10793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43815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04.</a:t>
            </a:r>
            <a:r>
              <a:rPr lang="en-GB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10.2023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106238/12;</a:t>
            </a:r>
          </a:p>
          <a:p>
            <a:pPr marL="14288" indent="43815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ФАС России от 23.</a:t>
            </a:r>
            <a:r>
              <a:rPr lang="en-GB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11.2023 №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ПИ/98391/23;</a:t>
            </a:r>
          </a:p>
          <a:p>
            <a:pPr marL="14288" indent="43815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24.</a:t>
            </a:r>
            <a:r>
              <a:rPr lang="en-GB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05.2024 п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делу</a:t>
            </a:r>
            <a:r>
              <a:rPr lang="en-GB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24/44/99/П2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7F680-7D99-E961-1BC6-B0B66BBB4EC9}"/>
              </a:ext>
            </a:extLst>
          </p:cNvPr>
          <p:cNvSpPr txBox="1"/>
          <p:nvPr/>
        </p:nvSpPr>
        <p:spPr>
          <a:xfrm>
            <a:off x="467697" y="5504851"/>
            <a:ext cx="779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Аналогичная позиция о незаконности сопоставления характеристик с ГИСП:</a:t>
            </a:r>
          </a:p>
        </p:txBody>
      </p:sp>
    </p:spTree>
    <p:extLst>
      <p:ext uri="{BB962C8B-B14F-4D97-AF65-F5344CB8AC3E}">
        <p14:creationId xmlns:p14="http://schemas.microsoft.com/office/powerpoint/2010/main" val="393469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V="1">
            <a:off x="226660" y="1521652"/>
            <a:ext cx="11673771" cy="31955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5" name="Shape 85"/>
          <p:cNvSpPr/>
          <p:nvPr/>
        </p:nvSpPr>
        <p:spPr>
          <a:xfrm>
            <a:off x="189744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-225670" y="585416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" y="0"/>
            <a:ext cx="5568619" cy="6921421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187312" y="101598"/>
            <a:ext cx="11845767" cy="13642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 информации при расхождении информации, указанной участником закупки</a:t>
            </a:r>
            <a:br>
              <a:rPr lang="ru-RU" sz="2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составе заявки, актуальной инструкции/ руководстве по эксплуатации медицинского  оборудования, официальном письме производителя медицинского оборудования, и содержащейся</a:t>
            </a:r>
            <a:br>
              <a:rPr lang="ru-RU" sz="2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государственном реестре медицинских изделий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615" y="1570997"/>
            <a:ext cx="11752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части 4 статьи 38 Федерального закона от 21.11.2011 № 323-ФЗ на территории Российской Федерации разрешается обращение медицинских изделий, прошедших государственную регистрацию в порядке, установленном Правительством Российской Федерации, и медицинских изделий, прошедших регистрацию в соответствии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международными договорами и актами, составляющими право Евразийского экономического союза.</a:t>
            </a: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№ 1650 сведения, содержащиеся в государственном реестре медицинских изделий и организаций (индивидуальных предпринимателей), осуществляющих производство и изготовление медицинских изделий (далее – Реестр), размещаются на официальном сайте Росздравнадзора в сети «Интернет». Сведения, содержащиеся в Реестре, обновляются ежедневно с сохранением всех редакций Реестра и являются общедоступными и предоставляются бесплатно органам государственной власти, органам местного самоуправления, иным юридическим лицам, а также физическим лицам. </a:t>
            </a: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сведения в отношении медицинских изделий, разрешенных к обращению на территории Российской Федерации, отражены в регистрационных удостоверениях и в инструкциях по применению медицинских изделий, содержащихся в государственном реестре медицинских изделий и организаций (индивидуальных предпринимателей), осуществляющих производство и изготовление медицинских изделий. </a:t>
            </a:r>
          </a:p>
          <a:p>
            <a:pPr indent="538163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случае наличия расхождений между характеристиками, представленными участником закупки в заявке (иных документах, например, представляемых на заседание комиссии антимонопольного органа), и сведениями, содержащимися в Реестре на сайте Росздравнадзора, заявка подлежит отклонению. </a:t>
            </a:r>
          </a:p>
        </p:txBody>
      </p:sp>
    </p:spTree>
    <p:extLst>
      <p:ext uri="{BB962C8B-B14F-4D97-AF65-F5344CB8AC3E}">
        <p14:creationId xmlns:p14="http://schemas.microsoft.com/office/powerpoint/2010/main" val="331558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V="1">
            <a:off x="261486" y="1781209"/>
            <a:ext cx="11673771" cy="31955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5" name="Shape 85"/>
          <p:cNvSpPr/>
          <p:nvPr/>
        </p:nvSpPr>
        <p:spPr>
          <a:xfrm>
            <a:off x="189744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-225670" y="585416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94"/>
            <a:ext cx="5568619" cy="6921421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189394" y="253165"/>
            <a:ext cx="11845767" cy="3947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223" y="119853"/>
            <a:ext cx="10944106" cy="1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записи «Для целей осуществления закупок для государственных и муниципальных нужд» в графе № 5 в сертификатах о происхождении товаров формы СТ-1 для целей осуществления закупок для обеспечения государственных и муниципальных нужд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486" y="1823092"/>
            <a:ext cx="11673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Пунктом 5.2 Приказа ТПП РФ № 29 установлено, что в графу № 5 сертификата «Для служебных отметок» вносится следующая запись: «Для целей осуществления закупок для государственных и муниципальных нужд» и, при необходимости, информация о дубликате.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Пунктом 7.4 Соглашения о Правилах определения страны происхождения товаров в Содружестве Независимых Государств от 20.11.2009 (далее – Правила) установлено, что в графу № 5 сертификата «Для служебных отметок» впечатываются, вносятся от руки или проставляются штампом служебные отметки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контролирующих органов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вывоза, транзита и/или получения товара, а также при необходимости следующие записи: «Дубликат», «Выдан взамен сертификата», «Выдан впоследствии», а также другие записи, предусмотренные Правилами.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этом ФАС России отмечает, что ТПП РФ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государственным контролирующим органом 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ФАС России обращает внимание, что наличие в графе 5 записи «Для целей осуществления закупок для государственных и муниципальных нужд» или иных других ограничивает возможность хозяйствующих субъектов участвовать в государственных и муниципальных закупках с товаром отечественного производства,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с чем предоставление сертификата СТ-1 является подтверждением страны происхождения товара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заполнение графы 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влечет за собой отклонение заявки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37D89-5DA2-BAAD-DB3C-546BBC432FD4}"/>
              </a:ext>
            </a:extLst>
          </p:cNvPr>
          <p:cNvSpPr txBox="1"/>
          <p:nvPr/>
        </p:nvSpPr>
        <p:spPr>
          <a:xfrm>
            <a:off x="156839" y="6313885"/>
            <a:ext cx="9624662" cy="33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Письмо ФАС России от 17.06.2024 № ПИ/52337/24</a:t>
            </a:r>
          </a:p>
        </p:txBody>
      </p:sp>
    </p:spTree>
    <p:extLst>
      <p:ext uri="{BB962C8B-B14F-4D97-AF65-F5344CB8AC3E}">
        <p14:creationId xmlns:p14="http://schemas.microsoft.com/office/powerpoint/2010/main" val="422862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V="1">
            <a:off x="156839" y="1706960"/>
            <a:ext cx="11673771" cy="31955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6" name="Shape 86"/>
          <p:cNvSpPr txBox="1"/>
          <p:nvPr/>
        </p:nvSpPr>
        <p:spPr>
          <a:xfrm>
            <a:off x="-225670" y="585416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94"/>
            <a:ext cx="5568619" cy="6921421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189394" y="253165"/>
            <a:ext cx="11845767" cy="3947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947" y="137300"/>
            <a:ext cx="10944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требования представления в составе заявки регистрационного удостоверения на технические средства реабилитации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394" y="1844635"/>
            <a:ext cx="11673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реабилитации, которые подлежат использованию в медицинских целях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профилактики, медицинской реабилитации заболеваний, восстановления, замещения, изменения анатомической структуры или физиологических функций организма являются медицинскими изделиями и имеют общую базу регулирования отношений, связанных с их обращением. </a:t>
            </a:r>
          </a:p>
          <a:p>
            <a:pPr indent="538163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например, изделия для нейтрализации (поглощения) запаха внутри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мешка,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относятся к медицинским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обязательной государственной регистрации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Нейтрализаторы запаха могут быть указаны в качестве принадлежностей к медицинским изделиям. </a:t>
            </a:r>
          </a:p>
          <a:p>
            <a:pPr indent="538163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действия заказчика, установившего в извещении об осуществлении закупки требование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регистрационного удостоверения в составе заявки на участие в закупке на товар, который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медицинским изделием, не соответствуют пункту 3 части 2 статьи 42 Закона № 44-ФЗ.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37D89-5DA2-BAAD-DB3C-546BBC432FD4}"/>
              </a:ext>
            </a:extLst>
          </p:cNvPr>
          <p:cNvSpPr txBox="1"/>
          <p:nvPr/>
        </p:nvSpPr>
        <p:spPr>
          <a:xfrm>
            <a:off x="275390" y="6195056"/>
            <a:ext cx="9624662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Росздравнадзора от 23.06.2024 №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04-39229/24;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Письмо Минфина России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09.08.2024 № 24-06-06/74766</a:t>
            </a:r>
          </a:p>
        </p:txBody>
      </p:sp>
    </p:spTree>
    <p:extLst>
      <p:ext uri="{BB962C8B-B14F-4D97-AF65-F5344CB8AC3E}">
        <p14:creationId xmlns:p14="http://schemas.microsoft.com/office/powerpoint/2010/main" val="46166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1354751" y="5247875"/>
            <a:ext cx="9195885" cy="27614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1" rIns="68580" bIns="34291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2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1759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920" y="76034"/>
            <a:ext cx="11726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лота при осуществлении закупки школы креативных индустрий</a:t>
            </a:r>
          </a:p>
          <a:p>
            <a:pPr algn="ctr"/>
            <a:r>
              <a:rPr lang="ru-RU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Правительства Российской Федерации от  20.09.2021  № </a:t>
            </a:r>
            <a:r>
              <a:rPr lang="ru-RU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2613-р</a:t>
            </a:r>
            <a:br>
              <a:rPr lang="ru-RU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Концепции развития креативных (творческих) индустрий и механизмов </a:t>
            </a:r>
            <a:r>
              <a:rPr lang="ru-RU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br>
              <a:rPr lang="ru-RU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до 2030 года»)</a:t>
            </a:r>
          </a:p>
        </p:txBody>
      </p:sp>
      <p:sp>
        <p:nvSpPr>
          <p:cNvPr id="10" name="Shape 84"/>
          <p:cNvSpPr/>
          <p:nvPr/>
        </p:nvSpPr>
        <p:spPr>
          <a:xfrm flipV="1">
            <a:off x="221920" y="1536024"/>
            <a:ext cx="11726334" cy="8467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" name="Скругленный прямоугольник 14"/>
          <p:cNvSpPr/>
          <p:nvPr/>
        </p:nvSpPr>
        <p:spPr>
          <a:xfrm>
            <a:off x="221920" y="2124580"/>
            <a:ext cx="11709400" cy="1502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7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№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 установлено, что для целей ограничения допуска радиоэлектронной продукции,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происходящей из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государств, не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предметом одного контракта (одного лота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радиоэлектронная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включенная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включенная в него.</a:t>
            </a:r>
          </a:p>
          <a:p>
            <a:pPr lvl="0" indent="449263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принцип формирования лота предусмотрен положениями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№ 616,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остановления № 617.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7321" t="13104" r="54275" b="60554"/>
          <a:stretch/>
        </p:blipFill>
        <p:spPr>
          <a:xfrm>
            <a:off x="6807934" y="4252540"/>
            <a:ext cx="5042404" cy="20351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6657" t="13024" r="47407" b="58730"/>
          <a:stretch/>
        </p:blipFill>
        <p:spPr>
          <a:xfrm>
            <a:off x="382644" y="4252540"/>
            <a:ext cx="5616820" cy="2008924"/>
          </a:xfrm>
          <a:prstGeom prst="rect">
            <a:avLst/>
          </a:prstGeom>
        </p:spPr>
      </p:pic>
      <p:pic>
        <p:nvPicPr>
          <p:cNvPr id="18" name="Picture 2" descr="запрещено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76" y="4907555"/>
            <a:ext cx="682865" cy="6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9A8295-74B5-C054-C761-11D465896803}"/>
              </a:ext>
            </a:extLst>
          </p:cNvPr>
          <p:cNvSpPr txBox="1"/>
          <p:nvPr/>
        </p:nvSpPr>
        <p:spPr>
          <a:xfrm>
            <a:off x="301327" y="6348623"/>
            <a:ext cx="11176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 РФ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18.08.2021 № 305-ЭС21-14637, от 13.05.2024 года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305-ЭС24-6184 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V="1">
            <a:off x="234896" y="1249760"/>
            <a:ext cx="11673771" cy="31955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6" name="Shape 86"/>
          <p:cNvSpPr txBox="1"/>
          <p:nvPr/>
        </p:nvSpPr>
        <p:spPr>
          <a:xfrm>
            <a:off x="-225670" y="585416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94"/>
            <a:ext cx="5568619" cy="6921421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189394" y="253165"/>
            <a:ext cx="11845767" cy="3947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220" y="332324"/>
            <a:ext cx="1094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Укрупнение лота при проведении совместных закупок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388" y="1445357"/>
            <a:ext cx="11673771" cy="484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612013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Комиссии ФАС России, изучив Описание объекта закупки, пришли к выводу, что формирование заказчиками, уполномоченным органом совместной закупки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оказание услуг по техническому обслуживанию лифтового оборудования на объектах медицинских организаций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системы здравоохранения города Москвы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(174 учреждения – 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494 </a:t>
            </a:r>
            <a:r>
              <a:rPr lang="ru-RU" sz="1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организаций)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расположенных по адресам в различных административных округах города Москвы, а также на территории другого субъекта Российской Федерации – Московской области, приводит к увеличению объема оказываемых услуг, начальной (максимальной) цены государственного контракта, суммы обеспечения заявок, суммы обеспечения исполнения государственных контрактов, а также цены исполненного государственного контракта (договора), представляемого участниками конкурса в соответствии с позицией 14 приложения к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 РФ № 2571.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одновременное нахождение специалистов объектах заказчиков накладывает на исполнителя по государственным контрактам дополнительную кадровую и финансовую нагрузку.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612013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Кроме того, Комиссиями ФАС России установлено, что ранее каждый из заказчиков проводил отдельные закупки на оказание услуг по техническому обслуживанию лифтового оборудования на своих объектах.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612013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Учитывая изложенное, Комиссии ФАС России пришли к выводу, что вышеуказанные действия заказчиков, уполномоченного органа нарушают пункт 1 части 2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 Закона № 44-ФЗ.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37D89-5DA2-BAAD-DB3C-546BBC432FD4}"/>
              </a:ext>
            </a:extLst>
          </p:cNvPr>
          <p:cNvSpPr txBox="1"/>
          <p:nvPr/>
        </p:nvSpPr>
        <p:spPr>
          <a:xfrm>
            <a:off x="275388" y="6248659"/>
            <a:ext cx="9624662" cy="33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Решения ФАС России от 13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.06.2024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делам №№ 28/06/105-1475/2024 – 28/06/105-1488/2024</a:t>
            </a:r>
          </a:p>
        </p:txBody>
      </p:sp>
    </p:spTree>
    <p:extLst>
      <p:ext uri="{BB962C8B-B14F-4D97-AF65-F5344CB8AC3E}">
        <p14:creationId xmlns:p14="http://schemas.microsoft.com/office/powerpoint/2010/main" val="267754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V="1">
            <a:off x="275390" y="1178036"/>
            <a:ext cx="11673771" cy="31955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5" name="Shape 85"/>
          <p:cNvSpPr/>
          <p:nvPr/>
        </p:nvSpPr>
        <p:spPr>
          <a:xfrm>
            <a:off x="189744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-225670" y="585416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" y="0"/>
            <a:ext cx="5568619" cy="6921421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189394" y="253165"/>
            <a:ext cx="11845767" cy="3947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223" y="165840"/>
            <a:ext cx="1094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предоставления преимуществ организациям инвалидов в соответствии со статьей 29 Закона № 44-ФЗ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948" y="1455297"/>
            <a:ext cx="11810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Действие части 2 статьи 29 Закона № 44-ФЗ распространяется на:</a:t>
            </a: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– общероссийские общественные организации инвалидов (в том числе созданные как союзы общественных организаций инвалидов), среди членов которых инвалиды и их законные представители составляют не менее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80 %;</a:t>
            </a: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– организации, уставный (складочный) капитал которых полностью состоит из вкладов общероссийских общественных организаций инвалидов и среднесписочная численность инвалидов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по отношению к другим работникам составляет не менее чем 50 %, а доля оплаты труда инвалидов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фонде оплаты труда – не менее чем 25 %.</a:t>
            </a: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Статьей 7 Федерального закона № 82-ФЗ «Об общественных объединениях» (далее – Закон № 82-ФЗ) установлено, что общественные объединения могут создаваться в том числе в форме общественной организации.</a:t>
            </a: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Учитывая различное содержание понятий (статья 14 Закона № 82-ФЗ) общероссийского и регионального общественного объединения (в том числе общественной организации),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преимущества, установленные статьей 29 Закона № 44-ФЗ, предоставляются исключительно общероссийским общественным организациям инвалидов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распространяются на иные общественные организации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Таким образом,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аявки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закупки,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задекларировавших принадлежность к организациям инвалидов,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 отвечающих критериям отнесения к организациям,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распространяется действие статьи 29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одлежат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отклонению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37D89-5DA2-BAAD-DB3C-546BBC432FD4}"/>
              </a:ext>
            </a:extLst>
          </p:cNvPr>
          <p:cNvSpPr txBox="1"/>
          <p:nvPr/>
        </p:nvSpPr>
        <p:spPr>
          <a:xfrm>
            <a:off x="140661" y="5870135"/>
            <a:ext cx="11443668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Письмо ФАС России от </a:t>
            </a:r>
            <a:r>
              <a:rPr lang="en-GB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.0</a:t>
            </a:r>
            <a:r>
              <a:rPr lang="en-GB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.2024 № МШ/</a:t>
            </a:r>
            <a:r>
              <a:rPr lang="en-GB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60841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/24;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ФАС России от 07.06.2024 по делу № 28/06/105-1456/2024;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Московского УФАС России от 02.07.2024 по делу № 077/06/106-8875/2024</a:t>
            </a:r>
          </a:p>
        </p:txBody>
      </p:sp>
    </p:spTree>
    <p:extLst>
      <p:ext uri="{BB962C8B-B14F-4D97-AF65-F5344CB8AC3E}">
        <p14:creationId xmlns:p14="http://schemas.microsoft.com/office/powerpoint/2010/main" val="14284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V="1">
            <a:off x="156839" y="1060192"/>
            <a:ext cx="11673771" cy="31955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6" name="Shape 86"/>
          <p:cNvSpPr txBox="1"/>
          <p:nvPr/>
        </p:nvSpPr>
        <p:spPr>
          <a:xfrm>
            <a:off x="-225670" y="585416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94"/>
            <a:ext cx="5568619" cy="6921421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189394" y="253165"/>
            <a:ext cx="11845767" cy="3947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222" y="113488"/>
            <a:ext cx="1094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объединения в один лот при совместной закупке муки пшеничной разных сортов: высшего, первого, второго (КТРУ 10.61.21.110-00000001); разных видов муки: пшеничной (КТРУ 10.61.21.110-00000001), ржаной (КТРУ 10.61.22.110-00000001), кукурузной (КТРУ 10.61.22.120-00000001)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813" y="1025229"/>
            <a:ext cx="11673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буквального толкования части 1 статьи 25 Закона № 44-ФЗ основополагающим обстоятельством для проведения совместных конкурсов или аукционов является осуществление заказчиками закупок одних и тех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товаров, работ, услуг.</a:t>
            </a:r>
          </a:p>
          <a:p>
            <a:pPr indent="53816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«одними и теми же товарами»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указанной нормы следует понимать товары, имеющие единые родовые признаки (например, «классные доски», в том числе меловые, маркерные) или составляющие комплект таких товаров (например, «ученический стул-парта»).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37D89-5DA2-BAAD-DB3C-546BBC432FD4}"/>
              </a:ext>
            </a:extLst>
          </p:cNvPr>
          <p:cNvSpPr txBox="1"/>
          <p:nvPr/>
        </p:nvSpPr>
        <p:spPr>
          <a:xfrm>
            <a:off x="275390" y="5982558"/>
            <a:ext cx="9624662" cy="33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28607" y="2781853"/>
            <a:ext cx="3640352" cy="2807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4" name="TextBox 23"/>
          <p:cNvSpPr txBox="1"/>
          <p:nvPr/>
        </p:nvSpPr>
        <p:spPr>
          <a:xfrm>
            <a:off x="5289069" y="2719222"/>
            <a:ext cx="282388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закупка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65175" y="3094424"/>
            <a:ext cx="2642348" cy="4235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6" name="TextBox 25"/>
          <p:cNvSpPr txBox="1"/>
          <p:nvPr/>
        </p:nvSpPr>
        <p:spPr>
          <a:xfrm flipH="1">
            <a:off x="3371131" y="3150608"/>
            <a:ext cx="191793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и более заказчика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35894" y="3092319"/>
            <a:ext cx="2642348" cy="4235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8" name="TextBox 27"/>
          <p:cNvSpPr txBox="1"/>
          <p:nvPr/>
        </p:nvSpPr>
        <p:spPr>
          <a:xfrm flipH="1">
            <a:off x="7569549" y="3131657"/>
            <a:ext cx="191793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и те же товары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84022" y="3868492"/>
            <a:ext cx="8292919" cy="7906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0" name="TextBox 29"/>
          <p:cNvSpPr txBox="1"/>
          <p:nvPr/>
        </p:nvSpPr>
        <p:spPr>
          <a:xfrm>
            <a:off x="1840855" y="3981700"/>
            <a:ext cx="8336083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Муку пшеничного разного сорта: высшего, первого и второго возможно объединить </a:t>
            </a:r>
            <a:r>
              <a:rPr lang="ru-RU" sz="135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совместной закупке, так как мука имеет родовой признак.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176033" y="4743095"/>
            <a:ext cx="4309847" cy="1211335"/>
          </a:xfrm>
          <a:prstGeom prst="roundRect">
            <a:avLst/>
          </a:prstGeom>
          <a:solidFill>
            <a:srgbClr val="FF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1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Заказчик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1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пшеничная 50 кг          Мука ржаная 15 кг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Мука кукурузная 35 кг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21539" y="3553981"/>
            <a:ext cx="3640352" cy="2807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3" name="TextBox 32"/>
          <p:cNvSpPr txBox="1"/>
          <p:nvPr/>
        </p:nvSpPr>
        <p:spPr>
          <a:xfrm>
            <a:off x="5407203" y="3577121"/>
            <a:ext cx="282388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образом: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18660" y="4720788"/>
            <a:ext cx="4314497" cy="1246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1                               Заказчик 2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ржаная 10 кг                 Мука ржаная 15 кг   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пшеничная 50 кг          Мука пшеничная 40 кг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кукурузная 30 кг          Мука кукурузная 35 кг</a:t>
            </a:r>
          </a:p>
          <a:p>
            <a:pPr algn="ctr"/>
            <a:endParaRPr lang="ru-RU" sz="135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44" l="19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62" y="6095960"/>
            <a:ext cx="597045" cy="683285"/>
          </a:xfrm>
          <a:prstGeom prst="rect">
            <a:avLst/>
          </a:prstGeom>
        </p:spPr>
      </p:pic>
      <p:pic>
        <p:nvPicPr>
          <p:cNvPr id="36" name="Picture 2" descr="Мультяшный красный крестик - 58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54" y="6143130"/>
            <a:ext cx="589305" cy="5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89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348062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Закупки по части</a:t>
            </a:r>
            <a:r>
              <a:rPr lang="en-GB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статьи</a:t>
            </a:r>
            <a:r>
              <a:rPr lang="en-GB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 Закона № 44-ФЗ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D5C6D-FBF5-BA75-18D9-E6025DDFDE8F}"/>
              </a:ext>
            </a:extLst>
          </p:cNvPr>
          <p:cNvSpPr/>
          <p:nvPr/>
        </p:nvSpPr>
        <p:spPr>
          <a:xfrm>
            <a:off x="222393" y="1317807"/>
            <a:ext cx="115137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just">
              <a:buClr>
                <a:srgbClr val="C30C3E"/>
              </a:buClr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от участия в закупках,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соответствующие требованиям Закона № 44-ФЗ:</a:t>
            </a:r>
          </a:p>
          <a:p>
            <a:pPr marL="14288" algn="just">
              <a:buClr>
                <a:srgbClr val="C30C3E"/>
              </a:buClr>
              <a:defRPr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в предварительном предложении товарного знака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отличного от указанного заказчиком</a:t>
            </a:r>
            <a:b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извещении;</a:t>
            </a: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в предварительном предложении места оказания услуг «Российская Федерация» вместо конкретного региона,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оответствующего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установленному заказчиком в извещении;</a:t>
            </a: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algn="just">
              <a:buClr>
                <a:srgbClr val="C30C3E"/>
              </a:buClr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Закона № 44-ФЗ при формировании проведении закупки:</a:t>
            </a:r>
          </a:p>
          <a:p>
            <a:pPr marL="14288" algn="just">
              <a:buClr>
                <a:srgbClr val="C30C3E"/>
              </a:buClr>
              <a:defRPr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дополнительных характеристик товара</a:t>
            </a:r>
            <a:r>
              <a:rPr lang="en-GB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предусмотренных позицией КТРУ.</a:t>
            </a:r>
          </a:p>
          <a:p>
            <a:pPr marL="14288" indent="438150" algn="just">
              <a:buClr>
                <a:srgbClr val="C30C3E"/>
              </a:buClr>
              <a:buFont typeface="Wingdings" pitchFamily="2" charset="2"/>
              <a:buChar char="v"/>
              <a:defRPr/>
            </a:pPr>
            <a:r>
              <a:rPr 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неустановление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неприменение «национального режима».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554B0-4521-92B7-D2E4-8ACD7F45E0C5}"/>
              </a:ext>
            </a:extLst>
          </p:cNvPr>
          <p:cNvSpPr txBox="1"/>
          <p:nvPr/>
        </p:nvSpPr>
        <p:spPr>
          <a:xfrm>
            <a:off x="387591" y="5970822"/>
            <a:ext cx="11176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ФАС России от </a:t>
            </a:r>
            <a:r>
              <a:rPr lang="en-GB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04.04.2024 №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ПИ/28580/24</a:t>
            </a:r>
            <a:r>
              <a:rPr lang="en-GB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05</a:t>
            </a:r>
            <a:r>
              <a:rPr lang="en-US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ДФ/48449/24</a:t>
            </a:r>
            <a:endParaRPr lang="en-US" alt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21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68619" cy="6921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263182" y="71109"/>
            <a:ext cx="1170642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6773" algn="ctr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Неправомерное заключение заказчиком контракта</a:t>
            </a:r>
            <a:b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единственным поставщиком (подрядчиком, исполнителем)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Частью 1 статьи 93 Закона № 44-ФЗ установлен исчерпывающий перечень случаев, при которых заказчиком может осуществляться закупка у единственного поставщика (подрядчика, исполнителя).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случаях, не предусмотренных таким перечнем, заказчик обязан осуществлять закупку с проведением конкурентных способов определения поставщика (подрядчика, исполнителя).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осуществлении закупки у единственного поставщика (подрядчика, исполнителя), определенного ФЗ,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или распоряжением Президента Российской Федерации, поручениями Президента Российской Федерации, постановлением или распоряжением Правительства Российской Федерации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может быть заключен только при наличии вышеперечисленных актов.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критерия «оперативность» контракт не может быть заключен («…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при необходимости оказания медицинской помощи в неотложной или экстренной форме…»)</a:t>
            </a:r>
          </a:p>
          <a:p>
            <a:pPr algn="just"/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Влечет за собой привлечение к ответственности по части 2 статьи 7.29 КоАП.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222395" y="1246444"/>
            <a:ext cx="11673770" cy="31956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32"/>
          <p:cNvSpPr/>
          <p:nvPr/>
        </p:nvSpPr>
        <p:spPr>
          <a:xfrm>
            <a:off x="189742" y="1458243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2160"/>
              </a:lnSpc>
            </a:pPr>
            <a:endParaRPr sz="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160"/>
              </a:lnSpc>
            </a:pPr>
            <a:endParaRPr lang="ru-RU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2160"/>
              </a:lnSpc>
            </a:pPr>
            <a:endParaRPr sz="10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5741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348062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Порядок действий заказчика при исполнении контрактов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152867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D5C6D-FBF5-BA75-18D9-E6025DDFDE8F}"/>
              </a:ext>
            </a:extLst>
          </p:cNvPr>
          <p:cNvSpPr/>
          <p:nvPr/>
        </p:nvSpPr>
        <p:spPr>
          <a:xfrm>
            <a:off x="222393" y="1248799"/>
            <a:ext cx="115137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извещения об осуществлении закупки и графика выполнения работ заказчикам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устанавливать отдельные этапы выполнения работ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позволит надлежащим образом осуществлять контроль и своевременно реагировать на недостатки, допущенные подрядчиком;</a:t>
            </a:r>
          </a:p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просрочки исполнения поставщиком (подрядчиком, исполнителем) обязательств</a:t>
            </a:r>
            <a:b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гарантийных), а также в иных случаях неисполнения или ненадлежащего исполнения поставщиком (подрядчиком, исполнителем) обязательств, заказчик должен направлять поставщику (подрядчику, исполнителю) требование об уплате неустоек (штрафов, пеней) в соответствии</a:t>
            </a:r>
            <a:b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частью 6 статьи 34 Закона № 44-ФЗ, а также вести претензионную работу;</a:t>
            </a:r>
          </a:p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осуществлять перечисления денежных средств, в том числе авансовых платежей,</a:t>
            </a:r>
            <a:b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сроки и объеме, предусмотренные контрактом;</a:t>
            </a:r>
          </a:p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требований заказчика и </a:t>
            </a:r>
            <a:r>
              <a:rPr 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неустранение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условий контракта является основанием для принятия заказчиком решения об одностороннем отказе от исполнения контракта</a:t>
            </a:r>
            <a:b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существенным нарушением поставщиком (подрядчиком, исполнителем) условий такого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1287533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85" name="object 17"/>
          <p:cNvSpPr txBox="1">
            <a:spLocks/>
          </p:cNvSpPr>
          <p:nvPr/>
        </p:nvSpPr>
        <p:spPr>
          <a:xfrm>
            <a:off x="217262" y="112266"/>
            <a:ext cx="11537825" cy="819882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25.07.2024 </a:t>
            </a: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делу №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24/104/104/242 </a:t>
            </a:r>
          </a:p>
          <a:p>
            <a:pPr marR="6773">
              <a:spcBef>
                <a:spcPts val="333"/>
              </a:spcBef>
            </a:pP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(0139300007522000176,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РНП</a:t>
            </a:r>
            <a:r>
              <a:rPr lang="ru-RU" sz="2400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12131" y="932148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2131" y="1020342"/>
            <a:ext cx="115378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 закупки: </a:t>
            </a:r>
            <a:r>
              <a:rPr lang="ru-RU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выполнение работ по строительству объектов теплоснабжения для обеспечения теплом потребителей сектора «Б» СТК «</a:t>
            </a:r>
            <a:r>
              <a:rPr lang="ru-RU" sz="15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Шерегеш</a:t>
            </a:r>
            <a:r>
              <a:rPr lang="ru-RU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с техническим перевооружением существующего источника теплоснабжения – центральной котельной </a:t>
            </a:r>
            <a:r>
              <a:rPr lang="ru-RU" sz="15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пгт</a:t>
            </a:r>
            <a:r>
              <a:rPr lang="ru-RU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Шерегеш</a:t>
            </a:r>
            <a:r>
              <a:rPr lang="ru-RU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5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Цена контракта: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1 162 865 439,56 руб.</a:t>
            </a:r>
          </a:p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 выполнения работ с учетом дополнительного соглашения: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12.12.2022 до 15.11.2024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2438"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Заказчика: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подрядчиком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Контрактом сроки не устранялись выявленные Заказчиком в ходе исполнения Контракта нарушения, а также Работы велись настолько медленно, что окончание их к сроку, установленному Контрактом, становится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явно невозможным,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чем Заказчиком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08.07.2024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размещено в ЕИС решение об одностороннем отказе от исполнения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</a:p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заседании Комиссии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установлено: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исполнения Контракта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подрядчиком выполнены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 и оплачены Заказчиком Работы на общую сумму 548 459 748,27 руб.,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47,16 %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цены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</a:p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дела: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теплоснабжения в рамках Контракта производится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теплом потребителей сектора «Б» СТК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Потребителем энергии с данной теплотрассы является ООО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Гледен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постройку сети отелей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Azimut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однако на данной территории строительство не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начато. Кроме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Контракта, Минстроем России, Минэкономразвития России состоялось совещание, в ходе которого сообщалось о невозможности ввода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объекта Контракта без наличия потребителя, а также даны рекомендации о переносе финансирования на 2026 год.</a:t>
            </a:r>
          </a:p>
          <a:p>
            <a:pPr algn="just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абзацу пятому подпункта «а» пункта 15 Правил орган контроля принимает решение об отказе во включении информации о поставщике (подрядчике, исполнителе) в реестр, если в результате проведения проверки, поставщиком (подрядчиком, исполнителем) представлены информация и документы, подтверждающие принятие им мер для надлежащего исполнения условий Контракта.</a:t>
            </a:r>
          </a:p>
          <a:p>
            <a:pPr indent="449263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предоставленных документов и сведений, Комиссия приходит к выводу, что подрядчик принимал меры, направленные  на надлежащее исполнение условий Контракта,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чем информация о подрядчике не подлежит включению в Реестр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228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07002" y="348062"/>
            <a:ext cx="11537825" cy="535189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Порядок действий заказчика при расторжении контрактов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152867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554B0-4521-92B7-D2E4-8ACD7F45E0C5}"/>
              </a:ext>
            </a:extLst>
          </p:cNvPr>
          <p:cNvSpPr txBox="1"/>
          <p:nvPr/>
        </p:nvSpPr>
        <p:spPr>
          <a:xfrm>
            <a:off x="207002" y="5776915"/>
            <a:ext cx="11804409" cy="851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Письма ФАС России от 20.06.2023 № 28/48440/23,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23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.0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.2024 № ПИ/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65002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/24; от 21.11.2022 № ПИ/10547/22;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Письма Минфина России от 17.06.2020 № 24-03-07/51940, от 03.03.2023 № 24-06-06/17938, от 21.07.2023 № 24-03-08/68564;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Постановление АС МО от 24.11.2023 № А40-81279/23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087" y="1155815"/>
            <a:ext cx="115378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принятия решения об одностороннем отказе от исполнения контракта (в том числе</a:t>
            </a:r>
            <a:b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пунктам 4, 5 части 1 статьи 93 Закона № 44-ФЗ, Закону № 46-ФЗ), </a:t>
            </a: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направляет</a:t>
            </a:r>
            <a:b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контрольной орган в сфере закупок обращение о включении информации</a:t>
            </a:r>
            <a:b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поставщике (подрядчике, исполнителе) в РНП.</a:t>
            </a:r>
          </a:p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endParaRPr lang="ru-RU" alt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расторжения контракта по соглашению сторон – </a:t>
            </a: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ФАС России сведений</a:t>
            </a:r>
            <a:b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включении информации о поставщике (подрядчике, исполнителе) в РНП </a:t>
            </a: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</a:t>
            </a: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288" algn="just">
              <a:buClr>
                <a:srgbClr val="C30C3E"/>
              </a:buClr>
              <a:defRPr/>
            </a:pPr>
            <a:r>
              <a:rPr lang="ru-RU" altLang="ru-RU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основания для заключения контракта со 2-ым участником закупки - отсутствуют.</a:t>
            </a:r>
          </a:p>
          <a:p>
            <a:pPr marL="14288" algn="just">
              <a:buClr>
                <a:srgbClr val="C30C3E"/>
              </a:buClr>
              <a:defRPr/>
            </a:pPr>
            <a:endParaRPr lang="ru-RU" altLang="ru-RU" sz="20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42900" algn="just">
              <a:buClr>
                <a:srgbClr val="C30C3E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расторжения контракта на основании подпункта «б» пункта 1 части 15 статьи 95</a:t>
            </a:r>
            <a:b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 – заказчик направляет обращение в антимонопольный орган, а ФАС России – имеет полномочия по 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внесению в РНП </a:t>
            </a: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поставщике (подрядчике, исполнителе), предоставившем недостоверные сведений для участия в конкурсе, поскольку факт совершения такого 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существенным нарушением обязательств по контракту ввиду его неисполнения.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2910272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85" name="object 17"/>
          <p:cNvSpPr txBox="1">
            <a:spLocks/>
          </p:cNvSpPr>
          <p:nvPr/>
        </p:nvSpPr>
        <p:spPr>
          <a:xfrm>
            <a:off x="217262" y="112266"/>
            <a:ext cx="11537825" cy="819882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</a:t>
            </a:r>
            <a:r>
              <a:rPr lang="en-US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.08.2024 </a:t>
            </a: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делу №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24/104/104/284  </a:t>
            </a:r>
          </a:p>
          <a:p>
            <a:pPr marR="6773">
              <a:spcBef>
                <a:spcPts val="333"/>
              </a:spcBef>
            </a:pPr>
            <a:r>
              <a:rPr lang="ru-RU" sz="24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(0187100000223000001, </a:t>
            </a:r>
            <a:r>
              <a:rPr lang="ru-RU" sz="24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РНП</a:t>
            </a:r>
            <a:r>
              <a:rPr lang="ru-RU" sz="2400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12131" y="932148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2131" y="1020342"/>
            <a:ext cx="11537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 закупки: </a:t>
            </a:r>
            <a:r>
              <a:rPr lang="ru-RU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выполнение работ </a:t>
            </a:r>
            <a:r>
              <a:rPr lang="ru-RU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строительству объекта: «Административное здание ИФНС России по г. </a:t>
            </a:r>
            <a:r>
              <a:rPr lang="ru-RU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Сургуту»</a:t>
            </a:r>
          </a:p>
          <a:p>
            <a:pPr indent="452438" algn="just"/>
            <a:r>
              <a:rPr lang="ru-RU" sz="1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Цена контракта: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949 500 000 </a:t>
            </a:r>
            <a:r>
              <a:rPr lang="ru-RU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руб.</a:t>
            </a:r>
          </a:p>
          <a:p>
            <a:pPr indent="452438" algn="just"/>
            <a:endParaRPr lang="ru-RU" sz="1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263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1 Закона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44-ФЗ установлено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44-ФЗ регулирует отношения, направленные на обеспечение государственных и муниципальных нужд в целях повышения эффективности, результативности осуществления закупок товаров, работ, услуг, обеспечения гласности и прозрачности осуществления таких закупок, предотвращения коррупции и других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злоупотреблений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таких закупок.</a:t>
            </a:r>
          </a:p>
          <a:p>
            <a:pPr indent="449263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6 Закона № 44-ФЗ контрактная система в сфере закупок основывается на принципах открытости, прозрачности информации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 в сфере закупок, обеспечения конкуренции, профессионализма заказчиков, стимулирования инноваций, единства контрактной системы в сфере закупок,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результативность обеспечения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</a:t>
            </a:r>
            <a:b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нужд, эффективности осуществления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закупок.</a:t>
            </a:r>
          </a:p>
          <a:p>
            <a:pPr indent="449263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реестр недобросовестных поставщиков (подрядчиков, исполнителей) служит инструментом, обеспечивающим реализацию целей регулирования отношений, определенных в части 1 статьи 1 Закона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является механизмом защиты государственных и муниципальных заказчиков от недобросовестных действий поставщиков (исполнителей, подрядчиков).</a:t>
            </a:r>
          </a:p>
          <a:p>
            <a:pPr indent="449263" algn="just"/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расторжения Контракта цель закупки, которая изначально ставилась Заказчиком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 выполнение строительно-монтажных работ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 административного здания в Ханты-Мансийском автономном округе – Югры,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достигнута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государственные нужды, являющиеся объектом закупки, не удовлетворены.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поводом для расторжения Контракта послужили недобросовестные действия ООО «ПАРК ИНВЕСТ», предоставившего недостоверную информацию о своем соответствии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статьи 31 Закона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позволило ему стать победителем Аукциона,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которого заключен Контракт.</a:t>
            </a:r>
          </a:p>
          <a:p>
            <a:pPr indent="449263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факта предоставления ООО «ПАРК ИНВЕСТ» недостоверной информации о своем соответствии порождает обязанность Заказчика в силу требований, установленных подпунктом «б» пункта 1 части 15 статьи 95 Закона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решение об одностороннем отказе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Контракта и приводит к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осуществляемой закупочной процедуры и неисполнению Контракта по вине ООО «ПАРК ИНВЕСТ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49263" algn="just"/>
            <a:r>
              <a:rPr lang="ru-RU" sz="15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</a:t>
            </a:r>
            <a:r>
              <a:rPr lang="ru-RU" sz="15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комиссии: </a:t>
            </a:r>
            <a:r>
              <a:rPr lang="ru-RU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включить информацию об обществе в </a:t>
            </a:r>
            <a:r>
              <a:rPr lang="ru-RU" sz="1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Реестр сроком на 2 (два) </a:t>
            </a:r>
            <a:r>
              <a:rPr lang="ru-RU" sz="15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года.</a:t>
            </a:r>
            <a:endParaRPr lang="ru-RU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7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3CBA7-5F64-1020-B62D-0971FD045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8880E0-AD41-E982-DACF-BB3CE306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A9E6-47E4-48C4-9A09-8E3CD6CB640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V="1">
            <a:off x="189394" y="1769633"/>
            <a:ext cx="11673771" cy="31955"/>
          </a:xfrm>
          <a:prstGeom prst="line">
            <a:avLst/>
          </a:prstGeom>
          <a:ln w="38100">
            <a:solidFill>
              <a:srgbClr val="007E88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5" name="Shape 85"/>
          <p:cNvSpPr/>
          <p:nvPr/>
        </p:nvSpPr>
        <p:spPr>
          <a:xfrm>
            <a:off x="189744" y="1411351"/>
            <a:ext cx="11575609" cy="122084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marL="0" indent="0" algn="l">
              <a:lnSpc>
                <a:spcPts val="2160"/>
              </a:lnSpc>
            </a:pPr>
            <a:endParaRPr sz="800" b="1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ts val="2160"/>
              </a:lnSpc>
            </a:pPr>
            <a:endParaRPr sz="18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lnSpc>
                <a:spcPts val="2160"/>
              </a:lnSpc>
            </a:pP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-225670" y="5854163"/>
            <a:ext cx="12261180" cy="368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6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" y="-23446"/>
            <a:ext cx="5568619" cy="6921421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x="189394" y="253165"/>
            <a:ext cx="11845767" cy="3947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474" y="246525"/>
            <a:ext cx="11430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требования в извещении об осуществлении закупки</a:t>
            </a:r>
            <a:b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авиационных работ о наличии у участника закупки</a:t>
            </a:r>
            <a:b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 предоставлении в составе заявки сертификата эксплуатанта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394" y="1785611"/>
            <a:ext cx="1160508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Эксплуатант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гражданин или юридическое лицо, имеющие воздушное судно на праве собственности, на условиях аренды или на ином законном основании, использующие указанное воздушное судно для полетов и имеющие сертификат (свидетельство)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эксплуатанта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8163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Порядок выполнения работ с целью оказания медицинской помощи определяют Федеральные авиационные правила, утвержденные приказом Минтранса России от 19.11.2020 № 494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Правила).</a:t>
            </a:r>
          </a:p>
          <a:p>
            <a:pPr indent="538163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получения сертификата эксплуатанта на выполнение авиационных работ (работ с целью оказания медицинской помощи) необходимо пройти процедуру подтверждения соответствия требованиям Правил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главы III Правил в уполномоченном органе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гражданской авиации. </a:t>
            </a:r>
          </a:p>
          <a:p>
            <a:pPr indent="538163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Эксплуатант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должен использовать воздушные суда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обладающие сертификатом летной годности, выданным на основании акта оценки воздушного судна на его соответствие требованиям к летной годности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 охране окружающей среды,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авиационных работ, предусматривающих нахождение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лиц, не входящих в состав экипажа воздушного судна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538163"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Таким образом, выполнение авиационных работ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сертификата эксплуатанта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выданного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Правилами,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789B8-1EB8-328A-B4DC-864B7A5D50B8}"/>
              </a:ext>
            </a:extLst>
          </p:cNvPr>
          <p:cNvSpPr txBox="1"/>
          <p:nvPr/>
        </p:nvSpPr>
        <p:spPr>
          <a:xfrm>
            <a:off x="425696" y="6034639"/>
            <a:ext cx="886635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Письма ФАС России от 09.07.2024 № ПИ/60348/24, от 31.07.2024 №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ПИ/67897/24;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Письмо Минтранса России от 05.07.2024 № Д1/19785-ИС</a:t>
            </a:r>
          </a:p>
        </p:txBody>
      </p:sp>
    </p:spTree>
    <p:extLst>
      <p:ext uri="{BB962C8B-B14F-4D97-AF65-F5344CB8AC3E}">
        <p14:creationId xmlns:p14="http://schemas.microsoft.com/office/powerpoint/2010/main" val="263455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141030" y="-22033"/>
            <a:ext cx="11537825" cy="1597018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Письмо ФАС России от 29.12.2023 года № МШ/112518/23 </a:t>
            </a:r>
          </a:p>
          <a:p>
            <a:pPr marR="6773">
              <a:spcBef>
                <a:spcPts val="333"/>
              </a:spcBef>
            </a:pPr>
            <a:r>
              <a:rPr lang="ru-RU" sz="32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 части порядка рассмотрения жалоб, поступающих от лиц, не имеющих специальной правоспособности)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554271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12" y="1616558"/>
            <a:ext cx="114234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части 1 статьи 105 Закона № 44-ФЗ условием для подачи жалобы согласно Закону № 44-ФЗ является наличие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участника закупки прав и законных интересов, которые при осуществлении закупки нарушены действиями (бездействием) субъекта контроля.</a:t>
            </a:r>
          </a:p>
          <a:p>
            <a:pPr indent="3587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предусмотренных Законом № 44-ФЗ, участник закупки может заниматься отдельными видами деятельности только на основании специального разрешения (лицензии) или при наличии членства в саморегулируемой организации (далее - Специальная правоспособность).</a:t>
            </a:r>
          </a:p>
          <a:p>
            <a:pPr indent="3587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законные интересы участника закупки, не обладающего соответствующей Специальной правоспособностью, не могут быть нарушены действиями (бездействием) субъекта контроля (в случае установления в закупке Специальной правоспособности).</a:t>
            </a:r>
          </a:p>
          <a:p>
            <a:pPr indent="3587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жалоба подается на положения извещения об осуществлении закупки, в которой установлено требование в соответствии с частью 2 статьи 31 Закона № 44-ФЗ, то условием для подачи жалобы является наличие у заявителя опыта, предусмотренного ПП РФ № 2571.</a:t>
            </a:r>
          </a:p>
          <a:p>
            <a:pPr indent="3587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в случае, если в жалобе участника закупки содержатся доводы относительно неправомерного установления заказчиком вышеуказанных требований к участникам закупки, и контрольным органом в сфере закупок выявлены признаки неправомерного установления заказчиком таких требований, то такая жалоба подлежит рассмотрению в порядке, установленном главой 6 Закона о контрактной системе.</a:t>
            </a:r>
          </a:p>
          <a:p>
            <a:pPr indent="3587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если поданная заявителем жалоба содержит информацию, свидетельствующую о наличии нарушения законодательства Российской Федерации о контрактной системе в сфере закупок в действиях субъектов контроля, или сотрудниками территориальных органов ФАС России самостоятельно установлены такие признаки в рамках анализа закупки, указанной в жалобе, данная информация является основанием для проведения внеплановой проверки в соответствии с положениями пункта 2 части 15 статьи 99 Закона № 44-ФЗ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4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22395" y="204041"/>
            <a:ext cx="11537825" cy="904521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</a:t>
            </a:r>
            <a:r>
              <a:rPr lang="ru-RU" sz="28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19.06.2024 </a:t>
            </a: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делу № 28/06/105-1538/2024  </a:t>
            </a:r>
            <a:r>
              <a:rPr lang="ru-RU" sz="2800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неустановление</a:t>
            </a:r>
            <a:r>
              <a:rPr lang="ru-RU" sz="2800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дополнительных требований)</a:t>
            </a:r>
            <a:endParaRPr lang="ru-RU" sz="2800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394" y="1393424"/>
            <a:ext cx="115378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выполнение работ по текущему ремонту помещений 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НМЦК 7 246 760 руб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2438" algn="just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Заказчиком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 не установлены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Извещении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к участникам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позицией 15 приложения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2438" algn="just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соответствии с позицией 15 приложения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работ по текущему ремонту зданий, сооружений, установлено дополнительное требование о наличии у участника закупки следующего опыта выполнения работ: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опыт исполнения договора, предусматривающего выполнение работ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текущему ремонту зданий, сооружений;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опыт исполнения договора, предусматривающего выполнение работ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капитальному ремонту объекта капитального строительства.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подтверждением соответствия вышеуказанному дополнительному требованию является: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исполненный договор;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акт выполненных работ, подтверждающий цену выполненных работ.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Комиссии установлено, что объектом закупки является выполнение работ по текущему ремонту помещений суда, при этом начальная (максимальная) цена контракта составляет 7 246 760 руб.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абзацем четвертым подпункта «а» пункта 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положения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при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конкурентных способов определения поставщиков (подрядчиков, исполнителей), при этом позиции 14, 15 и 36 приложения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при осуществлении закупки начальная (максимальная) цена контракта превышает 1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indent="452438" algn="just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изложенное, Комиссия приходит к выводу, что действия Заказчика, не установившего в Извещении дополнительные требования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закупки в соответствии с позицией 15 приложения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нарушают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части 1 статьи 42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1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222395" y="111068"/>
            <a:ext cx="11537825" cy="1119964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Какой контракт считается исполненным и может быть учтен</a:t>
            </a:r>
            <a:b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качестве подтверждения наличия опыта и соответствия дополнительным требованиям?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394" y="1321837"/>
            <a:ext cx="115378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442913" algn="just">
              <a:buFontTx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Расторгнутый по соглашению сторон и оформленный в установленном законом порядке;</a:t>
            </a:r>
          </a:p>
          <a:p>
            <a:pPr marL="9525" indent="442913" algn="just">
              <a:buFontTx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определенным позициям ПП РФ № 2571 + по пункту 4 ПП РФ № 2571 только контракт (договор), заключенный в соответствии с Законом № 44-ФЗ или с Законом № 223-ФЗ;</a:t>
            </a:r>
          </a:p>
          <a:p>
            <a:pPr marL="9525" indent="442913" algn="just">
              <a:buFontTx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  реестре   контрактов   информации о контракте со статусом «Исполнение», а также неразмещение в реестре контрактов необходимых документов,  </a:t>
            </a:r>
            <a:r>
              <a:rPr lang="ru-RU" alt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свидетельствует об отсутствии</a:t>
            </a:r>
            <a:br>
              <a:rPr lang="ru-RU" alt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участника закупки требуемого опыта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работ (поставки товара, оказания услуг)                      при наличии в составе заявки  полного перечня документов, установленных соответствующей позицией ПП РФ № 2571;</a:t>
            </a:r>
          </a:p>
          <a:p>
            <a:pPr marL="9525" indent="442913" algn="just">
              <a:buFontTx/>
              <a:buChar char="-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было изменение цены контракта (договора) должно быть предоставлено дополнительное соглашение.</a:t>
            </a:r>
          </a:p>
          <a:p>
            <a:pPr marL="9525"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442913"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19.06.2023 № 24-06-09/56379;</a:t>
            </a: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ФАС России от 16.12.2022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ПИ/113547/22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29.09.2022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28/90098/22</a:t>
            </a:r>
            <a:r>
              <a:rPr lang="en-GB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</a:t>
            </a:r>
            <a:r>
              <a:rPr lang="en-US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МШ/875/24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16.09.2022 по делу № 22/44/99/207;</a:t>
            </a: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ВС РФ от 28.10.2019 № 301-ЭС19-18955, решение АС Ставропольского края №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А63-7609/22,</a:t>
            </a:r>
            <a:b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г. М № А40-3611/22</a:t>
            </a:r>
          </a:p>
        </p:txBody>
      </p:sp>
    </p:spTree>
    <p:extLst>
      <p:ext uri="{BB962C8B-B14F-4D97-AF65-F5344CB8AC3E}">
        <p14:creationId xmlns:p14="http://schemas.microsoft.com/office/powerpoint/2010/main" val="73413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82348" y="277530"/>
            <a:ext cx="11537825" cy="473634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spcBef>
                <a:spcPts val="333"/>
              </a:spcBef>
            </a:pPr>
            <a:r>
              <a:rPr lang="ru-RU" sz="2800" b="1" dirty="0" smtClean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контракта со статусом «Исполнение»</a:t>
            </a:r>
            <a:endParaRPr lang="ru-RU" sz="2800" b="1" dirty="0">
              <a:solidFill>
                <a:srgbClr val="05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54662" y="985844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992" y="-190888"/>
            <a:ext cx="5568619" cy="69214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37" y="1258928"/>
            <a:ext cx="9821863" cy="5460987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02733" y="5909734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2733" y="4732867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9778666">
            <a:off x="5598577" y="1005994"/>
            <a:ext cx="1562668" cy="4846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1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17"/>
          <p:cNvSpPr txBox="1">
            <a:spLocks/>
          </p:cNvSpPr>
          <p:nvPr/>
        </p:nvSpPr>
        <p:spPr>
          <a:xfrm>
            <a:off x="94005" y="413797"/>
            <a:ext cx="11921382" cy="781410"/>
          </a:xfrm>
          <a:prstGeom prst="rect">
            <a:avLst/>
          </a:prstGeom>
        </p:spPr>
        <p:txBody>
          <a:bodyPr vert="horz" wrap="square" lIns="0" tIns="4233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6773">
              <a:lnSpc>
                <a:spcPts val="2800"/>
              </a:lnSpc>
              <a:spcBef>
                <a:spcPts val="333"/>
              </a:spcBef>
            </a:pPr>
            <a:r>
              <a:rPr lang="ru-RU" sz="2800" b="1" dirty="0">
                <a:solidFill>
                  <a:srgbClr val="05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Можно ли представить договор субподряда в качестве подтверждения опыта выполнения СМР?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22395" y="1316765"/>
            <a:ext cx="11542956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B3DA59-0767-5210-0FCC-80917A9E3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3058" y="-80821"/>
            <a:ext cx="5568619" cy="6921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394" y="1689825"/>
            <a:ext cx="11537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indent="442913"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отмечает, что дополнительные требования устанавливаются непосредственно </a:t>
            </a:r>
            <a:r>
              <a:rPr lang="ru-RU" alt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участникам закупки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следовательно, документы и информация, предусмотренные приложением к ПП РФ № 2571, должны быть представлены </a:t>
            </a:r>
            <a:r>
              <a:rPr lang="ru-RU" alt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в отношении участника закупки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связи с чем представление участником закупки документов и информации об опыте иных лиц, в том числе субподрядчиков, не соответствует требованиям положений ПП РФ № 2571.</a:t>
            </a:r>
          </a:p>
          <a:p>
            <a:pPr marL="9525" indent="442913" algn="just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442913"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договор субподряда на выполнение работ не может служить подтверждением соответствия общества дополнительным требованиям, поскольку: </a:t>
            </a:r>
          </a:p>
          <a:p>
            <a:pPr marL="9525" indent="442913" algn="just"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общество выполняло лишь часть работ в рамках иного контракта;</a:t>
            </a:r>
          </a:p>
          <a:p>
            <a:pPr marL="9525" indent="442913" algn="just"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участвовало в рабочей и приемочной комиссиях при сдаче объекта заказчику по государственному контракту, во вводе объекта в эксплуатацию;</a:t>
            </a:r>
          </a:p>
          <a:p>
            <a:pPr marL="9525" indent="442913" algn="just">
              <a:buAutoNum type="arabicParenR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несло гарантийных обязательств по выполненным работам.</a:t>
            </a:r>
          </a:p>
          <a:p>
            <a:pPr marL="9525" indent="442913" algn="just">
              <a:buAutoNum type="arabicParenR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442913" algn="just">
              <a:buAutoNum type="arabicParenR"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ВС РФ от 09.09.2022 № 309-ЭС22-15395, от 19.07.2021 № 304-ЭС21-10656;</a:t>
            </a: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</a:t>
            </a:r>
            <a:r>
              <a:rPr lang="ru-RU" alt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05.04.2023 № 24-06-07/30291;</a:t>
            </a: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ФАС России от 11</a:t>
            </a:r>
            <a:r>
              <a:rPr lang="en-US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alt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МШ/875/24;</a:t>
            </a:r>
          </a:p>
          <a:p>
            <a:pPr marL="9525" indent="442913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25.07.2023 по делу № 28/06/105-1716/2023</a:t>
            </a:r>
          </a:p>
        </p:txBody>
      </p:sp>
    </p:spTree>
    <p:extLst>
      <p:ext uri="{BB962C8B-B14F-4D97-AF65-F5344CB8AC3E}">
        <p14:creationId xmlns:p14="http://schemas.microsoft.com/office/powerpoint/2010/main" val="3436156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1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2.43900000000000005684E+00&quot;&gt;&lt;m_msothmcolidx val=&quot;0&quot;/&gt;&lt;m_rgb r=&quot;00&quot; g=&quot;00&quot; b=&quot;80&quot;/&gt;&lt;/elem&gt;&lt;elem m_fUsage=&quot;1.00000000000000000000E+00&quot;&gt;&lt;m_msothmcolidx val=&quot;0&quot;/&gt;&lt;m_rgb r=&quot;00&quot; g=&quot;B0&quot; b=&quot;F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22512</TotalTime>
  <Words>3118</Words>
  <Application>Microsoft Office PowerPoint</Application>
  <PresentationFormat>Широкоэкранный</PresentationFormat>
  <Paragraphs>336</Paragraphs>
  <Slides>37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Myriad Pro</vt:lpstr>
      <vt:lpstr>Open Sans</vt:lpstr>
      <vt:lpstr>Times New Roman</vt:lpstr>
      <vt:lpstr>Wingdings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Дмитриевна Прокофьева</dc:creator>
  <cp:lastModifiedBy>User-22-12</cp:lastModifiedBy>
  <cp:revision>594</cp:revision>
  <cp:lastPrinted>2022-08-16T14:57:58Z</cp:lastPrinted>
  <dcterms:created xsi:type="dcterms:W3CDTF">2020-03-12T08:06:17Z</dcterms:created>
  <dcterms:modified xsi:type="dcterms:W3CDTF">2024-10-18T13:32:57Z</dcterms:modified>
</cp:coreProperties>
</file>