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7" r:id="rId9"/>
    <p:sldId id="261" r:id="rId10"/>
    <p:sldId id="269" r:id="rId11"/>
    <p:sldId id="262" r:id="rId12"/>
    <p:sldId id="263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8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91;&#1073;&#1083;&#1080;&#1095;&#1082;&#1072;&#1072;\&#1044;&#1083;&#1103;%20&#1089;&#1083;&#1072;&#1081;&#1076;&#1086;&#1074;%20&#1076;&#1086;&#1093;&#1086;&#1076;&#1099;\&#1044;&#1080;&#1072;&#1075;&#1088;&#1072;&#1084;&#1084;&#1072;%20&#1074;%20&#1089;&#1083;&#1091;&#1096;&#1072;&#1085;&#1080;&#1103;%20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91;&#1073;&#1083;&#1080;&#1095;&#1082;&#1072;&#1072;\&#1044;&#1083;&#1103;%20&#1089;&#1083;&#1072;&#1081;&#1076;&#1086;&#1074;%20&#1076;&#1086;&#1093;&#1086;&#1076;&#1099;\&#1044;&#1080;&#1072;&#1075;&#1088;&#1072;&#1084;&#1084;&#1072;%20&#1074;%20&#1089;&#1083;&#1091;&#1096;&#1072;&#1085;&#1080;&#1103;%20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91;&#1073;&#1083;&#1080;&#1095;&#1082;&#1072;&#1072;\&#1089;&#1090;&#1088;&#1091;&#1082;%20&#1091;&#1095;&#1088;&#1077;&#1078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dirty="0"/>
              <a:t>Структура доходов
 бюджета МО Кавказский район в 2013 г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9217051584484965"/>
          <c:y val="4.4083362814290331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2944166085231209"/>
          <c:y val="0.47528517110266238"/>
          <c:w val="0.44670106120749403"/>
          <c:h val="0.2661596958174908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54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1932008996667429"/>
                  <c:y val="2.4470325239763276E-3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6.1975151377896047E-2"/>
                  <c:y val="1.0300689600111825E-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-3.9969142733987439E-2"/>
                  <c:y val="5.0123050208077585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0.15441341545163262"/>
                  <c:y val="-1.6687723920441499E-2"/>
                </c:manualLayout>
              </c:layout>
              <c:dLblPos val="bestFit"/>
              <c:showCatName val="1"/>
            </c:dLbl>
            <c:dLbl>
              <c:idx val="4"/>
              <c:layout>
                <c:manualLayout>
                  <c:x val="-0.18234024142879993"/>
                  <c:y val="-0.1132732552917578"/>
                </c:manualLayout>
              </c:layout>
              <c:dLblPos val="bestFit"/>
              <c:showCatName val="1"/>
            </c:dLbl>
            <c:dLbl>
              <c:idx val="5"/>
              <c:layout>
                <c:manualLayout>
                  <c:x val="-6.4959075400517804E-2"/>
                  <c:y val="-0.19696176761174827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0.11005849696509037"/>
                  <c:y val="-0.12584174126523159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0.28087430932268687"/>
                  <c:y val="-0.14683033442112553"/>
                </c:manualLayout>
              </c:layout>
              <c:dLblPos val="bestFit"/>
              <c:showCatName val="1"/>
            </c:dLbl>
            <c:dLbl>
              <c:idx val="8"/>
              <c:layout>
                <c:manualLayout>
                  <c:xMode val="edge"/>
                  <c:yMode val="edge"/>
                  <c:x val="0.5786809202006169"/>
                  <c:y val="0.25475285171102663"/>
                </c:manualLayout>
              </c:layout>
              <c:dLblPos val="bestFit"/>
              <c:showCatName val="1"/>
            </c:dLbl>
            <c:dLbl>
              <c:idx val="9"/>
              <c:layout>
                <c:manualLayout>
                  <c:xMode val="edge"/>
                  <c:yMode val="edge"/>
                  <c:x val="0.57360477177780445"/>
                  <c:y val="0.31558935361216767"/>
                </c:manualLayout>
              </c:layout>
              <c:dLblPos val="bestFit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'Структура доходов'!$A$4:$A$13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Арендные платежи</c:v>
                </c:pt>
                <c:pt idx="5">
                  <c:v>Прочие доходы  </c:v>
                </c:pt>
                <c:pt idx="6">
                  <c:v>Доходы от продажи имущества</c:v>
                </c:pt>
                <c:pt idx="7">
                  <c:v>Штрафы</c:v>
                </c:pt>
              </c:strCache>
            </c:strRef>
          </c:cat>
          <c:val>
            <c:numRef>
              <c:f>'Структура доходов'!$B$4:$B$13</c:f>
              <c:numCache>
                <c:formatCode>General</c:formatCode>
                <c:ptCount val="8"/>
                <c:pt idx="0">
                  <c:v>11000</c:v>
                </c:pt>
                <c:pt idx="1">
                  <c:v>386174</c:v>
                </c:pt>
                <c:pt idx="2">
                  <c:v>86830</c:v>
                </c:pt>
                <c:pt idx="3">
                  <c:v>12500</c:v>
                </c:pt>
                <c:pt idx="4">
                  <c:v>23946</c:v>
                </c:pt>
                <c:pt idx="5">
                  <c:v>12300</c:v>
                </c:pt>
                <c:pt idx="6">
                  <c:v>4250</c:v>
                </c:pt>
                <c:pt idx="7">
                  <c:v>9500</c:v>
                </c:pt>
              </c:numCache>
            </c:numRef>
          </c:val>
        </c:ser>
        <c:dLbls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Динамика поступления налоговых и неналоговых доходов бюджета
    МО Кавказский район в 2012-2015 гг.(млн. руб.)</a:t>
            </a:r>
          </a:p>
        </c:rich>
      </c:tx>
      <c:layout>
        <c:manualLayout>
          <c:xMode val="edge"/>
          <c:yMode val="edge"/>
          <c:x val="0.12926577042399173"/>
          <c:y val="2.033898305084742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1.0341261633919357E-2"/>
          <c:y val="0.25762711864406784"/>
          <c:w val="0.9793174767321613"/>
          <c:h val="0.61525423728813711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5892809158937868E-2"/>
                  <c:y val="-7.419760665510043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5975566394428166E-2"/>
                  <c:y val="-8.545611459584499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9501855184337796E-2"/>
                  <c:y val="-9.460260687753009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6151313557366963E-2"/>
                  <c:y val="-0.11055865474442804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Лист1!$A$3:$D$3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Лист1!$A$4:$D$4</c:f>
              <c:numCache>
                <c:formatCode>0.0</c:formatCode>
                <c:ptCount val="4"/>
                <c:pt idx="0">
                  <c:v>516</c:v>
                </c:pt>
                <c:pt idx="1">
                  <c:v>546.5</c:v>
                </c:pt>
                <c:pt idx="2">
                  <c:v>585.4</c:v>
                </c:pt>
                <c:pt idx="3">
                  <c:v>629.79999999999995</c:v>
                </c:pt>
              </c:numCache>
            </c:numRef>
          </c:val>
        </c:ser>
        <c:dLbls>
          <c:showVal val="1"/>
        </c:dLbls>
        <c:marker val="1"/>
        <c:axId val="34995584"/>
        <c:axId val="34994432"/>
      </c:lineChart>
      <c:catAx>
        <c:axId val="34995584"/>
        <c:scaling>
          <c:orientation val="minMax"/>
        </c:scaling>
        <c:axPos val="b"/>
        <c:numFmt formatCode="@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4994432"/>
        <c:crossesAt val="500"/>
        <c:auto val="1"/>
        <c:lblAlgn val="ctr"/>
        <c:lblOffset val="100"/>
        <c:tickLblSkip val="1"/>
        <c:tickMarkSkip val="1"/>
      </c:catAx>
      <c:valAx>
        <c:axId val="34994432"/>
        <c:scaling>
          <c:orientation val="minMax"/>
          <c:max val="700"/>
          <c:min val="500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tickLblPos val="nextTo"/>
        <c:crossAx val="34995584"/>
        <c:crosses val="autoZero"/>
        <c:crossBetween val="between"/>
        <c:minorUnit val="4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CCFFCC"/>
    </a:solidFill>
    <a:ln w="3175">
      <a:solidFill>
        <a:srgbClr val="000000"/>
      </a:solidFill>
      <a:prstDash val="solid"/>
    </a:ln>
  </c:spPr>
  <c:txPr>
    <a:bodyPr/>
    <a:lstStyle/>
    <a:p>
      <a:pPr>
        <a:defRPr sz="26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/>
              <a:t>Структура муниципальных учреждений муниципального образования Кавказский район в 2013 году</a:t>
            </a:r>
          </a:p>
        </c:rich>
      </c:tx>
      <c:layout>
        <c:manualLayout>
          <c:xMode val="edge"/>
          <c:yMode val="edge"/>
          <c:x val="0.10432858040143152"/>
          <c:y val="8.5034154831916398E-3"/>
        </c:manualLayout>
      </c:layout>
      <c:spPr>
        <a:noFill/>
        <a:ln w="25400">
          <a:noFill/>
        </a:ln>
      </c:spPr>
    </c:title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5.5493925745442332E-2"/>
          <c:y val="0.29251749262179233"/>
          <c:w val="0.70921237102675028"/>
          <c:h val="0.5306131261511581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400">
              <a:noFill/>
            </a:ln>
          </c:spPr>
          <c:explosion val="25"/>
          <c:dPt>
            <c:idx val="1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FFFFCC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0.17867665262864735"/>
                  <c:y val="1.5649904540391227E-2"/>
                </c:manualLayout>
              </c:layout>
              <c:numFmt formatCode="0%" sourceLinked="0"/>
              <c:spPr>
                <a:solidFill>
                  <a:srgbClr val="CC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2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28699108993418232"/>
                  <c:y val="5.2265944976959279E-2"/>
                </c:manualLayout>
              </c:layout>
              <c:numFmt formatCode="0%" sourceLinked="0"/>
              <c:spPr>
                <a:solidFill>
                  <a:srgbClr val="CC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2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16579953234587991"/>
                  <c:y val="3.393884864819989E-2"/>
                </c:manualLayout>
              </c:layout>
              <c:numFmt formatCode="0%" sourceLinked="0"/>
              <c:spPr>
                <a:solidFill>
                  <a:srgbClr val="CC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2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</c:dLbl>
            <c:numFmt formatCode="0%" sourceLinked="0"/>
            <c:spPr>
              <a:solidFill>
                <a:srgbClr val="CC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Лист3!$D$4:$F$4</c:f>
              <c:strCache>
                <c:ptCount val="3"/>
                <c:pt idx="0">
                  <c:v>казенные - 15</c:v>
                </c:pt>
                <c:pt idx="1">
                  <c:v>бюджетные - 84</c:v>
                </c:pt>
                <c:pt idx="2">
                  <c:v>автономные-3</c:v>
                </c:pt>
              </c:strCache>
            </c:strRef>
          </c:cat>
          <c:val>
            <c:numRef>
              <c:f>Лист3!$D$5:$F$5</c:f>
              <c:numCache>
                <c:formatCode>0%</c:formatCode>
                <c:ptCount val="3"/>
                <c:pt idx="0">
                  <c:v>0.15000000000000013</c:v>
                </c:pt>
                <c:pt idx="1">
                  <c:v>0.82000000000000051</c:v>
                </c:pt>
                <c:pt idx="2">
                  <c:v>3.0000000000000002E-2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CCFFCC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6A70-3521-4799-862B-F6593F6E83EF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5E0F-7F72-416C-8F4F-954ADC314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F0AB-FD9A-4A6E-9858-4C8882F74D67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A0A0-F88B-425A-B24B-0789D2E4F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8FED-0B6C-4916-9293-2A89E2299773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F955-8F2A-4E5F-8842-BA43BC80B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6023-D3E0-4603-A82E-FE893DBCD7D4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5004-B841-412F-BE6A-DD85ACCD7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5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54D0-52F7-44A0-B482-A91D97AEBB3D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88A2-1303-4126-BAB7-586584BC0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16B7-F983-4208-B94B-1473AD32DAC0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7336-BA69-49A6-AF9E-705A4EB20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95DA-058D-4F40-9961-C35D8B1CB08D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9A1B-AA2E-4232-A193-1FF19BC87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2C4E-CF6D-4839-8B01-B959D954A75F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51A5-2B0F-42F5-9BBB-FA73E2CB4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604F-E47F-402D-994A-5EB8BC49EB13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C75F-8288-486F-A889-79C188343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4028-8BAE-4C16-96D5-8590F7217BFF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0CDF-57E0-48BD-A8BF-23E2BDEA8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B19B-7A10-4300-906C-960982D89B8E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2BB9-F9BA-4C94-B674-2CE75103C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50E650-881B-4D8F-B3BA-3AE7757AF7CE}" type="datetimeFigureOut">
              <a:rPr lang="ru-RU"/>
              <a:pPr>
                <a:defRPr/>
              </a:pPr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F8DC63-B58A-445B-B889-29AAB4D0B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ПУБЛИЧНЫЕ СЛУШАНИЯ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ПРОЕКТУ БЮДЖЕТА МО КАВКАЗСКИЙ РАЙОН НА 2013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  ПЛАНОВЫЙ ПЕРИОД 2014 -2015  ГОДОВ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85750" y="207963"/>
          <a:ext cx="8723313" cy="6364287"/>
        </p:xfrm>
        <a:graphic>
          <a:graphicData uri="http://schemas.openxmlformats.org/presentationml/2006/ole">
            <p:oleObj spid="_x0000_s1026" name="Диаграмма" r:id="rId4" imgW="9639300" imgH="7029450" progId="MSGraph.Chart.8">
              <p:embed/>
            </p:oleObj>
          </a:graphicData>
        </a:graphic>
      </p:graphicFrame>
      <p:sp>
        <p:nvSpPr>
          <p:cNvPr id="1029" name="Текст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Дотация на выравнивание уровня бюджетной обеспеченности поселений в 2013 году: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214563"/>
          <a:ext cx="8643938" cy="4144959"/>
        </p:xfrm>
        <a:graphic>
          <a:graphicData uri="http://schemas.openxmlformats.org/drawingml/2006/table">
            <a:tbl>
              <a:tblPr/>
              <a:tblGrid>
                <a:gridCol w="4929188"/>
                <a:gridCol w="3714750"/>
              </a:tblGrid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Темижбекское сельское поселение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млн. 193,8 тыс. руб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им. М. Горького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млн. 984,0 тыс. руб.;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Привольное сельское поселение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млн. 447,0 тыс. руб.;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Мирское сельское поселение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млн. 476,4 тыс. руб.;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Казанское сельское поселение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млн. 069,5 тыс. руб.;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Дмитриевское сельское поселение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469,4 тыс.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млн. 640,1 тыс.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58175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ООБЕННОСТИ ПЛАНИРОВАНИЯ БЮДЖЕТНЫХ АССИГНОВАНИЙ, СВЯЗАННЫЕ С ИЗМЕНЕНИЯМИ В БЮДЖЕТНОМ ЗАКОНОДАТЕЛЬСТВЕ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643063"/>
            <a:ext cx="8258175" cy="4786312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Фонд оплаты труда </a:t>
            </a:r>
            <a:r>
              <a:rPr lang="ru-RU" sz="1800" dirty="0" smtClean="0"/>
              <a:t>– учтены повышение фонда оплаты труда на 4,4 % к уровню 		          2012 г.</a:t>
            </a:r>
            <a:r>
              <a:rPr lang="en-US" sz="1800" dirty="0" smtClean="0"/>
              <a:t> </a:t>
            </a:r>
            <a:r>
              <a:rPr lang="ru-RU" sz="1800" dirty="0" smtClean="0"/>
              <a:t>и повышение заработной платы работникам 		          бюджетной сферы на 5,5 % с 1 октября 2013 г.</a:t>
            </a:r>
          </a:p>
          <a:p>
            <a:pPr eaLnBrk="1" hangingPunct="1"/>
            <a:r>
              <a:rPr lang="ru-RU" sz="2000" b="1" dirty="0" smtClean="0"/>
              <a:t>Индексация  </a:t>
            </a:r>
            <a:r>
              <a:rPr lang="ru-RU" sz="1800" b="1" dirty="0" smtClean="0"/>
              <a:t>-  </a:t>
            </a:r>
            <a:r>
              <a:rPr lang="ru-RU" sz="1800" dirty="0" smtClean="0"/>
              <a:t>социальные выплаты – на 5,5 %</a:t>
            </a:r>
          </a:p>
          <a:p>
            <a:pPr eaLnBrk="1" hangingPunct="1"/>
            <a:r>
              <a:rPr lang="ru-RU" sz="1800" dirty="0" smtClean="0"/>
              <a:t>                            -  коммунальные услуги  на 15 %</a:t>
            </a:r>
          </a:p>
          <a:p>
            <a:pPr eaLnBrk="1" hangingPunct="1"/>
            <a:r>
              <a:rPr lang="ru-RU" sz="1800" dirty="0" smtClean="0"/>
              <a:t>                            -  материальные затраты на 5,8 % </a:t>
            </a:r>
          </a:p>
          <a:p>
            <a:pPr eaLnBrk="1" hangingPunct="1"/>
            <a:r>
              <a:rPr lang="ru-RU" sz="2000" b="1" dirty="0" smtClean="0"/>
              <a:t>Дополнительное стимулирование 111,5 млн. руб.  </a:t>
            </a:r>
            <a:endParaRPr lang="ru-RU" sz="2000" dirty="0" smtClean="0"/>
          </a:p>
          <a:p>
            <a:pPr eaLnBrk="1" hangingPunct="1"/>
            <a:r>
              <a:rPr lang="ru-RU" sz="1800" b="1" dirty="0" smtClean="0"/>
              <a:t>- </a:t>
            </a:r>
            <a:r>
              <a:rPr lang="ru-RU" sz="1800" dirty="0" smtClean="0"/>
              <a:t>губернаторская надбавка  до 3-х тыс. руб. ежемесячно;</a:t>
            </a:r>
          </a:p>
          <a:p>
            <a:pPr eaLnBrk="1" hangingPunct="1"/>
            <a:r>
              <a:rPr lang="ru-RU" sz="1800" dirty="0" smtClean="0"/>
              <a:t>- доплаты воспитателям дошкольных учреждений;</a:t>
            </a:r>
          </a:p>
          <a:p>
            <a:pPr eaLnBrk="1" hangingPunct="1"/>
            <a:r>
              <a:rPr lang="ru-RU" sz="1800" dirty="0" smtClean="0"/>
              <a:t>- увеличение  коэффициентов норматива оплаты труда за подготовку одного учащегося  тренерам спортивных школ района; </a:t>
            </a:r>
          </a:p>
          <a:p>
            <a:pPr eaLnBrk="1" hangingPunct="1"/>
            <a:r>
              <a:rPr lang="ru-RU" sz="1800" dirty="0" smtClean="0"/>
              <a:t>- на 10 процентов увеличен фонд стимулирования детских дошкольных учреждений и детских школ искусств; </a:t>
            </a:r>
          </a:p>
          <a:p>
            <a:pPr eaLnBrk="1" hangingPunct="1"/>
            <a:r>
              <a:rPr lang="ru-RU" sz="1800" dirty="0" smtClean="0"/>
              <a:t>- дополнительное стимулирование педагогических работников детских музыкальных школ и школ искусств в размере 1,5 тыс. руб. ежемесячно.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500063"/>
          <a:ext cx="8215312" cy="4857751"/>
        </p:xfrm>
        <a:graphic>
          <a:graphicData uri="http://schemas.openxmlformats.org/drawingml/2006/table">
            <a:tbl>
              <a:tblPr/>
              <a:tblGrid>
                <a:gridCol w="2295525"/>
                <a:gridCol w="458787"/>
                <a:gridCol w="2017713"/>
                <a:gridCol w="314325"/>
                <a:gridCol w="3128962"/>
              </a:tblGrid>
              <a:tr h="16208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области социальной сферы в 2013 году будет предоставлено: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0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 м</a:t>
                      </a:r>
                      <a:r>
                        <a:rPr kumimoji="0" lang="ru-RU" sz="2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униципальных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задания                           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24 муниципальные услуги                                 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846,3 млн. руб.                                                                                            на выполнение муниципального задания                      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ОЖИДАЕМАЯ СРЕДНЯЯ ЗАРАБОТНАЯ ПЛАТА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 ПО ОТРАСЛИ «ОБРАЗОВАНИЕ»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1643063"/>
          <a:ext cx="8001000" cy="4143375"/>
        </p:xfrm>
        <a:graphic>
          <a:graphicData uri="http://schemas.openxmlformats.org/drawingml/2006/table">
            <a:tbl>
              <a:tblPr/>
              <a:tblGrid>
                <a:gridCol w="4303712"/>
                <a:gridCol w="1354138"/>
                <a:gridCol w="1203325"/>
                <a:gridCol w="1139825"/>
              </a:tblGrid>
              <a:tr h="920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работников образования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год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школ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18957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21473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22761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 ДОУ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интерната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внешкольных учреждений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Тренера спортивных школ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 музыкальных школ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ПУБЛИЧНЫЕ СЛУШАНИЯ 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ПО ПРОЕКТУ РАЙОННОГО БЮДЖЕТА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4005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ВЕДУЩИЙ  -  первый заместитель главы муниципального образования Кавказский район </a:t>
            </a:r>
            <a:r>
              <a:rPr lang="ru-RU" sz="2800" b="1" dirty="0" err="1" smtClean="0"/>
              <a:t>Квасникова</a:t>
            </a:r>
            <a:r>
              <a:rPr lang="ru-RU" sz="2800" b="1" dirty="0" smtClean="0"/>
              <a:t> Наталья Константиновна</a:t>
            </a:r>
            <a:endParaRPr lang="ru-RU" sz="2800" dirty="0" smtClean="0"/>
          </a:p>
          <a:p>
            <a:pPr eaLnBrk="1" hangingPunct="1"/>
            <a:r>
              <a:rPr lang="ru-RU" sz="2400" b="1" dirty="0" smtClean="0"/>
              <a:t>СЕКРЕТАРЬ – начальник бюджетного отдела финансового управления МО Кавказский район    </a:t>
            </a:r>
            <a:r>
              <a:rPr lang="ru-RU" sz="2800" b="1" dirty="0" err="1" smtClean="0"/>
              <a:t>Скребцова</a:t>
            </a:r>
            <a:r>
              <a:rPr lang="ru-RU" sz="2800" b="1" dirty="0" smtClean="0"/>
              <a:t> А.Л.</a:t>
            </a:r>
            <a:endParaRPr lang="ru-RU" sz="2800" dirty="0" smtClean="0"/>
          </a:p>
          <a:p>
            <a:pPr eaLnBrk="1" hangingPunct="1"/>
            <a:r>
              <a:rPr lang="ru-RU" sz="2800" b="1" dirty="0" smtClean="0"/>
              <a:t>ВОПРОС, ВЫНЕСЕННЫЙ НА ОБСУЖДЕНИЕ</a:t>
            </a:r>
            <a:endParaRPr lang="ru-RU" sz="2800" dirty="0" smtClean="0"/>
          </a:p>
          <a:p>
            <a:pPr eaLnBrk="1" hangingPunct="1"/>
            <a:r>
              <a:rPr lang="ru-RU" sz="2400" b="1" dirty="0" smtClean="0"/>
              <a:t>Проект бюджета муниципального образования Кавказский район на 2013 год и плановый период 2014 и 2015 годов</a:t>
            </a:r>
            <a:endParaRPr lang="ru-RU" sz="24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1857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ИТОГИ ИСПОЛНЕНИЯ БЮДЖЕТА</a:t>
            </a:r>
            <a:br>
              <a:rPr lang="ru-RU" sz="2400" dirty="0" smtClean="0"/>
            </a:br>
            <a:r>
              <a:rPr lang="ru-RU" sz="2400" dirty="0" smtClean="0"/>
              <a:t>МУНИЦИПАЛЬНОГО ОБРАЗОВАНИЯ КАВКАЗСКИЙ РАЙОН </a:t>
            </a:r>
            <a:br>
              <a:rPr lang="ru-RU" sz="2400" dirty="0" smtClean="0"/>
            </a:br>
            <a:r>
              <a:rPr lang="ru-RU" sz="2400" dirty="0" smtClean="0"/>
              <a:t>ЗА 2011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14313" y="1785938"/>
            <a:ext cx="8786812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5400" b="1">
                <a:latin typeface="Calibri" pitchFamily="34" charset="0"/>
                <a:cs typeface="Times New Roman" pitchFamily="18" charset="0"/>
              </a:rPr>
              <a:t>ДОХОДЫ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     </a:t>
            </a:r>
            <a:endParaRPr lang="en-US" sz="4000" b="1">
              <a:latin typeface="Calibri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4000" b="1">
                <a:latin typeface="Calibri" pitchFamily="34" charset="0"/>
                <a:cs typeface="Times New Roman" pitchFamily="18" charset="0"/>
              </a:rPr>
              <a:t>     1 млрд.  272 млн. 443 тыс. руб.</a:t>
            </a:r>
            <a:endParaRPr lang="ru-RU" sz="4000">
              <a:latin typeface="Calibri" pitchFamily="34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4000" b="1">
                <a:latin typeface="Calibri" pitchFamily="34" charset="0"/>
                <a:cs typeface="Times New Roman" pitchFamily="18" charset="0"/>
              </a:rPr>
              <a:t>(124,6 % к уровню  2010 года)</a:t>
            </a:r>
            <a:endParaRPr lang="ru-RU" sz="4000">
              <a:latin typeface="Calibri" pitchFamily="34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5400" b="1">
                <a:latin typeface="Calibri" pitchFamily="34" charset="0"/>
                <a:cs typeface="Times New Roman" pitchFamily="18" charset="0"/>
              </a:rPr>
              <a:t>РАСХОДЫ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  </a:t>
            </a:r>
            <a:endParaRPr lang="en-US" sz="40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4000" b="1">
                <a:latin typeface="Calibri" pitchFamily="34" charset="0"/>
                <a:cs typeface="Times New Roman" pitchFamily="18" charset="0"/>
              </a:rPr>
              <a:t>1 млрд. 297 млн. 183 тыс. руб.</a:t>
            </a:r>
            <a:endParaRPr lang="ru-RU" sz="4000">
              <a:latin typeface="Calibri" pitchFamily="34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ru-RU" sz="4000" b="1">
                <a:latin typeface="Calibri" pitchFamily="34" charset="0"/>
                <a:cs typeface="Times New Roman" pitchFamily="18" charset="0"/>
              </a:rPr>
              <a:t>(124,8 % к уровню  2010 года)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Основная цель налоговой и бюджетной политики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 муниципальном образовании Кавказский район на 2013 – 2015 годы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Устойчивое социально-экономическое развитие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муниципального образования  Кавказский район,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Улучшение качества  жизни населения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>
              <a:tabLst>
                <a:tab pos="457200" algn="l"/>
              </a:tabLst>
            </a:pPr>
            <a:r>
              <a:rPr lang="ru-RU" sz="3200" b="1">
                <a:latin typeface="Calibri" pitchFamily="34" charset="0"/>
                <a:cs typeface="Times New Roman" pitchFamily="18" charset="0"/>
              </a:rPr>
              <a:t>ФОРМИРОВАНИЕ БЮДЖЕТА</a:t>
            </a:r>
            <a:r>
              <a:rPr lang="en-US" sz="32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>
                <a:latin typeface="Calibri" pitchFamily="34" charset="0"/>
                <a:cs typeface="Times New Roman" pitchFamily="18" charset="0"/>
              </a:rPr>
              <a:t>И ЕГО СТРУКТУРЫ</a:t>
            </a:r>
            <a:endParaRPr lang="en-US" sz="3200" b="1">
              <a:latin typeface="Calibri" pitchFamily="34" charset="0"/>
              <a:cs typeface="Times New Roman" pitchFamily="18" charset="0"/>
            </a:endParaRPr>
          </a:p>
          <a:p>
            <a:pPr indent="449263" algn="ctr">
              <a:tabLst>
                <a:tab pos="457200" algn="l"/>
              </a:tabLst>
            </a:pPr>
            <a:endParaRPr lang="ru-RU" sz="2800">
              <a:latin typeface="Calibri" pitchFamily="34" charset="0"/>
            </a:endParaRPr>
          </a:p>
          <a:p>
            <a:pPr indent="449263" eaLnBrk="0" hangingPunct="0">
              <a:tabLst>
                <a:tab pos="4572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обеспечить исполнение всех действующих и  принятых расходных обязательств; </a:t>
            </a:r>
          </a:p>
          <a:p>
            <a:pPr indent="449263" eaLnBrk="0" hangingPunct="0">
              <a:tabLst>
                <a:tab pos="457200" algn="l"/>
              </a:tabLst>
            </a:pPr>
            <a:endParaRPr lang="ru-RU" sz="2800">
              <a:latin typeface="Calibri" pitchFamily="34" charset="0"/>
            </a:endParaRPr>
          </a:p>
          <a:p>
            <a:pPr indent="449263" eaLnBrk="0" hangingPunct="0">
              <a:tabLst>
                <a:tab pos="4572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800" i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поддержать  сбалансированность бюджета, сохранить умеренную долговую нагрузку;</a:t>
            </a:r>
          </a:p>
          <a:p>
            <a:pPr indent="449263" eaLnBrk="0" hangingPunct="0">
              <a:tabLst>
                <a:tab pos="457200" algn="l"/>
              </a:tabLst>
            </a:pPr>
            <a:endParaRPr lang="ru-RU" sz="2800">
              <a:latin typeface="Calibri" pitchFamily="34" charset="0"/>
            </a:endParaRPr>
          </a:p>
          <a:p>
            <a:pPr indent="449263" eaLnBrk="0" hangingPunct="0">
              <a:tabLst>
                <a:tab pos="4572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	повысить  результативность использования бюджетных ресурсов; </a:t>
            </a:r>
          </a:p>
          <a:p>
            <a:pPr indent="449263" eaLnBrk="0" hangingPunct="0">
              <a:tabLst>
                <a:tab pos="457200" algn="l"/>
              </a:tabLst>
            </a:pPr>
            <a:endParaRPr lang="ru-RU" sz="2800">
              <a:latin typeface="Calibri" pitchFamily="34" charset="0"/>
            </a:endParaRPr>
          </a:p>
          <a:p>
            <a:pPr indent="449263" eaLnBrk="0" hangingPunct="0">
              <a:tabLst>
                <a:tab pos="457200" algn="l"/>
              </a:tabLst>
            </a:pPr>
            <a:r>
              <a:rPr lang="ru-RU" sz="2800">
                <a:latin typeface="Calibri" pitchFamily="34" charset="0"/>
                <a:cs typeface="Times New Roman" pitchFamily="18" charset="0"/>
              </a:rPr>
              <a:t>	концентрировать  финансовые ресурсы для последовательного формирования условий по улучшению качества жизни населения.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/>
          <a:lstStyle/>
          <a:p>
            <a:r>
              <a:rPr lang="en-US" sz="3600" dirty="0" smtClean="0"/>
              <a:t> </a:t>
            </a:r>
            <a:endParaRPr lang="ru-RU" sz="3600" dirty="0" smtClean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501122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" y="0"/>
            <a:ext cx="9144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Задачи на 201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год по мобилизации доходов бюджета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hangingPunct="0"/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Способствовать динамичному росту объемов производства во всех ведущих отраслях экономики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Усилить привлечение инвестиций и рост капитальных вложений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3.Способствовать установлению работникам всех отраслей экономики заработной платы не ниже среднеотраслевого уровня, а также недопущению ее выплаты "конвертным" способом 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Способствовать развитию малого бизнеса 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Продолжить работу по вовлечению задолженности по платежам в бюджет 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6. Увеличить доходы  за счет повышения эффективности управления объектами муниципальной собственности 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 Повысить эффективность администрирования налоговых и неналоговых платежей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4000" t="-5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ОСНОВНЫЕ ХАРАКТЕРИСТИКИ  ПРОЕКТА БЮДЖЕТА МУНИЦИПАЛЬНОГО ОБРАЗОВАНИЯ КАВКАЗСКИЙ РАЙОН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НА ТРЕХЛЕТНИЙ ПЕРИОД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428750"/>
          <a:ext cx="8858250" cy="5246754"/>
        </p:xfrm>
        <a:graphic>
          <a:graphicData uri="http://schemas.openxmlformats.org/drawingml/2006/table">
            <a:tbl>
              <a:tblPr/>
              <a:tblGrid>
                <a:gridCol w="2143125"/>
                <a:gridCol w="3286125"/>
                <a:gridCol w="3429000"/>
              </a:tblGrid>
              <a:tr h="4809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млрд. 222,2 млн. 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млрд. 239,8 млн. 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 млн. 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млрд. 216,6 млн. 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млрд. 206,6 млн. 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млн. 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млрд. 251,8 млн. 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млрд. 251,8 млн. руб.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млн. руб.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15" marR="51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467</Words>
  <PresentationFormat>Экран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Диаграмма</vt:lpstr>
      <vt:lpstr>ПУБЛИЧНЫЕ СЛУШАНИЯ  ПО ПРОЕКТУ БЮДЖЕТА МО КАВКАЗСКИЙ РАЙОН НА 2013 ГОД НА  ПЛАНОВЫЙ ПЕРИОД 2014 -2015  ГОДОВ </vt:lpstr>
      <vt:lpstr>ПУБЛИЧНЫЕ СЛУШАНИЯ  ПО ПРОЕКТУ РАЙОННОГО БЮДЖЕТА </vt:lpstr>
      <vt:lpstr>ИТОГИ ИСПОЛНЕНИЯ БЮДЖЕТА МУНИЦИПАЛЬНОГО ОБРАЗОВАНИЯ КАВКАЗСКИЙ РАЙОН  ЗА 2011 ГОД </vt:lpstr>
      <vt:lpstr>Основная цель налоговой и бюджетной политики  В муниципальном образовании Кавказский район на 2013 – 2015 годы Устойчивое социально-экономическое развитие  муниципального образования  Кавказский район, Улучшение качества  жизни населения </vt:lpstr>
      <vt:lpstr>Слайд 5</vt:lpstr>
      <vt:lpstr> </vt:lpstr>
      <vt:lpstr>Слайд 7</vt:lpstr>
      <vt:lpstr>Слайд 8</vt:lpstr>
      <vt:lpstr>ОСНОВНЫЕ ХАРАКТЕРИСТИКИ  ПРОЕКТА БЮДЖЕТА МУНИЦИПАЛЬНОГО ОБРАЗОВАНИЯ КАВКАЗСКИЙ РАЙОН НА ТРЕХЛЕТНИЙ ПЕРИОД </vt:lpstr>
      <vt:lpstr>Слайд 10</vt:lpstr>
      <vt:lpstr>Дотация на выравнивание уровня бюджетной обеспеченности поселений в 2013 году:  </vt:lpstr>
      <vt:lpstr>ООБЕННОСТИ ПЛАНИРОВАНИЯ БЮДЖЕТНЫХ АССИГНОВАНИЙ, СВЯЗАННЫЕ С ИЗМЕНЕНИЯМИ В БЮДЖЕТНОМ ЗАКОНОДАТЕЛЬСТВЕ  </vt:lpstr>
      <vt:lpstr>Слайд 13</vt:lpstr>
      <vt:lpstr>Слайд 14</vt:lpstr>
      <vt:lpstr>ОЖИДАЕМАЯ СРЕДНЯЯ ЗАРАБОТНАЯ ПЛАТА   ПО ОТРАСЛИ «ОБРАЗОВАНИЕ»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 ПО ПРОЕКТУ БЮДЖЕТА МО КАВКАЗСКИЙ РАЙОН НА 2013 ГОД НА  ПЛАНОВЫЙ ПЕРИОД 2014 -2015  ГОДОВ </dc:title>
  <cp:lastModifiedBy>netalimov</cp:lastModifiedBy>
  <cp:revision>54</cp:revision>
  <dcterms:modified xsi:type="dcterms:W3CDTF">2012-11-30T07:30:02Z</dcterms:modified>
</cp:coreProperties>
</file>